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F5F0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7CED4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5DC123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45761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129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318587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Texte du titre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5334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8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-Gilles Allain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270000" y="4254500"/>
            <a:ext cx="10464800" cy="7112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2400"/>
              </a:spcBef>
              <a:buSzTx/>
              <a:buNone/>
              <a:defRPr sz="4000"/>
            </a:lvl1pPr>
          </a:lstStyle>
          <a:p>
            <a:r>
              <a:t>« Saisissez une citation ici. »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60020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Texte du titre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219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718300" y="762000"/>
            <a:ext cx="5334000" cy="8242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952500" y="762000"/>
            <a:ext cx="5334000" cy="40005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Texte du titre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52500" y="5003800"/>
            <a:ext cx="5334000" cy="4000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81000" indent="-381000">
              <a:spcBef>
                <a:spcPts val="3800"/>
              </a:spcBef>
              <a:defRPr sz="2800"/>
            </a:lvl1pPr>
            <a:lvl2pPr marL="762000" indent="-381000">
              <a:spcBef>
                <a:spcPts val="3800"/>
              </a:spcBef>
              <a:defRPr sz="2800"/>
            </a:lvl2pPr>
            <a:lvl3pPr marL="1143000" indent="-381000">
              <a:spcBef>
                <a:spcPts val="3800"/>
              </a:spcBef>
              <a:defRPr sz="2800"/>
            </a:lvl3pPr>
            <a:lvl4pPr marL="1524000" indent="-381000">
              <a:spcBef>
                <a:spcPts val="3800"/>
              </a:spcBef>
              <a:defRPr sz="2800"/>
            </a:lvl4pPr>
            <a:lvl5pPr marL="1905000" indent="-381000">
              <a:spcBef>
                <a:spcPts val="3800"/>
              </a:spcBef>
              <a:defRPr sz="28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 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718300" y="762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952500" y="762884"/>
            <a:ext cx="5334000" cy="8229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06400"/>
            <a:ext cx="11099800" cy="2120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Texte du titre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57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914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371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1828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22860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2743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3200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3657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4114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/>
          </p:cNvSpPr>
          <p:nvPr>
            <p:ph type="ctrTitle"/>
          </p:nvPr>
        </p:nvSpPr>
        <p:spPr>
          <a:xfrm>
            <a:off x="-1228415" y="2664724"/>
            <a:ext cx="15461630" cy="3302001"/>
          </a:xfrm>
          <a:prstGeom prst="rect">
            <a:avLst/>
          </a:prstGeom>
        </p:spPr>
        <p:txBody>
          <a:bodyPr/>
          <a:lstStyle/>
          <a:p>
            <a:pPr>
              <a:defRPr b="1">
                <a:solidFill>
                  <a:srgbClr val="FFA24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Emergencies in children</a:t>
            </a:r>
          </a:p>
          <a:p>
            <a:pPr>
              <a:defRPr sz="4800">
                <a:solidFill>
                  <a:srgbClr val="F8FFF8"/>
                </a:solidFill>
              </a:defRPr>
            </a:pPr>
            <a:r>
              <a:t>Bapa Refresher Course 2016</a:t>
            </a:r>
          </a:p>
        </p:txBody>
      </p:sp>
      <p:sp>
        <p:nvSpPr>
          <p:cNvPr id="120" name="Shape 120"/>
          <p:cNvSpPr>
            <a:spLocks noGrp="1"/>
          </p:cNvSpPr>
          <p:nvPr>
            <p:ph type="subTitle" sz="quarter" idx="1"/>
          </p:nvPr>
        </p:nvSpPr>
        <p:spPr>
          <a:xfrm>
            <a:off x="1600001" y="7176611"/>
            <a:ext cx="10464801" cy="1130301"/>
          </a:xfrm>
          <a:prstGeom prst="rect">
            <a:avLst/>
          </a:prstGeom>
        </p:spPr>
        <p:txBody>
          <a:bodyPr/>
          <a:lstStyle/>
          <a:p>
            <a:r>
              <a:t>Dr Sanchez Torres Cristel </a:t>
            </a:r>
          </a:p>
          <a:p>
            <a:r>
              <a:t>Cliniques Universitaires Saint-Luc (Brussels, Belgium)</a:t>
            </a:r>
          </a:p>
        </p:txBody>
      </p:sp>
      <p:pic>
        <p:nvPicPr>
          <p:cNvPr id="121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64848" y="8403077"/>
            <a:ext cx="3475104" cy="9603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images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51531" y="964981"/>
            <a:ext cx="3101739" cy="26186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/>
          </p:cNvSpPr>
          <p:nvPr>
            <p:ph type="title"/>
          </p:nvPr>
        </p:nvSpPr>
        <p:spPr>
          <a:xfrm>
            <a:off x="587672" y="412750"/>
            <a:ext cx="11829456" cy="2120900"/>
          </a:xfrm>
          <a:prstGeom prst="rect">
            <a:avLst/>
          </a:prstGeom>
        </p:spPr>
        <p:txBody>
          <a:bodyPr/>
          <a:lstStyle>
            <a:lvl1pPr>
              <a:defRPr sz="5400"/>
            </a:lvl1pPr>
          </a:lstStyle>
          <a:p>
            <a:r>
              <a:t>Modified Rapid Sequence Induction</a:t>
            </a:r>
          </a:p>
        </p:txBody>
      </p:sp>
      <p:sp>
        <p:nvSpPr>
          <p:cNvPr id="167" name="Shape 16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88620" indent="-388620" defTabSz="496570">
              <a:spcBef>
                <a:spcPts val="3500"/>
              </a:spcBef>
              <a:defRPr sz="3230"/>
            </a:pPr>
            <a:r>
              <a:t>Preoxygenation</a:t>
            </a:r>
          </a:p>
          <a:p>
            <a:pPr marL="388620" indent="-388620" defTabSz="496570">
              <a:spcBef>
                <a:spcPts val="3500"/>
              </a:spcBef>
              <a:defRPr sz="3230"/>
            </a:pPr>
            <a:r>
              <a:t>Titration of hypnotic and analgesic</a:t>
            </a:r>
          </a:p>
          <a:p>
            <a:pPr marL="388620" indent="-388620" defTabSz="496570">
              <a:spcBef>
                <a:spcPts val="3500"/>
              </a:spcBef>
              <a:defRPr sz="3230"/>
            </a:pPr>
            <a:r>
              <a:t>+/- cricoïd pressure </a:t>
            </a:r>
          </a:p>
          <a:p>
            <a:pPr marL="388620" indent="-388620" defTabSz="496570">
              <a:spcBef>
                <a:spcPts val="3500"/>
              </a:spcBef>
              <a:defRPr sz="3230"/>
            </a:pPr>
            <a:r>
              <a:t>Gentil ventilation (&lt;15 cm H</a:t>
            </a:r>
            <a:r>
              <a:rPr sz="2465"/>
              <a:t>2</a:t>
            </a:r>
            <a:r>
              <a:t>O)</a:t>
            </a:r>
          </a:p>
          <a:p>
            <a:pPr marL="388620" indent="-388620" defTabSz="496570">
              <a:spcBef>
                <a:spcPts val="3500"/>
              </a:spcBef>
              <a:defRPr sz="3230"/>
            </a:pPr>
            <a:r>
              <a:t>Muscle relaxant</a:t>
            </a:r>
          </a:p>
          <a:p>
            <a:pPr marL="388620" indent="-388620" defTabSz="496570">
              <a:spcBef>
                <a:spcPts val="3500"/>
              </a:spcBef>
              <a:defRPr sz="3230"/>
            </a:pPr>
            <a:r>
              <a:t>Laryngoscopy</a:t>
            </a:r>
          </a:p>
          <a:p>
            <a:pPr marL="388620" indent="-388620" defTabSz="496570">
              <a:spcBef>
                <a:spcPts val="3500"/>
              </a:spcBef>
              <a:defRPr sz="3230"/>
            </a:pPr>
            <a:r>
              <a:t>Intubation</a:t>
            </a:r>
          </a:p>
        </p:txBody>
      </p:sp>
      <p:sp>
        <p:nvSpPr>
          <p:cNvPr id="168" name="Shape 168"/>
          <p:cNvSpPr/>
          <p:nvPr/>
        </p:nvSpPr>
        <p:spPr>
          <a:xfrm>
            <a:off x="7554421" y="4848724"/>
            <a:ext cx="4880424" cy="2206055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hueOff val="321133"/>
                  <a:satOff val="-12043"/>
                  <a:lumOff val="-7113"/>
                </a:schemeClr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69" name="Shape 169"/>
          <p:cNvSpPr/>
          <p:nvPr/>
        </p:nvSpPr>
        <p:spPr>
          <a:xfrm>
            <a:off x="7780032" y="5158001"/>
            <a:ext cx="4429202" cy="194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400"/>
            </a:pPr>
            <a:r>
              <a:t>Less hypoxia</a:t>
            </a:r>
          </a:p>
          <a:p>
            <a:pPr>
              <a:defRPr sz="2400"/>
            </a:pPr>
            <a:r>
              <a:t>Less hypotension</a:t>
            </a:r>
          </a:p>
          <a:p>
            <a:pPr>
              <a:defRPr sz="2400"/>
            </a:pPr>
            <a:r>
              <a:t>Intubation in good conditions</a:t>
            </a:r>
          </a:p>
          <a:p>
            <a:pPr>
              <a:defRPr sz="2400"/>
            </a:pPr>
            <a:r>
              <a:t> Less stress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Cricoid pressure</a:t>
            </a:r>
          </a:p>
        </p:txBody>
      </p:sp>
      <p:sp>
        <p:nvSpPr>
          <p:cNvPr id="172" name="Shape 17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Popularized in 1961 by Sellick</a:t>
            </a:r>
          </a:p>
          <a:p>
            <a:r>
              <a:t>No randomized , no controlled trials</a:t>
            </a:r>
          </a:p>
          <a:p>
            <a:r>
              <a:t>Radiologic evidences suggests that cricoïd that may not occlude completely the esophagus</a:t>
            </a:r>
          </a:p>
          <a:p>
            <a:r>
              <a:t>He doesn’t describe the force that we should applied ( 40N for adults, 5N in infants and 12N  in children)             distortion of the airway </a:t>
            </a:r>
          </a:p>
        </p:txBody>
      </p:sp>
      <p:pic>
        <p:nvPicPr>
          <p:cNvPr id="173" name="images-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30428" y="2310401"/>
            <a:ext cx="1841529" cy="2634953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Shape 174"/>
          <p:cNvSpPr/>
          <p:nvPr/>
        </p:nvSpPr>
        <p:spPr>
          <a:xfrm>
            <a:off x="4139047" y="8150312"/>
            <a:ext cx="1270001" cy="497062"/>
          </a:xfrm>
          <a:prstGeom prst="rightArrow">
            <a:avLst>
              <a:gd name="adj1" fmla="val 32000"/>
              <a:gd name="adj2" fmla="val 163521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hueOff val="321133"/>
                  <a:satOff val="-12043"/>
                  <a:lumOff val="-7113"/>
                </a:schemeClr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175" name="Capture d’écran 2017-02-16 à 09.15.5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727731" y="6537968"/>
            <a:ext cx="6531521" cy="42843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9148">
              <a:defRPr sz="7519"/>
            </a:lvl1pPr>
          </a:lstStyle>
          <a:p>
            <a:r>
              <a:t>Cricoïd Pressure and MRI</a:t>
            </a:r>
          </a:p>
        </p:txBody>
      </p:sp>
      <p:pic>
        <p:nvPicPr>
          <p:cNvPr id="178" name="Capture d’écran 2017-02-16 à 09.15.5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90206" y="3419507"/>
            <a:ext cx="8024388" cy="52636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Cricoïd pressure </a:t>
            </a:r>
          </a:p>
        </p:txBody>
      </p:sp>
      <p:sp>
        <p:nvSpPr>
          <p:cNvPr id="181" name="Shape 18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None/>
              <a:defRPr sz="1600">
                <a:solidFill>
                  <a:srgbClr val="33333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182" name="Capture d’écran 2017-01-27 à 12.18.3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17848" y="2656570"/>
            <a:ext cx="7034508" cy="27665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Capture d’écran 2017-01-27 à 12.19.5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3457" y="5552375"/>
            <a:ext cx="6064168" cy="31149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Capture d’écran 2017-01-27 à 12.20.0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09182" y="5552375"/>
            <a:ext cx="5484657" cy="31149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Afbeelding 184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0800000">
            <a:off x="3682397" y="6124575"/>
            <a:ext cx="2822794" cy="63500"/>
          </a:xfrm>
          <a:prstGeom prst="rect">
            <a:avLst/>
          </a:prstGeom>
        </p:spPr>
      </p:pic>
      <p:pic>
        <p:nvPicPr>
          <p:cNvPr id="187" name="Afbeelding 186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10800000">
            <a:off x="438891" y="6478885"/>
            <a:ext cx="6193300" cy="63501"/>
          </a:xfrm>
          <a:prstGeom prst="rect">
            <a:avLst/>
          </a:prstGeom>
        </p:spPr>
      </p:pic>
      <p:pic>
        <p:nvPicPr>
          <p:cNvPr id="189" name="Afbeelding 188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0800000">
            <a:off x="713648" y="6664920"/>
            <a:ext cx="4445343" cy="63501"/>
          </a:xfrm>
          <a:prstGeom prst="rect">
            <a:avLst/>
          </a:prstGeom>
        </p:spPr>
      </p:pic>
      <p:pic>
        <p:nvPicPr>
          <p:cNvPr id="191" name="Afbeelding 190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0800000">
            <a:off x="634397" y="7970235"/>
            <a:ext cx="3992385" cy="635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>
            <a:spLocks noGrp="1"/>
          </p:cNvSpPr>
          <p:nvPr>
            <p:ph type="title"/>
          </p:nvPr>
        </p:nvSpPr>
        <p:spPr>
          <a:xfrm>
            <a:off x="1335861" y="-153898"/>
            <a:ext cx="11099801" cy="1709890"/>
          </a:xfrm>
          <a:prstGeom prst="rect">
            <a:avLst/>
          </a:prstGeom>
        </p:spPr>
        <p:txBody>
          <a:bodyPr/>
          <a:lstStyle/>
          <a:p>
            <a:r>
              <a:t>Echography can help!</a:t>
            </a:r>
          </a:p>
        </p:txBody>
      </p:sp>
      <p:sp>
        <p:nvSpPr>
          <p:cNvPr id="195" name="Shape 19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6" name="Capture d’écran 2017-01-27 à 14.50.1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79643" y="1396029"/>
            <a:ext cx="9612236" cy="37905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Capture d’écran 2017-01-27 à 14.51.06.png"/>
          <p:cNvPicPr>
            <a:picLocks noChangeAspect="1"/>
          </p:cNvPicPr>
          <p:nvPr/>
        </p:nvPicPr>
        <p:blipFill>
          <a:blip r:embed="rId3">
            <a:extLst/>
          </a:blip>
          <a:srcRect b="6234"/>
          <a:stretch>
            <a:fillRect/>
          </a:stretch>
        </p:blipFill>
        <p:spPr>
          <a:xfrm>
            <a:off x="6885370" y="5291567"/>
            <a:ext cx="4787153" cy="45352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Capture d’écran 2017-01-27 à 14.50.5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89368" y="5218041"/>
            <a:ext cx="4699750" cy="46820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1" name="Shape 20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2" name="Capture d’écran 2017-02-16 à 09.28.2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81849" y="4264060"/>
            <a:ext cx="6321349" cy="29399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Capture d’écran 2017-02-16 à 09.28.1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8759" y="293895"/>
            <a:ext cx="12627282" cy="20461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Capture d’écran 2017-02-16 à 09.31.5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3960" y="3201542"/>
            <a:ext cx="4531857" cy="50650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7" name="Shape 20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8" name="Capture d’écran 2017-02-16 à 09.29.0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90883" y="6230474"/>
            <a:ext cx="3782480" cy="34213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Capture d’écran 2017-02-16 à 09.28.5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4421" y="6470956"/>
            <a:ext cx="6232981" cy="29403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Capture d’écran 2017-02-16 à 09.28.4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18891" y="3470946"/>
            <a:ext cx="5463091" cy="26378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Capture d’écran 2017-02-16 à 09.28.39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115612" y="156212"/>
            <a:ext cx="7069648" cy="31930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4" name="Shape 21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15" name="Capture d’écran 2017-01-27 à 14.54.0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81757" y="186750"/>
            <a:ext cx="9241286" cy="58692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Capture d’écran 2017-01-27 à 15.00.5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29644" y="6438057"/>
            <a:ext cx="11145512" cy="23369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Gastric US</a:t>
            </a:r>
          </a:p>
        </p:txBody>
      </p:sp>
      <p:sp>
        <p:nvSpPr>
          <p:cNvPr id="219" name="Shape 2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25195" indent="-425195" defTabSz="543305">
              <a:spcBef>
                <a:spcPts val="3900"/>
              </a:spcBef>
              <a:defRPr sz="3534"/>
            </a:pPr>
            <a:r>
              <a:t>Learning curve very short</a:t>
            </a:r>
          </a:p>
          <a:p>
            <a:pPr marL="425195" indent="-425195" defTabSz="543305">
              <a:spcBef>
                <a:spcPts val="3900"/>
              </a:spcBef>
              <a:defRPr sz="3534"/>
            </a:pPr>
            <a:r>
              <a:t>No pain/ Not traumatized children</a:t>
            </a:r>
          </a:p>
          <a:p>
            <a:pPr marL="425195" indent="-425195" defTabSz="543305">
              <a:spcBef>
                <a:spcPts val="3900"/>
              </a:spcBef>
              <a:defRPr sz="3534"/>
            </a:pPr>
            <a:r>
              <a:t>Easy  to do in the operating room</a:t>
            </a:r>
          </a:p>
          <a:p>
            <a:pPr marL="425195" indent="-425195" defTabSz="543305">
              <a:spcBef>
                <a:spcPts val="3900"/>
              </a:spcBef>
              <a:defRPr sz="3534"/>
            </a:pPr>
            <a:r>
              <a:t>RLD or supine position</a:t>
            </a:r>
          </a:p>
          <a:p>
            <a:pPr marL="0" indent="0" defTabSz="543305">
              <a:spcBef>
                <a:spcPts val="3900"/>
              </a:spcBef>
              <a:buSzTx/>
              <a:buNone/>
              <a:defRPr sz="1302"/>
            </a:pPr>
            <a:r>
              <a:t>Tomomasa T, Tabata M, Nako Y, Kaneko H, Morikawa A. Ultrasonographic assessment of intragastric volume in neonates: factors affecting the relationship between intragastric volume and antral cross-sectional area. Pediatr Radiol 1996;26:815-20.</a:t>
            </a:r>
          </a:p>
          <a:p>
            <a:pPr marL="0" indent="0" defTabSz="543305">
              <a:spcBef>
                <a:spcPts val="3900"/>
              </a:spcBef>
              <a:buSzTx/>
              <a:buNone/>
              <a:defRPr sz="1302"/>
            </a:pPr>
            <a:r>
              <a:t>Bouvet L, Chassard D. Apport de l’échographie pour l’évaluation préopératoire du contenu gastrique. Ann Fr Anesth Réanim 2014</a:t>
            </a:r>
          </a:p>
          <a:p>
            <a:pPr marL="0" indent="0" defTabSz="543305">
              <a:spcBef>
                <a:spcPts val="3900"/>
              </a:spcBef>
              <a:buSzTx/>
              <a:buNone/>
              <a:defRPr sz="1302"/>
            </a:pPr>
            <a:r>
              <a:t>Bouvet L, Miquel A, Chassard D, Boselli E, Allaouchiche B, Benhamou D. Could a single standardized ultrasonographic measurement of antral area be of interest for assessing gastric contents? A preliminary report. Eur J Anaesthesiol 2009;26:1015-9.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9148">
              <a:defRPr sz="7519"/>
            </a:lvl1pPr>
          </a:lstStyle>
          <a:p>
            <a:r>
              <a:t>Emergencies in children</a:t>
            </a:r>
          </a:p>
        </p:txBody>
      </p:sp>
      <p:sp>
        <p:nvSpPr>
          <p:cNvPr id="222" name="Shape 22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23" name="images-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56823" y="2396728"/>
            <a:ext cx="3291154" cy="32911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r>
              <a:t>Emergencies in children…Why is it so scary ????</a:t>
            </a:r>
          </a:p>
        </p:txBody>
      </p:sp>
      <p:sp>
        <p:nvSpPr>
          <p:cNvPr id="125" name="Shape 125"/>
          <p:cNvSpPr>
            <a:spLocks noGrp="1"/>
          </p:cNvSpPr>
          <p:nvPr>
            <p:ph type="body" idx="1"/>
          </p:nvPr>
        </p:nvSpPr>
        <p:spPr>
          <a:xfrm>
            <a:off x="4653333" y="4679950"/>
            <a:ext cx="11099801" cy="62865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sz="2200" b="1">
                <a:solidFill>
                  <a:srgbClr val="FF54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Lovely time for pediatrics</a:t>
            </a:r>
          </a:p>
        </p:txBody>
      </p:sp>
      <p:pic>
        <p:nvPicPr>
          <p:cNvPr id="126" name="Unknown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22544" y="4204617"/>
            <a:ext cx="4100698" cy="30715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images-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93056" y="4204617"/>
            <a:ext cx="3820355" cy="3071566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Shape 128"/>
          <p:cNvSpPr/>
          <p:nvPr/>
        </p:nvSpPr>
        <p:spPr>
          <a:xfrm>
            <a:off x="1181428" y="7607299"/>
            <a:ext cx="5982929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 b="1">
                <a:solidFill>
                  <a:srgbClr val="FF53C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Hyperventilation in non pediatric colleagues</a:t>
            </a:r>
          </a:p>
        </p:txBody>
      </p:sp>
      <p:sp>
        <p:nvSpPr>
          <p:cNvPr id="129" name="Shape 129"/>
          <p:cNvSpPr/>
          <p:nvPr/>
        </p:nvSpPr>
        <p:spPr>
          <a:xfrm>
            <a:off x="6490370" y="5208378"/>
            <a:ext cx="1535558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versus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Most frequent…</a:t>
            </a:r>
          </a:p>
        </p:txBody>
      </p:sp>
      <p:sp>
        <p:nvSpPr>
          <p:cNvPr id="226" name="Shape 22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88620" indent="-388620" defTabSz="496570">
              <a:spcBef>
                <a:spcPts val="3500"/>
              </a:spcBef>
              <a:defRPr sz="3230"/>
            </a:pPr>
            <a:r>
              <a:t>Acute appendicitis</a:t>
            </a:r>
          </a:p>
          <a:p>
            <a:pPr marL="388620" indent="-388620" defTabSz="496570">
              <a:spcBef>
                <a:spcPts val="3500"/>
              </a:spcBef>
              <a:defRPr sz="3230"/>
            </a:pPr>
            <a:r>
              <a:t>Trauma </a:t>
            </a:r>
          </a:p>
          <a:p>
            <a:pPr marL="388620" indent="-388620" defTabSz="496570">
              <a:spcBef>
                <a:spcPts val="3500"/>
              </a:spcBef>
              <a:defRPr sz="3230"/>
            </a:pPr>
            <a:r>
              <a:t>Epistaxis and post-tonsillectomy bleeding </a:t>
            </a:r>
          </a:p>
          <a:p>
            <a:pPr marL="388620" indent="-388620" defTabSz="496570">
              <a:spcBef>
                <a:spcPts val="3500"/>
              </a:spcBef>
              <a:defRPr sz="3230"/>
            </a:pPr>
            <a:r>
              <a:t>Inguinal hernia and occlusive syndrome</a:t>
            </a:r>
          </a:p>
          <a:p>
            <a:pPr marL="388620" indent="-388620" defTabSz="496570">
              <a:spcBef>
                <a:spcPts val="3500"/>
              </a:spcBef>
              <a:defRPr sz="3230"/>
            </a:pPr>
            <a:r>
              <a:t>Foreign body in esophagus or trachea</a:t>
            </a:r>
          </a:p>
          <a:p>
            <a:pPr marL="388620" indent="-388620" defTabSz="496570">
              <a:spcBef>
                <a:spcPts val="3500"/>
              </a:spcBef>
              <a:defRPr sz="3230"/>
            </a:pPr>
            <a:r>
              <a:t>Burns</a:t>
            </a:r>
          </a:p>
          <a:p>
            <a:pPr marL="388620" indent="-388620" defTabSz="496570">
              <a:spcBef>
                <a:spcPts val="3500"/>
              </a:spcBef>
              <a:defRPr sz="3230"/>
            </a:pPr>
            <a:r>
              <a:t>…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r>
              <a:t>Appendicitis: background</a:t>
            </a:r>
          </a:p>
        </p:txBody>
      </p:sp>
      <p:sp>
        <p:nvSpPr>
          <p:cNvPr id="229" name="Shape 22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61188" indent="-361188" defTabSz="461518">
              <a:spcBef>
                <a:spcPts val="3300"/>
              </a:spcBef>
              <a:defRPr sz="3160"/>
            </a:pPr>
            <a:r>
              <a:t>Most commun pediatric surgical emergency</a:t>
            </a:r>
          </a:p>
          <a:p>
            <a:pPr marL="0" lvl="2" indent="361188" defTabSz="461518">
              <a:spcBef>
                <a:spcPts val="3300"/>
              </a:spcBef>
              <a:buSzTx/>
              <a:buNone/>
              <a:defRPr sz="2686"/>
            </a:pPr>
            <a:r>
              <a:t>Lifetime risk </a:t>
            </a:r>
          </a:p>
          <a:p>
            <a:pPr marL="0" lvl="2" indent="361188" defTabSz="461518">
              <a:spcBef>
                <a:spcPts val="3300"/>
              </a:spcBef>
              <a:buSzTx/>
              <a:buNone/>
              <a:defRPr sz="2686"/>
            </a:pPr>
            <a:r>
              <a:t>8,6% boys / 6,7% girls</a:t>
            </a:r>
          </a:p>
          <a:p>
            <a:pPr marL="361188" indent="-361188" defTabSz="461518">
              <a:spcBef>
                <a:spcPts val="3300"/>
              </a:spcBef>
              <a:defRPr sz="3160"/>
            </a:pPr>
            <a:r>
              <a:t>Symptoms: dull periumbilical pain that migrates to the RLQ</a:t>
            </a:r>
          </a:p>
          <a:p>
            <a:pPr marL="0" lvl="2" indent="361188" defTabSz="461518">
              <a:spcBef>
                <a:spcPts val="3300"/>
              </a:spcBef>
              <a:buSzTx/>
              <a:buNone/>
              <a:defRPr sz="2686"/>
            </a:pPr>
            <a:r>
              <a:t>44% of children present  « atypical » symptoms</a:t>
            </a:r>
          </a:p>
          <a:p>
            <a:pPr marL="0" lvl="2" indent="361188" defTabSz="461518">
              <a:spcBef>
                <a:spcPts val="3300"/>
              </a:spcBef>
              <a:buSzTx/>
              <a:buNone/>
              <a:defRPr sz="2686"/>
            </a:pPr>
            <a:r>
              <a:t>Ruptured? 80% children &lt;4years and 10-20% of children 10-17 years</a:t>
            </a:r>
          </a:p>
          <a:p>
            <a:pPr marL="0" lvl="2" indent="361188" defTabSz="461518">
              <a:spcBef>
                <a:spcPts val="3300"/>
              </a:spcBef>
              <a:buSzTx/>
              <a:buNone/>
              <a:defRPr sz="1896"/>
            </a:pPr>
            <a:r>
              <a:t>Pepper, V et al . Surg Clinics 2012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Appendicectomy</a:t>
            </a:r>
          </a:p>
        </p:txBody>
      </p:sp>
      <p:sp>
        <p:nvSpPr>
          <p:cNvPr id="232" name="Shape 23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42900" indent="-342900" defTabSz="438150">
              <a:spcBef>
                <a:spcPts val="3100"/>
              </a:spcBef>
              <a:defRPr sz="2850"/>
            </a:pPr>
            <a:r>
              <a:t>Not so easy to diagnose, 50% = atypical features (!!!! young patients!!!)</a:t>
            </a:r>
          </a:p>
          <a:p>
            <a:pPr marL="342900" indent="-342900" defTabSz="438150">
              <a:spcBef>
                <a:spcPts val="3100"/>
              </a:spcBef>
              <a:defRPr sz="2850"/>
            </a:pPr>
            <a:r>
              <a:t>Better outcome if early diagnose…..don’t wait</a:t>
            </a:r>
          </a:p>
          <a:p>
            <a:pPr marL="342900" indent="-342900" defTabSz="438150">
              <a:spcBef>
                <a:spcPts val="3100"/>
              </a:spcBef>
              <a:defRPr sz="2850"/>
            </a:pPr>
            <a:r>
              <a:t>Septic shock/peritonitis</a:t>
            </a:r>
          </a:p>
          <a:p>
            <a:pPr marL="342900" indent="-342900" defTabSz="438150">
              <a:spcBef>
                <a:spcPts val="3100"/>
              </a:spcBef>
              <a:defRPr sz="2850"/>
            </a:pPr>
            <a:r>
              <a:t>Laparoscopic surgery &gt;&gt;&gt;&gt; laparotomy: reducing requirements for po analgesia,shorter stay in hospital, reduction in minor complications , more rapid return to normal activities                </a:t>
            </a:r>
            <a:r>
              <a:rPr sz="1125"/>
              <a:t>( Wedgewood J et al. Anaesthesia and laparoscopic surgery in children. Ped Anesth,July 2011,vol 11,4,391-399)</a:t>
            </a:r>
          </a:p>
          <a:p>
            <a:pPr marL="342900" indent="-342900" defTabSz="438150">
              <a:spcBef>
                <a:spcPts val="3100"/>
              </a:spcBef>
              <a:defRPr sz="2850"/>
            </a:pPr>
            <a:r>
              <a:t>« Infiltration of ports sites with LA+ multimodal strategies because pain can be equivalent with laparotomy the first 24h »  </a:t>
            </a:r>
            <a:r>
              <a:rPr sz="2325"/>
              <a:t>Ped Anesth. Good pratice in postoperative and procedural pain management , 2012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14095">
              <a:defRPr sz="7040"/>
            </a:lvl1pPr>
          </a:lstStyle>
          <a:p>
            <a:r>
              <a:t>Appendicitis and peritonitis</a:t>
            </a:r>
          </a:p>
        </p:txBody>
      </p:sp>
      <p:sp>
        <p:nvSpPr>
          <p:cNvPr id="235" name="Shape 235"/>
          <p:cNvSpPr>
            <a:spLocks noGrp="1"/>
          </p:cNvSpPr>
          <p:nvPr>
            <p:ph type="body" idx="1"/>
          </p:nvPr>
        </p:nvSpPr>
        <p:spPr>
          <a:xfrm>
            <a:off x="1306372" y="2487587"/>
            <a:ext cx="11099801" cy="6286501"/>
          </a:xfrm>
          <a:prstGeom prst="rect">
            <a:avLst/>
          </a:prstGeom>
        </p:spPr>
        <p:txBody>
          <a:bodyPr/>
          <a:lstStyle/>
          <a:p>
            <a:pPr marL="0" lvl="1" indent="228600">
              <a:buSzTx/>
              <a:buNone/>
              <a:defRPr sz="2100"/>
            </a:pPr>
            <a:endParaRPr/>
          </a:p>
        </p:txBody>
      </p:sp>
      <p:pic>
        <p:nvPicPr>
          <p:cNvPr id="236" name="Capture d’écran 2017-02-02 à 09.52.2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2402546"/>
            <a:ext cx="13004801" cy="61614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r>
              <a:t>Appendicitis: Differential Diagnose</a:t>
            </a:r>
          </a:p>
        </p:txBody>
      </p:sp>
      <p:sp>
        <p:nvSpPr>
          <p:cNvPr id="239" name="Shape 23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70331" indent="-370331" defTabSz="473201">
              <a:spcBef>
                <a:spcPts val="3400"/>
              </a:spcBef>
              <a:defRPr sz="3078"/>
            </a:pPr>
            <a:r>
              <a:t>Inflammatory</a:t>
            </a:r>
          </a:p>
          <a:p>
            <a:pPr marL="370331" indent="-370331" defTabSz="473201">
              <a:spcBef>
                <a:spcPts val="3400"/>
              </a:spcBef>
              <a:defRPr sz="3078"/>
            </a:pPr>
            <a:r>
              <a:t>Mesenteric adenitis, IBD, intussusception, omental infarction</a:t>
            </a:r>
          </a:p>
          <a:p>
            <a:pPr marL="370331" indent="-370331" defTabSz="473201">
              <a:spcBef>
                <a:spcPts val="3400"/>
              </a:spcBef>
              <a:defRPr sz="3078"/>
            </a:pPr>
            <a:r>
              <a:t>Infectious: viral, bacterial or parasitic</a:t>
            </a:r>
          </a:p>
          <a:p>
            <a:pPr marL="370331" indent="-370331" defTabSz="473201">
              <a:spcBef>
                <a:spcPts val="3400"/>
              </a:spcBef>
              <a:defRPr sz="3078"/>
            </a:pPr>
            <a:r>
              <a:t>Vascular:Congenital</a:t>
            </a:r>
          </a:p>
          <a:p>
            <a:pPr marL="370331" indent="-370331" defTabSz="473201">
              <a:spcBef>
                <a:spcPts val="3400"/>
              </a:spcBef>
              <a:defRPr sz="3078"/>
            </a:pPr>
            <a:r>
              <a:t>Meckel’s diverticulum, duplication cysts</a:t>
            </a:r>
          </a:p>
          <a:p>
            <a:pPr marL="370331" indent="-370331" defTabSz="473201">
              <a:spcBef>
                <a:spcPts val="3400"/>
              </a:spcBef>
              <a:defRPr sz="3078"/>
            </a:pPr>
            <a:r>
              <a:t>Genitourinay</a:t>
            </a:r>
          </a:p>
          <a:p>
            <a:pPr marL="370331" indent="-370331" defTabSz="473201">
              <a:spcBef>
                <a:spcPts val="3400"/>
              </a:spcBef>
              <a:defRPr sz="3078"/>
            </a:pPr>
            <a:r>
              <a:t>Pyelonephritis, PID, ovarian pathology,….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Occlusive syndroms</a:t>
            </a:r>
          </a:p>
        </p:txBody>
      </p:sp>
      <p:sp>
        <p:nvSpPr>
          <p:cNvPr id="242" name="Shape 24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88620" indent="-388620" defTabSz="496570">
              <a:spcBef>
                <a:spcPts val="3500"/>
              </a:spcBef>
              <a:defRPr sz="3230"/>
            </a:pPr>
            <a:r>
              <a:t>Previous surgery and adhesions</a:t>
            </a:r>
          </a:p>
          <a:p>
            <a:pPr marL="388620" indent="-388620" defTabSz="496570">
              <a:spcBef>
                <a:spcPts val="3500"/>
              </a:spcBef>
              <a:defRPr sz="3230"/>
            </a:pPr>
            <a:r>
              <a:t>Hernias</a:t>
            </a:r>
          </a:p>
          <a:p>
            <a:pPr marL="388620" indent="-388620" defTabSz="496570">
              <a:spcBef>
                <a:spcPts val="3500"/>
              </a:spcBef>
              <a:defRPr sz="3230"/>
            </a:pPr>
            <a:r>
              <a:t>Intussusception</a:t>
            </a:r>
          </a:p>
          <a:p>
            <a:pPr marL="388620" indent="-388620" defTabSz="496570">
              <a:spcBef>
                <a:spcPts val="3500"/>
              </a:spcBef>
              <a:defRPr sz="3230"/>
            </a:pPr>
            <a:r>
              <a:t>Meckel’s diverticulum</a:t>
            </a:r>
          </a:p>
          <a:p>
            <a:pPr marL="388620" indent="-388620" defTabSz="496570">
              <a:spcBef>
                <a:spcPts val="3500"/>
              </a:spcBef>
              <a:defRPr sz="3230"/>
            </a:pPr>
            <a:r>
              <a:t>Midgut volvulus</a:t>
            </a:r>
          </a:p>
          <a:p>
            <a:pPr marL="388620" indent="-388620" defTabSz="496570">
              <a:spcBef>
                <a:spcPts val="3500"/>
              </a:spcBef>
              <a:defRPr sz="3230"/>
            </a:pPr>
            <a:r>
              <a:t>Hirschsprung’s</a:t>
            </a:r>
          </a:p>
          <a:p>
            <a:pPr marL="388620" indent="-388620" defTabSz="496570">
              <a:spcBef>
                <a:spcPts val="3500"/>
              </a:spcBef>
              <a:defRPr sz="3230"/>
            </a:pPr>
            <a:r>
              <a:t>Tumors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r>
              <a:t>Foreign Body in the respiratory tract</a:t>
            </a:r>
          </a:p>
        </p:txBody>
      </p:sp>
      <p:sp>
        <p:nvSpPr>
          <p:cNvPr id="245" name="Shape 245"/>
          <p:cNvSpPr>
            <a:spLocks noGrp="1"/>
          </p:cNvSpPr>
          <p:nvPr>
            <p:ph type="body" idx="1"/>
          </p:nvPr>
        </p:nvSpPr>
        <p:spPr>
          <a:xfrm>
            <a:off x="952500" y="2597150"/>
            <a:ext cx="11099800" cy="6286500"/>
          </a:xfrm>
          <a:prstGeom prst="rect">
            <a:avLst/>
          </a:prstGeom>
        </p:spPr>
        <p:txBody>
          <a:bodyPr/>
          <a:lstStyle/>
          <a:p>
            <a:pPr marL="288757" indent="-288757" defTabSz="914400">
              <a:spcBef>
                <a:spcPts val="500"/>
              </a:spcBef>
              <a:defRPr sz="2400">
                <a:solidFill>
                  <a:srgbClr val="EAEAE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Most common in toddlers, M &gt; F</a:t>
            </a:r>
          </a:p>
          <a:p>
            <a:pPr marL="742950" lvl="1" indent="-285750" defTabSz="914400">
              <a:spcBef>
                <a:spcPts val="600"/>
              </a:spcBef>
              <a:buSzPct val="100000"/>
              <a:buChar char="–"/>
              <a:defRPr sz="2000">
                <a:solidFill>
                  <a:srgbClr val="EAEAE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marL="288757" indent="-288757" defTabSz="914400">
              <a:spcBef>
                <a:spcPts val="500"/>
              </a:spcBef>
              <a:defRPr sz="2400">
                <a:solidFill>
                  <a:srgbClr val="EAEAE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Presentation</a:t>
            </a:r>
          </a:p>
          <a:p>
            <a:pPr marL="742950" lvl="1" indent="-285750" defTabSz="914400">
              <a:spcBef>
                <a:spcPts val="400"/>
              </a:spcBef>
              <a:buSzPct val="100000"/>
              <a:buChar char="–"/>
              <a:defRPr sz="2000">
                <a:solidFill>
                  <a:srgbClr val="EAEAE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Coughing or choking while eating</a:t>
            </a:r>
            <a:endParaRPr sz="2800"/>
          </a:p>
          <a:p>
            <a:pPr marL="742950" lvl="1" indent="-285750" defTabSz="914400">
              <a:spcBef>
                <a:spcPts val="400"/>
              </a:spcBef>
              <a:buSzPct val="100000"/>
              <a:buChar char="–"/>
              <a:defRPr sz="2000">
                <a:solidFill>
                  <a:srgbClr val="EAEAE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Persistent cough or difficulty swallowing</a:t>
            </a:r>
            <a:endParaRPr sz="2800"/>
          </a:p>
          <a:p>
            <a:pPr marL="742950" lvl="1" indent="-285750" defTabSz="914400">
              <a:spcBef>
                <a:spcPts val="400"/>
              </a:spcBef>
              <a:buSzPct val="100000"/>
              <a:buChar char="–"/>
              <a:defRPr sz="2000">
                <a:solidFill>
                  <a:srgbClr val="EAEAE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Wheezing or stridor</a:t>
            </a:r>
          </a:p>
          <a:p>
            <a:pPr marL="742950" lvl="1" indent="-285750" defTabSz="914400">
              <a:spcBef>
                <a:spcPts val="600"/>
              </a:spcBef>
              <a:buSzPct val="100000"/>
              <a:buChar char="–"/>
              <a:defRPr sz="2000">
                <a:solidFill>
                  <a:srgbClr val="EAEAE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marL="288757" indent="-288757" defTabSz="914400">
              <a:spcBef>
                <a:spcPts val="500"/>
              </a:spcBef>
              <a:defRPr sz="2400">
                <a:solidFill>
                  <a:srgbClr val="EAEAE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Examination: locate level of obstruction</a:t>
            </a:r>
          </a:p>
          <a:p>
            <a:pPr marL="742950" lvl="1" indent="-285750" defTabSz="914400">
              <a:spcBef>
                <a:spcPts val="400"/>
              </a:spcBef>
              <a:buSzPct val="100000"/>
              <a:buChar char="–"/>
              <a:defRPr sz="2000">
                <a:solidFill>
                  <a:srgbClr val="EAEAE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Stridor: esophageal FB at cricoid level</a:t>
            </a:r>
            <a:endParaRPr sz="2800"/>
          </a:p>
          <a:p>
            <a:pPr marL="742950" lvl="1" indent="-285750" defTabSz="914400">
              <a:spcBef>
                <a:spcPts val="400"/>
              </a:spcBef>
              <a:buSzPct val="100000"/>
              <a:buChar char="–"/>
              <a:defRPr sz="2000">
                <a:solidFill>
                  <a:srgbClr val="EAEAE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Severe obstruction/cyanosis: large FB trapped in glottis or trachea</a:t>
            </a:r>
            <a:endParaRPr sz="2800"/>
          </a:p>
          <a:p>
            <a:pPr marL="742950" lvl="1" indent="-285750" defTabSz="914400">
              <a:spcBef>
                <a:spcPts val="400"/>
              </a:spcBef>
              <a:buSzPct val="100000"/>
              <a:buChar char="–"/>
              <a:defRPr sz="2000">
                <a:solidFill>
                  <a:srgbClr val="EAEAE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Unilateral wheezing/air trapping: distal airway aspiration</a:t>
            </a:r>
          </a:p>
        </p:txBody>
      </p:sp>
      <p:pic>
        <p:nvPicPr>
          <p:cNvPr id="246" name="Capture d’écran 2017-01-18 à 20.06.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57830" y="3037777"/>
            <a:ext cx="3106126" cy="36780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Foreign body</a:t>
            </a:r>
          </a:p>
        </p:txBody>
      </p:sp>
      <p:sp>
        <p:nvSpPr>
          <p:cNvPr id="249" name="Shape 249"/>
          <p:cNvSpPr>
            <a:spLocks noGrp="1"/>
          </p:cNvSpPr>
          <p:nvPr>
            <p:ph type="body" idx="1"/>
          </p:nvPr>
        </p:nvSpPr>
        <p:spPr>
          <a:xfrm>
            <a:off x="952500" y="-250181"/>
            <a:ext cx="11099800" cy="9127481"/>
          </a:xfrm>
          <a:prstGeom prst="rect">
            <a:avLst/>
          </a:prstGeom>
        </p:spPr>
        <p:txBody>
          <a:bodyPr/>
          <a:lstStyle/>
          <a:p>
            <a:pPr marL="288757" indent="-288757" defTabSz="914400">
              <a:lnSpc>
                <a:spcPct val="90000"/>
              </a:lnSpc>
              <a:spcBef>
                <a:spcPts val="500"/>
              </a:spcBef>
              <a:defRPr sz="2400">
                <a:solidFill>
                  <a:srgbClr val="EAEAE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Anesthetic Maintenance</a:t>
            </a:r>
          </a:p>
          <a:p>
            <a:pPr marL="742950" lvl="1" indent="-285750" defTabSz="914400">
              <a:lnSpc>
                <a:spcPct val="90000"/>
              </a:lnSpc>
              <a:spcBef>
                <a:spcPts val="400"/>
              </a:spcBef>
              <a:buSzPct val="100000"/>
              <a:buChar char="–"/>
              <a:defRPr sz="2000">
                <a:solidFill>
                  <a:srgbClr val="EAEAE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Deep Sevoflurane induction and maintenance, spontaneous ventilation,+/-supplementation with propofol IV</a:t>
            </a:r>
            <a:endParaRPr sz="2800"/>
          </a:p>
          <a:p>
            <a:pPr marL="742950" lvl="1" indent="-285750" defTabSz="914400">
              <a:lnSpc>
                <a:spcPct val="90000"/>
              </a:lnSpc>
              <a:spcBef>
                <a:spcPts val="400"/>
              </a:spcBef>
              <a:buSzPct val="100000"/>
              <a:buChar char="–"/>
              <a:defRPr sz="2000">
                <a:solidFill>
                  <a:srgbClr val="EAEAE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Under deep anesthesia &gt; direct laryngoscopy &gt; supraglottic FB may be removed if visualized</a:t>
            </a:r>
            <a:endParaRPr sz="2800"/>
          </a:p>
          <a:p>
            <a:pPr marL="742950" lvl="1" indent="-285750" defTabSz="914400">
              <a:lnSpc>
                <a:spcPct val="90000"/>
              </a:lnSpc>
              <a:spcBef>
                <a:spcPts val="400"/>
              </a:spcBef>
              <a:buSzPct val="100000"/>
              <a:buChar char="–"/>
              <a:defRPr sz="2000">
                <a:solidFill>
                  <a:srgbClr val="EAEAE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Topical lidocaine spray to airway, max 3 mg/kg</a:t>
            </a:r>
          </a:p>
          <a:p>
            <a:pPr marL="742950" lvl="1" indent="-285750" defTabSz="914400">
              <a:lnSpc>
                <a:spcPct val="90000"/>
              </a:lnSpc>
              <a:spcBef>
                <a:spcPts val="400"/>
              </a:spcBef>
              <a:buSzPct val="100000"/>
              <a:buChar char="–"/>
              <a:defRPr sz="2000">
                <a:solidFill>
                  <a:srgbClr val="EAEAE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Esophagoscopy needed?</a:t>
            </a:r>
            <a:endParaRPr sz="2800"/>
          </a:p>
          <a:p>
            <a:pPr marL="1143000" lvl="2" indent="-228600" defTabSz="914400">
              <a:lnSpc>
                <a:spcPct val="90000"/>
              </a:lnSpc>
              <a:spcBef>
                <a:spcPts val="400"/>
              </a:spcBef>
              <a:buSzPct val="100000"/>
              <a:defRPr sz="2000">
                <a:solidFill>
                  <a:srgbClr val="EAEAE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First secure airway with endotracheal tube</a:t>
            </a:r>
          </a:p>
        </p:txBody>
      </p:sp>
      <p:pic>
        <p:nvPicPr>
          <p:cNvPr id="250" name="images-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60615" y="6373460"/>
            <a:ext cx="4176475" cy="23388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" name="images-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44171" y="6373460"/>
            <a:ext cx="4476478" cy="22810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8254">
              <a:defRPr sz="6960"/>
            </a:lvl1pPr>
          </a:lstStyle>
          <a:p>
            <a:r>
              <a:t>Post tonsillectomy bledding</a:t>
            </a:r>
          </a:p>
        </p:txBody>
      </p:sp>
      <p:sp>
        <p:nvSpPr>
          <p:cNvPr id="254" name="Shape 25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43484" indent="-443484" defTabSz="566674">
              <a:spcBef>
                <a:spcPts val="4000"/>
              </a:spcBef>
              <a:defRPr sz="3686"/>
            </a:pPr>
            <a:r>
              <a:t>Tonsillectomy and adenoidectomy are the more common surgery in children in many developping countries</a:t>
            </a:r>
          </a:p>
          <a:p>
            <a:pPr marL="443484" indent="-443484" defTabSz="566674">
              <a:spcBef>
                <a:spcPts val="4000"/>
              </a:spcBef>
              <a:defRPr sz="3686"/>
            </a:pPr>
            <a:r>
              <a:t>Incidence of 0,5%-2%, depending the surgical technique</a:t>
            </a:r>
          </a:p>
          <a:p>
            <a:pPr marL="443484" indent="-443484" defTabSz="566674">
              <a:spcBef>
                <a:spcPts val="4000"/>
              </a:spcBef>
              <a:defRPr sz="3686"/>
            </a:pPr>
            <a:r>
              <a:t>Primary ( in the first 24h ) or secondary ( to 28days after surgence, peak at 5 days )</a:t>
            </a:r>
          </a:p>
          <a:p>
            <a:pPr marL="443484" indent="-443484" defTabSz="566674">
              <a:spcBef>
                <a:spcPts val="4000"/>
              </a:spcBef>
              <a:defRPr sz="3686"/>
            </a:pPr>
            <a:r>
              <a:t>Risk increases with age and is higher in male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defRPr sz="7440"/>
            </a:lvl1pPr>
          </a:lstStyle>
          <a:p>
            <a:r>
              <a:t>Anesthetic considerations</a:t>
            </a:r>
          </a:p>
        </p:txBody>
      </p:sp>
      <p:sp>
        <p:nvSpPr>
          <p:cNvPr id="257" name="Shape 2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Potential hypovolemic shock: preoperative resucitation</a:t>
            </a:r>
          </a:p>
          <a:p>
            <a:r>
              <a:t>Pulmonary aspiration</a:t>
            </a:r>
          </a:p>
          <a:p>
            <a:r>
              <a:t>Potential new difficult intubation ( blood and oedema)</a:t>
            </a:r>
          </a:p>
          <a:p>
            <a:r>
              <a:t>Second GA in few hours, stressfull for everybody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Why?</a:t>
            </a:r>
          </a:p>
        </p:txBody>
      </p:sp>
      <p:sp>
        <p:nvSpPr>
          <p:cNvPr id="132" name="Shape 132"/>
          <p:cNvSpPr>
            <a:spLocks noGrp="1"/>
          </p:cNvSpPr>
          <p:nvPr>
            <p:ph type="body" idx="1"/>
          </p:nvPr>
        </p:nvSpPr>
        <p:spPr>
          <a:xfrm>
            <a:off x="952500" y="2597150"/>
            <a:ext cx="11099800" cy="6286500"/>
          </a:xfrm>
          <a:prstGeom prst="rect">
            <a:avLst/>
          </a:prstGeom>
        </p:spPr>
        <p:txBody>
          <a:bodyPr/>
          <a:lstStyle/>
          <a:p>
            <a:pPr marL="361188" indent="-361188" defTabSz="461518">
              <a:spcBef>
                <a:spcPts val="3300"/>
              </a:spcBef>
              <a:defRPr sz="3002"/>
            </a:pPr>
            <a:r>
              <a:t>Pediatric perioperative cardiac arrest (USA)</a:t>
            </a:r>
          </a:p>
          <a:p>
            <a:pPr marL="0" lvl="1" indent="180594" defTabSz="461518">
              <a:spcBef>
                <a:spcPts val="3300"/>
              </a:spcBef>
              <a:buSzTx/>
              <a:buNone/>
              <a:defRPr sz="1738"/>
            </a:pPr>
            <a:r>
              <a:t>1.4 / 100 000 anesthesias </a:t>
            </a:r>
          </a:p>
          <a:p>
            <a:pPr marL="0" lvl="1" indent="180594" defTabSz="461518">
              <a:spcBef>
                <a:spcPts val="3300"/>
              </a:spcBef>
              <a:buSzTx/>
              <a:buNone/>
              <a:defRPr sz="1738"/>
            </a:pPr>
            <a:r>
              <a:t>Mortality in cardiac arrest = 26%</a:t>
            </a:r>
          </a:p>
          <a:p>
            <a:pPr marL="0" lvl="1" indent="180594" defTabSz="461518">
              <a:spcBef>
                <a:spcPts val="3300"/>
              </a:spcBef>
              <a:buSzTx/>
              <a:buNone/>
              <a:defRPr sz="1738"/>
            </a:pPr>
            <a:r>
              <a:t>Emergencies and &lt;1 year</a:t>
            </a:r>
          </a:p>
          <a:p>
            <a:pPr marL="0" lvl="1" indent="180594" defTabSz="461518">
              <a:spcBef>
                <a:spcPts val="3300"/>
              </a:spcBef>
              <a:buSzTx/>
              <a:buNone/>
              <a:defRPr sz="1738"/>
            </a:pPr>
            <a:r>
              <a:t>Loss of airway = most common cause of cardiac arrest in children</a:t>
            </a:r>
          </a:p>
          <a:p>
            <a:pPr marL="361188" indent="-361188" defTabSz="461518">
              <a:spcBef>
                <a:spcPts val="3300"/>
              </a:spcBef>
              <a:defRPr sz="3002"/>
            </a:pPr>
            <a:r>
              <a:t>Pediatric concerns</a:t>
            </a:r>
          </a:p>
          <a:p>
            <a:pPr marL="0" lvl="1" indent="180594" defTabSz="461518">
              <a:spcBef>
                <a:spcPts val="3300"/>
              </a:spcBef>
              <a:buSzTx/>
              <a:buNone/>
              <a:defRPr sz="1738"/>
            </a:pPr>
            <a:r>
              <a:t>Smaller CRF, rapid desaturation, laryngospasm, preoxygenation</a:t>
            </a:r>
          </a:p>
          <a:p>
            <a:pPr marL="0" lvl="1" indent="180594" defTabSz="461518">
              <a:spcBef>
                <a:spcPts val="3300"/>
              </a:spcBef>
              <a:buSzTx/>
              <a:buNone/>
              <a:defRPr sz="1738"/>
            </a:pPr>
            <a:r>
              <a:t>difficult IV line placement, intubation not easy in smaller kids</a:t>
            </a:r>
          </a:p>
          <a:p>
            <a:pPr marL="0" lvl="1" indent="180594" defTabSz="461518">
              <a:spcBef>
                <a:spcPts val="3300"/>
              </a:spcBef>
              <a:buSzTx/>
              <a:buNone/>
              <a:defRPr sz="1738"/>
            </a:pPr>
            <a:r>
              <a:t>syndromes ou non symptomatic cardiac and respiratory abnormalities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9148">
              <a:defRPr sz="7519"/>
            </a:lvl1pPr>
          </a:lstStyle>
          <a:p>
            <a:r>
              <a:t>Perioperative assessment</a:t>
            </a:r>
          </a:p>
        </p:txBody>
      </p:sp>
      <p:sp>
        <p:nvSpPr>
          <p:cNvPr id="260" name="Shape 26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33756" indent="-333756" defTabSz="426466">
              <a:spcBef>
                <a:spcPts val="3000"/>
              </a:spcBef>
              <a:defRPr sz="2774"/>
            </a:pPr>
            <a:r>
              <a:t>At the theatre soon as possible….bleeding++</a:t>
            </a:r>
          </a:p>
          <a:p>
            <a:pPr marL="333756" indent="-333756" defTabSz="426466">
              <a:spcBef>
                <a:spcPts val="3000"/>
              </a:spcBef>
              <a:defRPr sz="2774"/>
            </a:pPr>
            <a:r>
              <a:t>IV line</a:t>
            </a:r>
          </a:p>
          <a:p>
            <a:pPr marL="333756" indent="-333756" defTabSz="426466">
              <a:spcBef>
                <a:spcPts val="3000"/>
              </a:spcBef>
              <a:defRPr sz="2774"/>
            </a:pPr>
            <a:r>
              <a:t>Avoid cardiovascular collapse: fluids given </a:t>
            </a:r>
          </a:p>
          <a:p>
            <a:pPr marL="333756" indent="-333756" defTabSz="426466">
              <a:spcBef>
                <a:spcPts val="3000"/>
              </a:spcBef>
              <a:defRPr sz="2774"/>
            </a:pPr>
            <a:r>
              <a:t>Transfusion </a:t>
            </a:r>
          </a:p>
          <a:p>
            <a:pPr marL="333756" indent="-333756" defTabSz="426466">
              <a:spcBef>
                <a:spcPts val="3000"/>
              </a:spcBef>
              <a:defRPr sz="2774"/>
            </a:pPr>
            <a:r>
              <a:t>Rapid sequence intubation (Ketamine/Sux)</a:t>
            </a:r>
          </a:p>
          <a:p>
            <a:pPr marL="333756" indent="-333756" defTabSz="426466">
              <a:spcBef>
                <a:spcPts val="3000"/>
              </a:spcBef>
              <a:defRPr sz="2774"/>
            </a:pPr>
            <a:r>
              <a:t>Suction</a:t>
            </a:r>
          </a:p>
          <a:p>
            <a:pPr marL="333756" indent="-333756" defTabSz="426466">
              <a:spcBef>
                <a:spcPts val="3000"/>
              </a:spcBef>
              <a:defRPr sz="2774"/>
            </a:pPr>
            <a:r>
              <a:t>Hb controlled and suction in stomach</a:t>
            </a:r>
          </a:p>
          <a:p>
            <a:pPr marL="333756" indent="-333756" defTabSz="426466">
              <a:spcBef>
                <a:spcPts val="3000"/>
              </a:spcBef>
              <a:defRPr sz="2774"/>
            </a:pPr>
            <a:r>
              <a:t>Awake extubation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3" name="Shape 263"/>
          <p:cNvSpPr>
            <a:spLocks noGrp="1"/>
          </p:cNvSpPr>
          <p:nvPr>
            <p:ph type="body" idx="1"/>
          </p:nvPr>
        </p:nvSpPr>
        <p:spPr>
          <a:xfrm>
            <a:off x="952500" y="3569173"/>
            <a:ext cx="11099800" cy="5308127"/>
          </a:xfrm>
          <a:prstGeom prst="rect">
            <a:avLst/>
          </a:prstGeom>
        </p:spPr>
        <p:txBody>
          <a:bodyPr/>
          <a:lstStyle/>
          <a:p>
            <a:pPr marL="283463" indent="-283463" defTabSz="362204">
              <a:spcBef>
                <a:spcPts val="2600"/>
              </a:spcBef>
              <a:defRPr sz="2356"/>
            </a:pPr>
            <a:r>
              <a:t>475  children/ 16 596 tonsillectomies</a:t>
            </a:r>
          </a:p>
          <a:p>
            <a:pPr marL="283463" indent="-283463" defTabSz="362204">
              <a:spcBef>
                <a:spcPts val="2600"/>
              </a:spcBef>
              <a:defRPr sz="2356"/>
            </a:pPr>
            <a:r>
              <a:t>2.9% hemorrhage</a:t>
            </a:r>
          </a:p>
          <a:p>
            <a:pPr marL="283463" indent="-283463" defTabSz="362204">
              <a:spcBef>
                <a:spcPts val="2600"/>
              </a:spcBef>
              <a:defRPr sz="2356"/>
            </a:pPr>
            <a:r>
              <a:t>IV rapid sequence induction in 84%</a:t>
            </a:r>
          </a:p>
          <a:p>
            <a:pPr marL="283463" indent="-283463" defTabSz="362204">
              <a:spcBef>
                <a:spcPts val="2600"/>
              </a:spcBef>
              <a:defRPr sz="2356"/>
            </a:pPr>
            <a:r>
              <a:t>Modified RSI in 5.5%</a:t>
            </a:r>
          </a:p>
          <a:p>
            <a:pPr marL="283463" indent="-283463" defTabSz="362204">
              <a:spcBef>
                <a:spcPts val="2600"/>
              </a:spcBef>
              <a:defRPr sz="2356"/>
            </a:pPr>
            <a:r>
              <a:t>Succinylcholine in 88%/Cricoïd pressure in 90%</a:t>
            </a:r>
          </a:p>
          <a:p>
            <a:pPr marL="283463" indent="-283463" defTabSz="362204">
              <a:spcBef>
                <a:spcPts val="2600"/>
              </a:spcBef>
              <a:defRPr sz="2356"/>
            </a:pPr>
            <a:r>
              <a:t>Hypoxemia in 9.9% and difficult intubation in 2.7%</a:t>
            </a:r>
          </a:p>
          <a:p>
            <a:pPr marL="283463" indent="-283463" defTabSz="362204">
              <a:spcBef>
                <a:spcPts val="2600"/>
              </a:spcBef>
              <a:defRPr sz="2356"/>
            </a:pPr>
            <a:r>
              <a:t>Bradycardia in 4.2% and hypotension in 2.5%</a:t>
            </a:r>
          </a:p>
          <a:p>
            <a:pPr marL="283463" indent="-283463" defTabSz="362204">
              <a:spcBef>
                <a:spcPts val="2600"/>
              </a:spcBef>
              <a:defRPr sz="2356"/>
            </a:pPr>
            <a:r>
              <a:t>Blood loss from 5ml to 500ml</a:t>
            </a:r>
          </a:p>
        </p:txBody>
      </p:sp>
      <p:pic>
        <p:nvPicPr>
          <p:cNvPr id="264" name="Capture d’écran 2017-02-16 à 10.10.4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11161" y="234618"/>
            <a:ext cx="7582478" cy="3016286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Shape 265"/>
          <p:cNvSpPr/>
          <p:nvPr/>
        </p:nvSpPr>
        <p:spPr>
          <a:xfrm>
            <a:off x="7741318" y="3995179"/>
            <a:ext cx="5130039" cy="158132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hueOff val="321133"/>
                  <a:satOff val="-12043"/>
                  <a:lumOff val="-7113"/>
                </a:schemeClr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66" name="Shape 266"/>
          <p:cNvSpPr/>
          <p:nvPr/>
        </p:nvSpPr>
        <p:spPr>
          <a:xfrm>
            <a:off x="7741319" y="4277842"/>
            <a:ext cx="5130039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/>
            </a:pPr>
            <a:r>
              <a:t>Patients with life-threatening complications</a:t>
            </a:r>
          </a:p>
          <a:p>
            <a:pPr>
              <a:defRPr sz="2000"/>
            </a:pPr>
            <a:r>
              <a:t>Proper preparation for airway management </a:t>
            </a:r>
          </a:p>
          <a:p>
            <a:pPr>
              <a:defRPr sz="2000"/>
            </a:pPr>
            <a:r>
              <a:t>and blood volume resucitation </a:t>
            </a:r>
          </a:p>
        </p:txBody>
      </p:sp>
      <p:pic>
        <p:nvPicPr>
          <p:cNvPr id="267" name="Capture d’écran 2017-02-16 à 10.20.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63308" y="6320780"/>
            <a:ext cx="4223299" cy="34544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Trauma</a:t>
            </a:r>
          </a:p>
        </p:txBody>
      </p:sp>
      <p:sp>
        <p:nvSpPr>
          <p:cNvPr id="270" name="Shape 27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Significant challenges to anesthesia provider</a:t>
            </a:r>
          </a:p>
          <a:p>
            <a:r>
              <a:t>Major cause of death (1-14 y)</a:t>
            </a:r>
          </a:p>
          <a:p>
            <a:r>
              <a:t>Motor vehicle collision (59% mortality from all accidents)</a:t>
            </a: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r>
              <a:t>Trauma and anesthesiologists</a:t>
            </a:r>
          </a:p>
        </p:txBody>
      </p:sp>
      <p:sp>
        <p:nvSpPr>
          <p:cNvPr id="273" name="Shape 27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Initial stabilization in the ER</a:t>
            </a:r>
          </a:p>
          <a:p>
            <a:r>
              <a:t>Sedation/Monitoring for imaging</a:t>
            </a:r>
          </a:p>
          <a:p>
            <a:r>
              <a:t>Emergent surgical procedures</a:t>
            </a:r>
          </a:p>
          <a:p>
            <a:r>
              <a:t>Bone fracture fixations</a:t>
            </a:r>
          </a:p>
          <a:p>
            <a:r>
              <a:t>Pain control 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Trauma</a:t>
            </a:r>
          </a:p>
        </p:txBody>
      </p:sp>
      <p:sp>
        <p:nvSpPr>
          <p:cNvPr id="276" name="Shape 27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20039" indent="-320039" defTabSz="408940">
              <a:spcBef>
                <a:spcPts val="2900"/>
              </a:spcBef>
              <a:defRPr sz="2660"/>
            </a:pPr>
            <a:r>
              <a:t>Temperature monitoring and control</a:t>
            </a:r>
          </a:p>
          <a:p>
            <a:pPr marL="320039" indent="-320039" defTabSz="408940">
              <a:spcBef>
                <a:spcPts val="2900"/>
              </a:spcBef>
              <a:defRPr sz="2660"/>
            </a:pPr>
            <a:r>
              <a:t>Airway control…full stomach, neck injury…</a:t>
            </a:r>
          </a:p>
          <a:p>
            <a:pPr marL="320039" indent="-320039" defTabSz="408940">
              <a:spcBef>
                <a:spcPts val="2900"/>
              </a:spcBef>
              <a:defRPr sz="2660"/>
            </a:pPr>
            <a:r>
              <a:t>Warming fluids</a:t>
            </a:r>
          </a:p>
          <a:p>
            <a:pPr marL="320039" indent="-320039" defTabSz="408940">
              <a:spcBef>
                <a:spcPts val="2900"/>
              </a:spcBef>
              <a:defRPr sz="2660"/>
            </a:pPr>
            <a:r>
              <a:t>Hypotension is a late sign of hemorrhage in children</a:t>
            </a:r>
          </a:p>
          <a:p>
            <a:pPr marL="320039" indent="-320039" defTabSz="408940">
              <a:spcBef>
                <a:spcPts val="2900"/>
              </a:spcBef>
              <a:defRPr sz="2660"/>
            </a:pPr>
            <a:r>
              <a:t>Tachycardia = First sign</a:t>
            </a:r>
          </a:p>
          <a:p>
            <a:pPr marL="320039" indent="-320039" defTabSz="408940">
              <a:spcBef>
                <a:spcPts val="2900"/>
              </a:spcBef>
              <a:defRPr sz="2660"/>
            </a:pPr>
            <a:r>
              <a:t>Begin with isotonic crystalloids, 2 boluses of 20ml/kg</a:t>
            </a:r>
          </a:p>
          <a:p>
            <a:pPr marL="320039" indent="-320039" defTabSz="408940">
              <a:spcBef>
                <a:spcPts val="2900"/>
              </a:spcBef>
              <a:defRPr sz="2660"/>
            </a:pPr>
            <a:r>
              <a:t>Rapid surgical control of bleding</a:t>
            </a:r>
          </a:p>
          <a:p>
            <a:pPr marL="320039" indent="-320039" defTabSz="408940">
              <a:spcBef>
                <a:spcPts val="2900"/>
              </a:spcBef>
              <a:defRPr sz="2660"/>
            </a:pPr>
            <a:r>
              <a:t>Massive transfusion sometimes needed: RBC/Plama/plattelets  1:1:1 unit ration</a:t>
            </a:r>
          </a:p>
        </p:txBody>
      </p:sp>
      <p:sp>
        <p:nvSpPr>
          <p:cNvPr id="277" name="Shape 277"/>
          <p:cNvSpPr/>
          <p:nvPr/>
        </p:nvSpPr>
        <p:spPr>
          <a:xfrm>
            <a:off x="323991" y="8940799"/>
            <a:ext cx="10086138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r>
              <a:t>Ivashkov Y, Perioperative management of pediatric trauma patientsInt J Crit Illn Sci., 2012, Sept; 2(3):143-148.</a:t>
            </a:r>
          </a:p>
        </p:txBody>
      </p:sp>
      <p:sp>
        <p:nvSpPr>
          <p:cNvPr id="278" name="Shape 278"/>
          <p:cNvSpPr/>
          <p:nvPr/>
        </p:nvSpPr>
        <p:spPr>
          <a:xfrm>
            <a:off x="309219" y="9231964"/>
            <a:ext cx="12386362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r>
              <a:t>Bhalla T,Perioperative management of the pediatric patient with traumatic brain injury, Pediatric Anesthesia, 2012, April;vol 22, 627-640.</a:t>
            </a: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Fractures</a:t>
            </a:r>
          </a:p>
        </p:txBody>
      </p:sp>
      <p:sp>
        <p:nvSpPr>
          <p:cNvPr id="281" name="Shape 281"/>
          <p:cNvSpPr>
            <a:spLocks noGrp="1"/>
          </p:cNvSpPr>
          <p:nvPr>
            <p:ph type="body" idx="1"/>
          </p:nvPr>
        </p:nvSpPr>
        <p:spPr>
          <a:xfrm>
            <a:off x="560673" y="2780497"/>
            <a:ext cx="11099801" cy="6286501"/>
          </a:xfrm>
          <a:prstGeom prst="rect">
            <a:avLst/>
          </a:prstGeom>
        </p:spPr>
        <p:txBody>
          <a:bodyPr/>
          <a:lstStyle/>
          <a:p>
            <a:r>
              <a:t>Open fractures and nerves/vascular damages = emergency</a:t>
            </a:r>
          </a:p>
          <a:p>
            <a:r>
              <a:t>No fasting needed</a:t>
            </a:r>
          </a:p>
          <a:p>
            <a:r>
              <a:t>Stress/pain for the child             Gastric emptying delayed</a:t>
            </a:r>
          </a:p>
          <a:p>
            <a:r>
              <a:t>Local anesthesia  possible</a:t>
            </a:r>
          </a:p>
        </p:txBody>
      </p:sp>
      <p:pic>
        <p:nvPicPr>
          <p:cNvPr id="282" name="Capture d’écran 2017-02-16 à 11.44.2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28757" y="105387"/>
            <a:ext cx="2311661" cy="3146966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Shape 283"/>
          <p:cNvSpPr/>
          <p:nvPr/>
        </p:nvSpPr>
        <p:spPr>
          <a:xfrm>
            <a:off x="6457569" y="6313063"/>
            <a:ext cx="1270001" cy="528172"/>
          </a:xfrm>
          <a:prstGeom prst="rightArrow">
            <a:avLst>
              <a:gd name="adj1" fmla="val 32000"/>
              <a:gd name="adj2" fmla="val 153889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hueOff val="321133"/>
                  <a:satOff val="-12043"/>
                  <a:lumOff val="-7113"/>
                </a:schemeClr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Burns</a:t>
            </a:r>
          </a:p>
        </p:txBody>
      </p:sp>
      <p:sp>
        <p:nvSpPr>
          <p:cNvPr id="286" name="Shape 28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Most physically and psychologically devastating forms of trauma in children</a:t>
            </a:r>
          </a:p>
          <a:p>
            <a:r>
              <a:t>Most common household injury</a:t>
            </a:r>
          </a:p>
          <a:p>
            <a:r>
              <a:t>Children under age of 5, more frequent in male children</a:t>
            </a:r>
          </a:p>
          <a:p>
            <a:r>
              <a:t>70% :  hot liquids at home</a:t>
            </a:r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Burns</a:t>
            </a:r>
          </a:p>
        </p:txBody>
      </p:sp>
      <p:sp>
        <p:nvSpPr>
          <p:cNvPr id="289" name="Shape 28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20623" indent="-420623" defTabSz="537463">
              <a:spcBef>
                <a:spcPts val="3800"/>
              </a:spcBef>
              <a:defRPr sz="3496"/>
            </a:pPr>
            <a:r>
              <a:t>Barrow et al. Resucitation: « early fluid resucitation »</a:t>
            </a:r>
          </a:p>
          <a:p>
            <a:pPr marL="420623" indent="-420623" defTabSz="537463">
              <a:spcBef>
                <a:spcPts val="3800"/>
              </a:spcBef>
              <a:defRPr sz="3496"/>
            </a:pPr>
            <a:r>
              <a:t>Rapid cares in burn centers  for the critically ill children</a:t>
            </a:r>
          </a:p>
          <a:p>
            <a:pPr marL="420623" indent="-420623" defTabSz="537463">
              <a:spcBef>
                <a:spcPts val="3800"/>
              </a:spcBef>
              <a:defRPr sz="3496"/>
            </a:pPr>
            <a:r>
              <a:t>Surgery and rapid excision of necrotic skin</a:t>
            </a:r>
          </a:p>
          <a:p>
            <a:pPr marL="420623" indent="-420623" defTabSz="537463">
              <a:spcBef>
                <a:spcPts val="3800"/>
              </a:spcBef>
              <a:defRPr sz="3496"/>
            </a:pPr>
            <a:r>
              <a:t>Challenging for us: difficult airway, difficult IV access, fluid ans electrolytes imbalances, cardiovascular instability , temperature regulation, increased requirements in opiods and muscle relaxant</a:t>
            </a:r>
          </a:p>
        </p:txBody>
      </p:sp>
      <p:pic>
        <p:nvPicPr>
          <p:cNvPr id="290" name="Unknow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367735" y="9355528"/>
            <a:ext cx="3530350" cy="26443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Burns</a:t>
            </a:r>
          </a:p>
        </p:txBody>
      </p:sp>
      <p:sp>
        <p:nvSpPr>
          <p:cNvPr id="293" name="Shape 29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Severity of injury depends on:</a:t>
            </a:r>
          </a:p>
          <a:p>
            <a:r>
              <a:t>Depth of the burn</a:t>
            </a:r>
          </a:p>
          <a:p>
            <a:r>
              <a:t>Body surface area</a:t>
            </a:r>
          </a:p>
          <a:p>
            <a:r>
              <a:t>location</a:t>
            </a:r>
          </a:p>
          <a:p>
            <a:r>
              <a:t>presence of inhalation</a:t>
            </a:r>
          </a:p>
          <a:p>
            <a:r>
              <a:t>burns in neonates</a:t>
            </a:r>
          </a:p>
        </p:txBody>
      </p:sp>
      <p:pic>
        <p:nvPicPr>
          <p:cNvPr id="294" name="Capture d’écran 2017-02-16 à 12.14.4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26187" y="3335011"/>
            <a:ext cx="6790984" cy="39390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Burns</a:t>
            </a:r>
          </a:p>
        </p:txBody>
      </p:sp>
      <p:sp>
        <p:nvSpPr>
          <p:cNvPr id="297" name="Shape 29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98" name="Capture d’écran 2017-02-09 à 11.23.0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7631" y="175782"/>
            <a:ext cx="4224463" cy="37502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Capture d’écran 2017-02-09 à 11.22.1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7003882" y="8826191"/>
            <a:ext cx="4435056" cy="48627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Capture d’écran 2017-02-09 à 11.21.5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03208" y="4237559"/>
            <a:ext cx="4814149" cy="5258007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Capture d’écran 2017-02-09 à 11.20.54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007820" y="2501522"/>
            <a:ext cx="5252555" cy="3093587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" name="Capture d’écran 2017-02-09 à 11.21.40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565010" y="6016887"/>
            <a:ext cx="4138174" cy="2120901"/>
          </a:xfrm>
          <a:prstGeom prst="rect">
            <a:avLst/>
          </a:prstGeom>
          <a:ln w="12700">
            <a:miter lim="400000"/>
          </a:ln>
        </p:spPr>
      </p:pic>
      <p:sp>
        <p:nvSpPr>
          <p:cNvPr id="303" name="Shape 303"/>
          <p:cNvSpPr/>
          <p:nvPr/>
        </p:nvSpPr>
        <p:spPr>
          <a:xfrm>
            <a:off x="186445" y="1028555"/>
            <a:ext cx="1270001" cy="1270001"/>
          </a:xfrm>
          <a:prstGeom prst="rect">
            <a:avLst/>
          </a:prstGeom>
          <a:gradFill>
            <a:gsLst>
              <a:gs pos="0">
                <a:schemeClr val="accent6">
                  <a:hueOff val="7068528"/>
                  <a:satOff val="-63217"/>
                  <a:lumOff val="21330"/>
                </a:schemeClr>
              </a:gs>
              <a:gs pos="100000">
                <a:schemeClr val="accent6">
                  <a:hueOff val="10811956"/>
                  <a:satOff val="-58544"/>
                  <a:lumOff val="-9736"/>
                </a:schemeClr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Capture d’écran 2016-12-29 à 15.12.2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75340" y="2139553"/>
            <a:ext cx="7453497" cy="28070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Capture d’écran 2016-12-29 à 15.12.3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78488" y="4809368"/>
            <a:ext cx="5564158" cy="38618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Capture d’écran 2016-12-29 à 15.12.5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73442" y="8380459"/>
            <a:ext cx="5574251" cy="1436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Capture d’écran 2016-12-29 à 15.18.30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789155" y="4814821"/>
            <a:ext cx="4790011" cy="5057538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Shape 138"/>
          <p:cNvSpPr/>
          <p:nvPr/>
        </p:nvSpPr>
        <p:spPr>
          <a:xfrm>
            <a:off x="5086545" y="5892264"/>
            <a:ext cx="795840" cy="2648435"/>
          </a:xfrm>
          <a:prstGeom prst="roundRect">
            <a:avLst>
              <a:gd name="adj" fmla="val 23937"/>
            </a:avLst>
          </a:prstGeom>
          <a:ln w="25400">
            <a:solidFill>
              <a:srgbClr val="FF394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39" name="Shape 139"/>
          <p:cNvSpPr/>
          <p:nvPr/>
        </p:nvSpPr>
        <p:spPr>
          <a:xfrm>
            <a:off x="2367140" y="9438528"/>
            <a:ext cx="1340396" cy="302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165" y="0"/>
                </a:moveTo>
                <a:lnTo>
                  <a:pt x="2435" y="0"/>
                </a:lnTo>
                <a:cubicBezTo>
                  <a:pt x="2435" y="0"/>
                  <a:pt x="2435" y="0"/>
                  <a:pt x="2435" y="0"/>
                </a:cubicBezTo>
                <a:cubicBezTo>
                  <a:pt x="1090" y="0"/>
                  <a:pt x="0" y="4835"/>
                  <a:pt x="0" y="10800"/>
                </a:cubicBezTo>
                <a:cubicBezTo>
                  <a:pt x="0" y="10800"/>
                  <a:pt x="0" y="10800"/>
                  <a:pt x="0" y="10800"/>
                </a:cubicBezTo>
                <a:cubicBezTo>
                  <a:pt x="0" y="10800"/>
                  <a:pt x="0" y="10800"/>
                  <a:pt x="0" y="10800"/>
                </a:cubicBezTo>
                <a:cubicBezTo>
                  <a:pt x="0" y="16765"/>
                  <a:pt x="1090" y="21600"/>
                  <a:pt x="2435" y="21600"/>
                </a:cubicBezTo>
                <a:cubicBezTo>
                  <a:pt x="2435" y="21600"/>
                  <a:pt x="2435" y="21600"/>
                  <a:pt x="2435" y="21600"/>
                </a:cubicBezTo>
                <a:lnTo>
                  <a:pt x="19165" y="21600"/>
                </a:lnTo>
                <a:cubicBezTo>
                  <a:pt x="19165" y="21600"/>
                  <a:pt x="19165" y="21600"/>
                  <a:pt x="19165" y="21600"/>
                </a:cubicBezTo>
                <a:cubicBezTo>
                  <a:pt x="20510" y="21600"/>
                  <a:pt x="21600" y="16765"/>
                  <a:pt x="21600" y="10800"/>
                </a:cubicBezTo>
                <a:cubicBezTo>
                  <a:pt x="21600" y="10800"/>
                  <a:pt x="21600" y="10800"/>
                  <a:pt x="21600" y="10800"/>
                </a:cubicBezTo>
                <a:cubicBezTo>
                  <a:pt x="21600" y="10800"/>
                  <a:pt x="21600" y="10800"/>
                  <a:pt x="21600" y="10800"/>
                </a:cubicBezTo>
                <a:cubicBezTo>
                  <a:pt x="21600" y="4835"/>
                  <a:pt x="20510" y="0"/>
                  <a:pt x="19165" y="0"/>
                </a:cubicBezTo>
                <a:cubicBezTo>
                  <a:pt x="19165" y="0"/>
                  <a:pt x="19165" y="0"/>
                  <a:pt x="19165" y="0"/>
                </a:cubicBezTo>
                <a:close/>
              </a:path>
            </a:pathLst>
          </a:custGeom>
          <a:ln w="25400">
            <a:solidFill>
              <a:srgbClr val="FF622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40" name="Shape 140"/>
          <p:cNvSpPr/>
          <p:nvPr/>
        </p:nvSpPr>
        <p:spPr>
          <a:xfrm>
            <a:off x="9197640" y="6105293"/>
            <a:ext cx="1270001" cy="1270001"/>
          </a:xfrm>
          <a:prstGeom prst="ellipse">
            <a:avLst/>
          </a:prstGeom>
          <a:ln w="25400">
            <a:solidFill>
              <a:srgbClr val="FF274A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41" name="Shape 14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Pediatric cardiac arrest</a:t>
            </a:r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>
            <a:spLocks noGrp="1"/>
          </p:cNvSpPr>
          <p:nvPr>
            <p:ph type="title"/>
          </p:nvPr>
        </p:nvSpPr>
        <p:spPr>
          <a:xfrm>
            <a:off x="952500" y="406400"/>
            <a:ext cx="11099800" cy="1250878"/>
          </a:xfrm>
          <a:prstGeom prst="rect">
            <a:avLst/>
          </a:prstGeom>
        </p:spPr>
        <p:txBody>
          <a:bodyPr/>
          <a:lstStyle>
            <a:lvl1pPr defTabSz="549148">
              <a:defRPr sz="7519"/>
            </a:lvl1pPr>
          </a:lstStyle>
          <a:p>
            <a:r>
              <a:t>Burns</a:t>
            </a:r>
          </a:p>
        </p:txBody>
      </p:sp>
      <p:sp>
        <p:nvSpPr>
          <p:cNvPr id="306" name="Shape 30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07" name="Capture d’écran 2017-02-09 à 11.28.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18471" y="1574460"/>
            <a:ext cx="7567858" cy="83191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>
            <a:spLocks noGrp="1"/>
          </p:cNvSpPr>
          <p:nvPr>
            <p:ph type="title"/>
          </p:nvPr>
        </p:nvSpPr>
        <p:spPr>
          <a:xfrm>
            <a:off x="952500" y="-57305"/>
            <a:ext cx="11099800" cy="2120901"/>
          </a:xfrm>
          <a:prstGeom prst="rect">
            <a:avLst/>
          </a:prstGeom>
        </p:spPr>
        <p:txBody>
          <a:bodyPr/>
          <a:lstStyle/>
          <a:p>
            <a:r>
              <a:t>Burns</a:t>
            </a:r>
          </a:p>
        </p:txBody>
      </p:sp>
      <p:sp>
        <p:nvSpPr>
          <p:cNvPr id="310" name="Shape 31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11" name="Capture d’écran 2017-02-09 à 11.04.3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9173" y="2060931"/>
            <a:ext cx="4441545" cy="23106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" name="Capture d’écran 2017-02-09 à 11.06.5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9959" y="4911814"/>
            <a:ext cx="4897302" cy="303708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Capture d’écran 2017-02-09 à 11.07.0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78146" y="2413823"/>
            <a:ext cx="5616231" cy="5379532"/>
          </a:xfrm>
          <a:prstGeom prst="rect">
            <a:avLst/>
          </a:prstGeom>
          <a:ln w="12700">
            <a:miter lim="400000"/>
          </a:ln>
        </p:spPr>
      </p:pic>
      <p:sp>
        <p:nvSpPr>
          <p:cNvPr id="314" name="Shape 314"/>
          <p:cNvSpPr/>
          <p:nvPr/>
        </p:nvSpPr>
        <p:spPr>
          <a:xfrm>
            <a:off x="1948048" y="8331313"/>
            <a:ext cx="9108704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900" b="1">
                <a:solidFill>
                  <a:srgbClr val="FF4D64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« Intubate sooner than later »</a:t>
            </a:r>
          </a:p>
        </p:txBody>
      </p:sp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Capture d’écran 2017-02-09 à 11.05.2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30341" y="626931"/>
            <a:ext cx="7144118" cy="84997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Conclusion</a:t>
            </a:r>
          </a:p>
        </p:txBody>
      </p:sp>
      <p:sp>
        <p:nvSpPr>
          <p:cNvPr id="319" name="Shape 3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Anesthesia for emergencies carries increased risks</a:t>
            </a:r>
          </a:p>
          <a:p>
            <a:r>
              <a:t>Management for emergencies in children needs some experience et some specific equipment</a:t>
            </a:r>
          </a:p>
          <a:p>
            <a:r>
              <a:t>Cooperation/team with surgeons and others teams in specialist hospitals</a:t>
            </a:r>
          </a:p>
        </p:txBody>
      </p:sp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2" name="Shape 322"/>
          <p:cNvSpPr>
            <a:spLocks noGrp="1"/>
          </p:cNvSpPr>
          <p:nvPr>
            <p:ph type="body" sz="quarter" idx="1"/>
          </p:nvPr>
        </p:nvSpPr>
        <p:spPr>
          <a:xfrm>
            <a:off x="3471167" y="2590800"/>
            <a:ext cx="6390483" cy="3784303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10400"/>
            </a:lvl1pPr>
          </a:lstStyle>
          <a:p>
            <a:r>
              <a:t>Thank you</a:t>
            </a:r>
          </a:p>
        </p:txBody>
      </p:sp>
      <p:pic>
        <p:nvPicPr>
          <p:cNvPr id="323" name="images-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21813" y="5627985"/>
            <a:ext cx="7361174" cy="50523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UK</a:t>
            </a:r>
          </a:p>
        </p:txBody>
      </p:sp>
      <p:sp>
        <p:nvSpPr>
          <p:cNvPr id="144" name="Shape 14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5" name="Capture d’écran 2016-12-29 à 15.37.5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39943" y="72821"/>
            <a:ext cx="7068475" cy="32451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Capture d’écran 2016-12-29 à 15.37.1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84129" y="3905022"/>
            <a:ext cx="5981832" cy="49300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Capture d’écran 2016-12-29 à 15.37.0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00164" y="5284458"/>
            <a:ext cx="3917490" cy="40110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Capture d’écran 2016-12-29 à 15.36.10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95848" y="3441348"/>
            <a:ext cx="4351641" cy="17197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Emergencies in children</a:t>
            </a:r>
          </a:p>
        </p:txBody>
      </p:sp>
      <p:sp>
        <p:nvSpPr>
          <p:cNvPr id="151" name="Shape 15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Role of anesthetist/team</a:t>
            </a:r>
          </a:p>
          <a:p>
            <a:r>
              <a:t>Some skills to have and to maintain</a:t>
            </a:r>
          </a:p>
          <a:p>
            <a:r>
              <a:t>Pediatric equipment needed</a:t>
            </a:r>
          </a:p>
          <a:p>
            <a:r>
              <a:t>« Complication rate is low despite many areas of ped. emergencies remain controversial »</a:t>
            </a:r>
          </a:p>
        </p:txBody>
      </p:sp>
      <p:sp>
        <p:nvSpPr>
          <p:cNvPr id="152" name="Shape 152"/>
          <p:cNvSpPr/>
          <p:nvPr/>
        </p:nvSpPr>
        <p:spPr>
          <a:xfrm>
            <a:off x="125146" y="8505169"/>
            <a:ext cx="12489105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Davidson A., Anesthetic management of common pediatric emergencies, Curr Opin Anaesthesiol. 2013 Jun, 26 (3):304-9</a:t>
            </a:r>
          </a:p>
        </p:txBody>
      </p:sp>
      <p:sp>
        <p:nvSpPr>
          <p:cNvPr id="153" name="Shape 153"/>
          <p:cNvSpPr/>
          <p:nvPr/>
        </p:nvSpPr>
        <p:spPr>
          <a:xfrm>
            <a:off x="109262" y="8857284"/>
            <a:ext cx="8156449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McDougall R.J., Paediatric emergencies, Anesthesia 2013, 68 (Suppl.1), 61-71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54990">
              <a:defRPr sz="7600"/>
            </a:lvl1pPr>
          </a:lstStyle>
          <a:p>
            <a:r>
              <a:t>Fasting and emergencies</a:t>
            </a:r>
          </a:p>
        </p:txBody>
      </p:sp>
      <p:sp>
        <p:nvSpPr>
          <p:cNvPr id="156" name="Shape 156"/>
          <p:cNvSpPr>
            <a:spLocks noGrp="1"/>
          </p:cNvSpPr>
          <p:nvPr>
            <p:ph type="body" idx="1"/>
          </p:nvPr>
        </p:nvSpPr>
        <p:spPr>
          <a:xfrm>
            <a:off x="952500" y="2240140"/>
            <a:ext cx="11099800" cy="7555595"/>
          </a:xfrm>
          <a:prstGeom prst="rect">
            <a:avLst/>
          </a:prstGeom>
        </p:spPr>
        <p:txBody>
          <a:bodyPr/>
          <a:lstStyle/>
          <a:p>
            <a:pPr marL="324611" indent="-324611" defTabSz="414781">
              <a:spcBef>
                <a:spcPts val="2900"/>
              </a:spcBef>
              <a:defRPr sz="2698"/>
            </a:pPr>
            <a:r>
              <a:t>Emergencies and recent dietary intake, occlusive syndrome, vomiting,… </a:t>
            </a:r>
          </a:p>
          <a:p>
            <a:pPr marL="324611" indent="-324611" defTabSz="414781">
              <a:spcBef>
                <a:spcPts val="2900"/>
              </a:spcBef>
              <a:defRPr sz="2698"/>
            </a:pPr>
            <a:r>
              <a:t>!!!Gastro-oesophageal reflux,  Nissen procedure in the history oro-oesophageal atresia repaired,…!!!</a:t>
            </a:r>
          </a:p>
          <a:p>
            <a:pPr marL="324611" indent="-324611" defTabSz="414781">
              <a:spcBef>
                <a:spcPts val="2900"/>
              </a:spcBef>
              <a:defRPr sz="2698"/>
            </a:pPr>
            <a:r>
              <a:t>Trauma and stress : « … aspirates is larger in children injured within 2 hours of eating… »                                                                                                           </a:t>
            </a:r>
            <a:r>
              <a:rPr sz="1703"/>
              <a:t>Bricker SR, Gastric aspirates after trauma in children. Anaesthesia1989</a:t>
            </a:r>
          </a:p>
          <a:p>
            <a:pPr marL="324611" indent="-324611" defTabSz="414781">
              <a:spcBef>
                <a:spcPts val="2900"/>
              </a:spcBef>
              <a:defRPr sz="2698"/>
            </a:pPr>
            <a:r>
              <a:t>Majority of inhalational incidents occurs at the induction and 2/3 of them before the laryngoscopy (1 in 1162 children, 3x than adults)                                      </a:t>
            </a:r>
            <a:r>
              <a:rPr sz="1775"/>
              <a:t>(OlssonGL. Aspiration during anaesthesia : a computer aided study of 185 385 anaesthestics. Acta Anaesthesiol Scand 1986; 30 : 80-92)</a:t>
            </a:r>
          </a:p>
          <a:p>
            <a:pPr marL="324611" indent="-324611" defTabSz="414781">
              <a:spcBef>
                <a:spcPts val="2900"/>
              </a:spcBef>
              <a:defRPr sz="2698"/>
            </a:pPr>
            <a:r>
              <a:t>In adults, complications of gastric inhalation are responsible of 10 to 30% of the deaths due to anesthesia</a:t>
            </a:r>
          </a:p>
          <a:p>
            <a:pPr marL="324611" indent="-324611" defTabSz="414781">
              <a:spcBef>
                <a:spcPts val="2900"/>
              </a:spcBef>
              <a:defRPr sz="2698"/>
            </a:pPr>
            <a:r>
              <a:t>Sellick / Cricoid pressure…. Not completely effective                                      </a:t>
            </a:r>
            <a:r>
              <a:rPr sz="1633"/>
              <a:t>Landrau B, Inhalation gastrique: epidemiologie et facteurs de risque. Ann Fr Anesth Réanim 2009; 28:206-10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25779">
              <a:defRPr sz="7200"/>
            </a:lvl1pPr>
          </a:lstStyle>
          <a:p>
            <a:r>
              <a:t>Rapid Sequence Induction</a:t>
            </a:r>
          </a:p>
        </p:txBody>
      </p:sp>
      <p:sp>
        <p:nvSpPr>
          <p:cNvPr id="159" name="Shape 159"/>
          <p:cNvSpPr>
            <a:spLocks noGrp="1"/>
          </p:cNvSpPr>
          <p:nvPr>
            <p:ph type="body" idx="1"/>
          </p:nvPr>
        </p:nvSpPr>
        <p:spPr>
          <a:xfrm>
            <a:off x="952500" y="2590800"/>
            <a:ext cx="11099800" cy="7039609"/>
          </a:xfrm>
          <a:prstGeom prst="rect">
            <a:avLst/>
          </a:prstGeom>
        </p:spPr>
        <p:txBody>
          <a:bodyPr/>
          <a:lstStyle/>
          <a:p>
            <a:pPr marL="374904" indent="-374904" defTabSz="479044">
              <a:spcBef>
                <a:spcPts val="3400"/>
              </a:spcBef>
              <a:defRPr sz="3116"/>
            </a:pPr>
            <a:r>
              <a:t>Pulmonary aspiration is rare but feared as anesthesia complication</a:t>
            </a:r>
          </a:p>
          <a:p>
            <a:pPr marL="374904" indent="-374904" defTabSz="479044">
              <a:spcBef>
                <a:spcPts val="3400"/>
              </a:spcBef>
              <a:defRPr sz="3116"/>
            </a:pPr>
            <a:r>
              <a:t>Preoxygenation, thiopentone, suxamethonium, no positive pressure ventilation and quick intubation</a:t>
            </a:r>
          </a:p>
          <a:p>
            <a:pPr marL="374904" indent="-374904" defTabSz="479044">
              <a:spcBef>
                <a:spcPts val="3400"/>
              </a:spcBef>
              <a:defRPr sz="3116"/>
            </a:pPr>
            <a:r>
              <a:t>Young children more susceptible to hypoxemia than older children and than adults                                                                                 </a:t>
            </a:r>
            <a:r>
              <a:rPr sz="1394"/>
              <a:t>(Xue FS, Luo LK, Tong SY et al. Study of the safe treshold of apneic period in children during anesthesia induction. J Clin Anesth 1996; 8:568-574)</a:t>
            </a:r>
          </a:p>
          <a:p>
            <a:pPr marL="374904" indent="-374904" defTabSz="479044">
              <a:spcBef>
                <a:spcPts val="3400"/>
              </a:spcBef>
              <a:defRPr sz="3116"/>
            </a:pPr>
            <a:r>
              <a:t>Hypoxemia more frequent in emergencies (increased metabolic rate,  abdominal pathology decreasing functional residual capacity, upper respiratory tract infection,…)                           </a:t>
            </a:r>
            <a:r>
              <a:rPr sz="1721"/>
              <a:t>(Kinouchi K. Duration of apnea in anesthestized infants and children required for desaturation of Hb to 95%-the influence of upper respiratory infection. Anesthesiology 1992; 77: 1105-1107)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r>
              <a:t>Modified rapid controlled sequence in children</a:t>
            </a:r>
          </a:p>
        </p:txBody>
      </p:sp>
      <p:sp>
        <p:nvSpPr>
          <p:cNvPr id="162" name="Shape 162"/>
          <p:cNvSpPr>
            <a:spLocks noGrp="1"/>
          </p:cNvSpPr>
          <p:nvPr>
            <p:ph type="body" sz="half" idx="1"/>
          </p:nvPr>
        </p:nvSpPr>
        <p:spPr>
          <a:xfrm>
            <a:off x="952500" y="5521309"/>
            <a:ext cx="11099800" cy="3355991"/>
          </a:xfrm>
          <a:prstGeom prst="rect">
            <a:avLst/>
          </a:prstGeom>
        </p:spPr>
        <p:txBody>
          <a:bodyPr/>
          <a:lstStyle/>
          <a:p>
            <a:pPr marL="288036" indent="-288036" defTabSz="368045">
              <a:spcBef>
                <a:spcPts val="2600"/>
              </a:spcBef>
              <a:defRPr sz="2394"/>
            </a:pPr>
            <a:r>
              <a:t>1001 patients</a:t>
            </a:r>
          </a:p>
          <a:p>
            <a:pPr marL="288036" indent="-288036" defTabSz="368045">
              <a:spcBef>
                <a:spcPts val="2600"/>
              </a:spcBef>
              <a:defRPr sz="2394"/>
            </a:pPr>
            <a:r>
              <a:t>Moderate hypoxemia in 0.5%</a:t>
            </a:r>
          </a:p>
          <a:p>
            <a:pPr marL="288036" indent="-288036" defTabSz="368045">
              <a:spcBef>
                <a:spcPts val="2600"/>
              </a:spcBef>
              <a:defRPr sz="2394"/>
            </a:pPr>
            <a:r>
              <a:t>Severe hypoxemia in 0.3%</a:t>
            </a:r>
          </a:p>
          <a:p>
            <a:pPr marL="288036" indent="-288036" defTabSz="368045">
              <a:spcBef>
                <a:spcPts val="2600"/>
              </a:spcBef>
              <a:defRPr sz="2394"/>
            </a:pPr>
            <a:r>
              <a:t>No bradycardia or hypotension</a:t>
            </a:r>
          </a:p>
          <a:p>
            <a:pPr marL="288036" indent="-288036" defTabSz="368045">
              <a:spcBef>
                <a:spcPts val="2600"/>
              </a:spcBef>
              <a:defRPr sz="2394"/>
            </a:pPr>
            <a:r>
              <a:t>One single gastric regurgitation but no pulmonary aspiration detected</a:t>
            </a:r>
          </a:p>
        </p:txBody>
      </p:sp>
      <p:pic>
        <p:nvPicPr>
          <p:cNvPr id="163" name="Capture d’écran 2017-02-16 à 08.57.5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95119" y="2380251"/>
            <a:ext cx="8214562" cy="11827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Capture d’écran 2017-02-09 à 15.39.5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05386" y="3528925"/>
            <a:ext cx="5594028" cy="20490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Gradient">
  <a:themeElements>
    <a:clrScheme name="Gradie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1304</Words>
  <Application>Microsoft Office PowerPoint</Application>
  <PresentationFormat>Aangepast</PresentationFormat>
  <Paragraphs>214</Paragraphs>
  <Slides>44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44</vt:i4>
      </vt:variant>
    </vt:vector>
  </HeadingPairs>
  <TitlesOfParts>
    <vt:vector size="48" baseType="lpstr">
      <vt:lpstr>Helvetica</vt:lpstr>
      <vt:lpstr>Helvetica Light</vt:lpstr>
      <vt:lpstr>Helvetica Neue</vt:lpstr>
      <vt:lpstr>Gradient</vt:lpstr>
      <vt:lpstr>Emergencies in children Bapa Refresher Course 2016</vt:lpstr>
      <vt:lpstr>Emergencies in children…Why is it so scary ????</vt:lpstr>
      <vt:lpstr>Why?</vt:lpstr>
      <vt:lpstr>Pediatric cardiac arrest</vt:lpstr>
      <vt:lpstr>UK</vt:lpstr>
      <vt:lpstr>Emergencies in children</vt:lpstr>
      <vt:lpstr>Fasting and emergencies</vt:lpstr>
      <vt:lpstr>Rapid Sequence Induction</vt:lpstr>
      <vt:lpstr>Modified rapid controlled sequence in children</vt:lpstr>
      <vt:lpstr>Modified Rapid Sequence Induction</vt:lpstr>
      <vt:lpstr>Cricoid pressure</vt:lpstr>
      <vt:lpstr>Cricoïd Pressure and MRI</vt:lpstr>
      <vt:lpstr>Cricoïd pressure </vt:lpstr>
      <vt:lpstr>Echography can help!</vt:lpstr>
      <vt:lpstr>PowerPoint-presentatie</vt:lpstr>
      <vt:lpstr>PowerPoint-presentatie</vt:lpstr>
      <vt:lpstr>PowerPoint-presentatie</vt:lpstr>
      <vt:lpstr>Gastric US</vt:lpstr>
      <vt:lpstr>Emergencies in children</vt:lpstr>
      <vt:lpstr>Most frequent…</vt:lpstr>
      <vt:lpstr>Appendicitis: background</vt:lpstr>
      <vt:lpstr>Appendicectomy</vt:lpstr>
      <vt:lpstr>Appendicitis and peritonitis</vt:lpstr>
      <vt:lpstr>Appendicitis: Differential Diagnose</vt:lpstr>
      <vt:lpstr>Occlusive syndroms</vt:lpstr>
      <vt:lpstr>Foreign Body in the respiratory tract</vt:lpstr>
      <vt:lpstr>Foreign body</vt:lpstr>
      <vt:lpstr>Post tonsillectomy bledding</vt:lpstr>
      <vt:lpstr>Anesthetic considerations</vt:lpstr>
      <vt:lpstr>Perioperative assessment</vt:lpstr>
      <vt:lpstr>PowerPoint-presentatie</vt:lpstr>
      <vt:lpstr>Trauma</vt:lpstr>
      <vt:lpstr>Trauma and anesthesiologists</vt:lpstr>
      <vt:lpstr>Trauma</vt:lpstr>
      <vt:lpstr>Fractures</vt:lpstr>
      <vt:lpstr>Burns</vt:lpstr>
      <vt:lpstr>Burns</vt:lpstr>
      <vt:lpstr>Burns</vt:lpstr>
      <vt:lpstr>Burns</vt:lpstr>
      <vt:lpstr>Burns</vt:lpstr>
      <vt:lpstr>Burns</vt:lpstr>
      <vt:lpstr>PowerPoint-presentatie</vt:lpstr>
      <vt:lpstr>Conclusion</vt:lpstr>
      <vt:lpstr>PowerPoint-presentatie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Emergencies in children Bapa Refresher Course 2016</dc:title>
  <dc:creator>Marieke Allegaert</dc:creator>
  <cp:lastModifiedBy>Marieke Allegaert</cp:lastModifiedBy>
  <cp:revision>1</cp:revision>
  <dcterms:modified xsi:type="dcterms:W3CDTF">2017-03-31T06:39:33Z</dcterms:modified>
</cp:coreProperties>
</file>