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53"/>
  </p:notesMasterIdLst>
  <p:handoutMasterIdLst>
    <p:handoutMasterId r:id="rId54"/>
  </p:handoutMasterIdLst>
  <p:sldIdLst>
    <p:sldId id="258" r:id="rId5"/>
    <p:sldId id="260" r:id="rId6"/>
    <p:sldId id="262" r:id="rId7"/>
    <p:sldId id="308" r:id="rId8"/>
    <p:sldId id="259" r:id="rId9"/>
    <p:sldId id="261" r:id="rId10"/>
    <p:sldId id="282" r:id="rId11"/>
    <p:sldId id="279" r:id="rId12"/>
    <p:sldId id="263" r:id="rId13"/>
    <p:sldId id="281" r:id="rId14"/>
    <p:sldId id="264" r:id="rId15"/>
    <p:sldId id="265" r:id="rId16"/>
    <p:sldId id="266" r:id="rId17"/>
    <p:sldId id="267" r:id="rId18"/>
    <p:sldId id="268" r:id="rId19"/>
    <p:sldId id="285" r:id="rId20"/>
    <p:sldId id="286" r:id="rId21"/>
    <p:sldId id="293" r:id="rId22"/>
    <p:sldId id="294" r:id="rId23"/>
    <p:sldId id="295" r:id="rId24"/>
    <p:sldId id="274" r:id="rId25"/>
    <p:sldId id="296" r:id="rId26"/>
    <p:sldId id="280" r:id="rId27"/>
    <p:sldId id="270" r:id="rId28"/>
    <p:sldId id="269" r:id="rId29"/>
    <p:sldId id="291" r:id="rId30"/>
    <p:sldId id="287" r:id="rId31"/>
    <p:sldId id="272" r:id="rId32"/>
    <p:sldId id="278" r:id="rId33"/>
    <p:sldId id="288" r:id="rId34"/>
    <p:sldId id="277" r:id="rId35"/>
    <p:sldId id="289" r:id="rId36"/>
    <p:sldId id="290" r:id="rId37"/>
    <p:sldId id="297" r:id="rId38"/>
    <p:sldId id="292" r:id="rId39"/>
    <p:sldId id="276" r:id="rId40"/>
    <p:sldId id="275" r:id="rId41"/>
    <p:sldId id="298" r:id="rId42"/>
    <p:sldId id="299" r:id="rId43"/>
    <p:sldId id="300" r:id="rId44"/>
    <p:sldId id="306" r:id="rId45"/>
    <p:sldId id="307" r:id="rId46"/>
    <p:sldId id="301" r:id="rId47"/>
    <p:sldId id="309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315C0D7C-CD58-B84F-950A-C5030F415C45}">
          <p14:sldIdLst>
            <p14:sldId id="258"/>
            <p14:sldId id="260"/>
            <p14:sldId id="262"/>
            <p14:sldId id="308"/>
            <p14:sldId id="259"/>
            <p14:sldId id="261"/>
            <p14:sldId id="282"/>
            <p14:sldId id="279"/>
            <p14:sldId id="263"/>
            <p14:sldId id="281"/>
            <p14:sldId id="264"/>
            <p14:sldId id="265"/>
            <p14:sldId id="266"/>
            <p14:sldId id="267"/>
            <p14:sldId id="268"/>
            <p14:sldId id="285"/>
            <p14:sldId id="286"/>
            <p14:sldId id="293"/>
            <p14:sldId id="294"/>
            <p14:sldId id="295"/>
            <p14:sldId id="274"/>
            <p14:sldId id="296"/>
            <p14:sldId id="280"/>
            <p14:sldId id="270"/>
            <p14:sldId id="269"/>
            <p14:sldId id="291"/>
            <p14:sldId id="287"/>
            <p14:sldId id="272"/>
            <p14:sldId id="278"/>
            <p14:sldId id="288"/>
            <p14:sldId id="277"/>
            <p14:sldId id="289"/>
            <p14:sldId id="290"/>
            <p14:sldId id="297"/>
            <p14:sldId id="292"/>
            <p14:sldId id="276"/>
            <p14:sldId id="275"/>
            <p14:sldId id="298"/>
            <p14:sldId id="299"/>
            <p14:sldId id="300"/>
            <p14:sldId id="306"/>
            <p14:sldId id="307"/>
            <p14:sldId id="301"/>
            <p14:sldId id="309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.A.M. van den Dung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4"/>
    <a:srgbClr val="00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2" autoAdjust="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8"/>
    </p:cViewPr>
  </p:sorterViewPr>
  <p:notesViewPr>
    <p:cSldViewPr snapToGrid="0" snapToObjects="1">
      <p:cViewPr varScale="1">
        <p:scale>
          <a:sx n="89" d="100"/>
          <a:sy n="89" d="100"/>
        </p:scale>
        <p:origin x="-304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9899-C738-A341-BA28-4520E19E1D62}" type="datetime1">
              <a:rPr lang="nl-NL" smtClean="0">
                <a:latin typeface="Segoe UI" panose="020B0502040204020203" pitchFamily="34" charset="0"/>
                <a:cs typeface="Segoe UI" panose="020B0502040204020203" pitchFamily="34" charset="0"/>
              </a:rPr>
              <a:t>31-3-2017</a:t>
            </a:fld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FB67-E022-4840-9EA8-106074B1C557}" type="slidenum">
              <a:rPr lang="nl-NL" smtClean="0">
                <a:latin typeface="Segoe UI" panose="020B0502040204020203" pitchFamily="34" charset="0"/>
                <a:cs typeface="Segoe UI" panose="020B0502040204020203" pitchFamily="34" charset="0"/>
              </a:rPr>
              <a:t>‹nr.›</a:t>
            </a:fld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4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EF727FA-D260-4449-8089-C2508C86E65A}" type="datetime1">
              <a:rPr lang="nl-NL" smtClean="0"/>
              <a:pPr/>
              <a:t>31-3-2017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599CD9-3551-B846-AB2D-2087DF797B1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72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66FF"/>
                </a:solidFill>
                <a:latin typeface="Arial" charset="0"/>
              </a:rPr>
              <a:t>This is the final slide in the optional series. If you have used the previous slide you should now reveal how this baby goes on to recover.</a:t>
            </a:r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As before, if you want to show this slide – </a:t>
            </a:r>
            <a:r>
              <a:rPr lang="en-US" altLang="en-US" smtClean="0">
                <a:latin typeface="Arial" charset="0"/>
              </a:rPr>
              <a:t>“</a:t>
            </a:r>
            <a:r>
              <a:rPr lang="en-US" smtClean="0">
                <a:latin typeface="Arial" charset="0"/>
              </a:rPr>
              <a:t>unhide</a:t>
            </a:r>
            <a:r>
              <a:rPr lang="en-US" altLang="en-US" smtClean="0">
                <a:latin typeface="Arial" charset="0"/>
              </a:rPr>
              <a:t>”</a:t>
            </a:r>
            <a:r>
              <a:rPr lang="en-US" smtClean="0">
                <a:latin typeface="Arial" charset="0"/>
              </a:rPr>
              <a:t> it using the toolbars </a:t>
            </a:r>
            <a:r>
              <a:rPr lang="en-US" smtClean="0">
                <a:latin typeface="Arial" charset="0"/>
                <a:sym typeface="Symbol" pitchFamily="18" charset="2"/>
              </a:rPr>
              <a:t> Slideshow</a:t>
            </a:r>
            <a:r>
              <a:rPr lang="en-US" smtClean="0">
                <a:latin typeface="Arial" charset="0"/>
              </a:rPr>
              <a:t> </a:t>
            </a:r>
            <a:r>
              <a:rPr lang="en-US" smtClean="0">
                <a:latin typeface="Arial" charset="0"/>
                <a:sym typeface="Symbol" pitchFamily="18" charset="2"/>
              </a:rPr>
              <a:t> Hide slide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7004D-5155-41F9-9820-391863F8B0E4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9820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700000"/>
            <a:ext cx="7560000" cy="1296000"/>
          </a:xfrm>
        </p:spPr>
        <p:txBody>
          <a:bodyPr>
            <a:noAutofit/>
          </a:bodyPr>
          <a:lstStyle>
            <a:lvl1pPr>
              <a:defRPr sz="4400" b="0" baseline="0"/>
            </a:lvl1pPr>
          </a:lstStyle>
          <a:p>
            <a:r>
              <a:rPr lang="nl-NL" dirty="0" smtClean="0"/>
              <a:t>Klik om een titel te plaatsen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260000" y="4140000"/>
            <a:ext cx="7560000" cy="360000"/>
          </a:xfrm>
        </p:spPr>
        <p:txBody>
          <a:bodyPr>
            <a:noAutofit/>
          </a:bodyPr>
          <a:lstStyle>
            <a:lvl1pPr marL="0" indent="0" algn="l">
              <a:buNone/>
              <a:defRPr sz="200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2000" dirty="0" smtClean="0"/>
              <a:t>Klik om je naam in te voegen  l  en de datum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9" y="427302"/>
            <a:ext cx="3418027" cy="1726021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>
            <a:off x="0" y="2358427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9" y="2929187"/>
            <a:ext cx="360091" cy="3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340000"/>
            <a:ext cx="7920000" cy="3780000"/>
          </a:xfr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1440000"/>
            <a:ext cx="7920000" cy="720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850"/>
            <a:ext cx="1614068" cy="81506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0" y="1135200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6" y="858458"/>
            <a:ext cx="163678" cy="1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BD87-4A5B-4FA8-8B71-129507532663}" type="datetimeFigureOut">
              <a:rPr lang="nl-NL" altLang="nl-NL"/>
              <a:pPr>
                <a:defRPr/>
              </a:pPr>
              <a:t>31-3-2017</a:t>
            </a:fld>
            <a:endParaRPr lang="nl-NL" alt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8C2D-BFB8-426F-BCD0-92487881539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08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B7BC1-99E9-4F72-84A8-4582F917165A}" type="datetimeFigureOut">
              <a:rPr lang="nl-NL" smtClean="0"/>
              <a:t>31-3-2017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94BA-E844-494F-B982-DBB5C74DD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B7BC1-99E9-4F72-84A8-4582F917165A}" type="datetimeFigureOut">
              <a:rPr lang="nl-NL" smtClean="0"/>
              <a:t>31-3-2017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D94BA-E844-494F-B982-DBB5C74DD1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4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792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2520000"/>
            <a:ext cx="792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-werkblad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suscitationjournal.com/article/S0300-9572(11)00384-4/abstract" TargetMode="Externa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nl-NL" dirty="0" err="1" smtClean="0"/>
              <a:t>Emergencies</a:t>
            </a:r>
            <a:r>
              <a:rPr lang="nl-NL" dirty="0" smtClean="0"/>
              <a:t> in </a:t>
            </a:r>
            <a:r>
              <a:rPr lang="nl-NL" dirty="0" err="1" smtClean="0"/>
              <a:t>newborns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paediatric</a:t>
            </a:r>
            <a:r>
              <a:rPr lang="nl-NL" dirty="0" smtClean="0"/>
              <a:t> </a:t>
            </a:r>
            <a:r>
              <a:rPr lang="nl-NL" dirty="0" err="1" smtClean="0"/>
              <a:t>anesthesiologists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Jos Bruinenberg, </a:t>
            </a:r>
            <a:r>
              <a:rPr lang="nl-NL" dirty="0" err="1" smtClean="0"/>
              <a:t>paediatrician-neonatologist</a:t>
            </a:r>
            <a:endParaRPr lang="nl-NL" dirty="0"/>
          </a:p>
          <a:p>
            <a:r>
              <a:rPr lang="nl-NL" dirty="0" smtClean="0"/>
              <a:t>SKA and BAPA </a:t>
            </a:r>
            <a:r>
              <a:rPr lang="nl-NL" dirty="0" err="1" smtClean="0"/>
              <a:t>congress</a:t>
            </a:r>
            <a:r>
              <a:rPr lang="nl-NL" dirty="0" smtClean="0"/>
              <a:t> , </a:t>
            </a:r>
            <a:r>
              <a:rPr lang="nl-NL" dirty="0" err="1" smtClean="0"/>
              <a:t>March</a:t>
            </a:r>
            <a:r>
              <a:rPr lang="nl-NL" dirty="0" smtClean="0"/>
              <a:t> 11th 2017</a:t>
            </a:r>
          </a:p>
        </p:txBody>
      </p:sp>
    </p:spTree>
    <p:extLst>
      <p:ext uri="{BB962C8B-B14F-4D97-AF65-F5344CB8AC3E}">
        <p14:creationId xmlns:p14="http://schemas.microsoft.com/office/powerpoint/2010/main" val="6225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Mindmap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003" y="2160000"/>
            <a:ext cx="6851176" cy="44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620"/>
            <a:ext cx="9144000" cy="49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7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Topics (n=26)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624"/>
            <a:ext cx="4551196" cy="5083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96" y="1153625"/>
            <a:ext cx="4416949" cy="2541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96" y="3573017"/>
            <a:ext cx="439194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8341"/>
            <a:ext cx="3456384" cy="49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00252"/>
            <a:ext cx="7920000" cy="898090"/>
          </a:xfrm>
        </p:spPr>
        <p:txBody>
          <a:bodyPr/>
          <a:lstStyle/>
          <a:p>
            <a:r>
              <a:rPr lang="nl-NL" dirty="0" smtClean="0"/>
              <a:t>Dutch Resuscitation Council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"/>
          <a:stretch/>
        </p:blipFill>
        <p:spPr bwMode="auto">
          <a:xfrm>
            <a:off x="712292" y="1198341"/>
            <a:ext cx="3456384" cy="495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492"/>
            <a:ext cx="4248472" cy="59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resuscitating</a:t>
            </a:r>
            <a:r>
              <a:rPr lang="nl-NL" dirty="0" smtClean="0"/>
              <a:t> baby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Assisting</a:t>
            </a:r>
            <a:r>
              <a:rPr lang="nl-NL" dirty="0" smtClean="0"/>
              <a:t> in </a:t>
            </a:r>
            <a:r>
              <a:rPr lang="nl-NL" dirty="0" err="1" smtClean="0"/>
              <a:t>transition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Suction</a:t>
            </a:r>
            <a:r>
              <a:rPr lang="nl-NL" dirty="0" smtClean="0"/>
              <a:t> is obsolete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hypothermia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Important </a:t>
            </a:r>
            <a:r>
              <a:rPr lang="nl-NL" dirty="0" err="1" smtClean="0"/>
              <a:t>concepts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 bwMode="auto">
          <a:xfrm>
            <a:off x="0" y="-14574"/>
            <a:ext cx="9144000" cy="128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7650" name="Group 155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42864"/>
            <a:chExt cx="9144000" cy="6900864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4645025" y="5770563"/>
              <a:ext cx="1187450" cy="430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5265738" y="5254625"/>
              <a:ext cx="3289300" cy="84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0" y="6191250"/>
              <a:ext cx="9144000" cy="666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796280" y="6256156"/>
              <a:ext cx="77724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786755" y="1109628"/>
              <a:ext cx="6350" cy="67943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>
              <a:off x="794693" y="1989078"/>
              <a:ext cx="0" cy="99057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7" name="Line 11"/>
            <p:cNvSpPr>
              <a:spLocks noChangeShapeType="1"/>
            </p:cNvSpPr>
            <p:nvPr/>
          </p:nvSpPr>
          <p:spPr bwMode="auto">
            <a:xfrm>
              <a:off x="2472680" y="6141860"/>
              <a:ext cx="0" cy="11429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8" name="Line 12"/>
            <p:cNvSpPr>
              <a:spLocks noChangeShapeType="1"/>
            </p:cNvSpPr>
            <p:nvPr/>
          </p:nvSpPr>
          <p:spPr bwMode="auto">
            <a:xfrm>
              <a:off x="4225280" y="6132335"/>
              <a:ext cx="0" cy="11429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9" name="Line 13"/>
            <p:cNvSpPr>
              <a:spLocks noChangeShapeType="1"/>
            </p:cNvSpPr>
            <p:nvPr/>
          </p:nvSpPr>
          <p:spPr bwMode="auto">
            <a:xfrm>
              <a:off x="5920730" y="6141860"/>
              <a:ext cx="0" cy="11429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0" name="Line 14"/>
            <p:cNvSpPr>
              <a:spLocks noChangeShapeType="1"/>
            </p:cNvSpPr>
            <p:nvPr/>
          </p:nvSpPr>
          <p:spPr bwMode="auto">
            <a:xfrm>
              <a:off x="7635230" y="6141860"/>
              <a:ext cx="0" cy="11429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1" name="Text Box 15"/>
            <p:cNvSpPr txBox="1">
              <a:spLocks noChangeArrowheads="1"/>
            </p:cNvSpPr>
            <p:nvPr/>
          </p:nvSpPr>
          <p:spPr bwMode="auto">
            <a:xfrm>
              <a:off x="2279327" y="6211708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10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4012877" y="6240282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20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63" name="Text Box 17"/>
            <p:cNvSpPr txBox="1">
              <a:spLocks noChangeArrowheads="1"/>
            </p:cNvSpPr>
            <p:nvPr/>
          </p:nvSpPr>
          <p:spPr bwMode="auto">
            <a:xfrm>
              <a:off x="5727377" y="6245044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30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64" name="Text Box 18"/>
            <p:cNvSpPr txBox="1">
              <a:spLocks noChangeArrowheads="1"/>
            </p:cNvSpPr>
            <p:nvPr/>
          </p:nvSpPr>
          <p:spPr bwMode="auto">
            <a:xfrm>
              <a:off x="7446639" y="6216469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40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65" name="Line 19"/>
            <p:cNvSpPr>
              <a:spLocks noChangeShapeType="1"/>
            </p:cNvSpPr>
            <p:nvPr/>
          </p:nvSpPr>
          <p:spPr bwMode="auto">
            <a:xfrm>
              <a:off x="796280" y="1998602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6" name="Line 20"/>
            <p:cNvSpPr>
              <a:spLocks noChangeShapeType="1"/>
            </p:cNvSpPr>
            <p:nvPr/>
          </p:nvSpPr>
          <p:spPr bwMode="auto">
            <a:xfrm>
              <a:off x="796280" y="2455789"/>
              <a:ext cx="95250" cy="6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7" name="Line 21"/>
            <p:cNvSpPr>
              <a:spLocks noChangeShapeType="1"/>
            </p:cNvSpPr>
            <p:nvPr/>
          </p:nvSpPr>
          <p:spPr bwMode="auto">
            <a:xfrm>
              <a:off x="797868" y="2970125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8" name="Line 22"/>
            <p:cNvSpPr>
              <a:spLocks noChangeShapeType="1"/>
            </p:cNvSpPr>
            <p:nvPr/>
          </p:nvSpPr>
          <p:spPr bwMode="auto">
            <a:xfrm>
              <a:off x="788343" y="1103278"/>
              <a:ext cx="95250" cy="6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69" name="Line 23"/>
            <p:cNvSpPr>
              <a:spLocks noChangeShapeType="1"/>
            </p:cNvSpPr>
            <p:nvPr/>
          </p:nvSpPr>
          <p:spPr bwMode="auto">
            <a:xfrm>
              <a:off x="793105" y="1446168"/>
              <a:ext cx="82550" cy="6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0" name="Line 24"/>
            <p:cNvSpPr>
              <a:spLocks noChangeShapeType="1"/>
            </p:cNvSpPr>
            <p:nvPr/>
          </p:nvSpPr>
          <p:spPr bwMode="auto">
            <a:xfrm>
              <a:off x="786755" y="1784296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1" name="Line 39"/>
            <p:cNvSpPr>
              <a:spLocks noChangeShapeType="1"/>
            </p:cNvSpPr>
            <p:nvPr/>
          </p:nvSpPr>
          <p:spPr bwMode="auto">
            <a:xfrm>
              <a:off x="2720330" y="465121"/>
              <a:ext cx="0" cy="49528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2" name="Line 40"/>
            <p:cNvSpPr>
              <a:spLocks noChangeShapeType="1"/>
            </p:cNvSpPr>
            <p:nvPr/>
          </p:nvSpPr>
          <p:spPr bwMode="auto">
            <a:xfrm>
              <a:off x="2853680" y="471471"/>
              <a:ext cx="0" cy="59053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3" name="Line 41"/>
            <p:cNvSpPr>
              <a:spLocks noChangeShapeType="1"/>
            </p:cNvSpPr>
            <p:nvPr/>
          </p:nvSpPr>
          <p:spPr bwMode="auto">
            <a:xfrm>
              <a:off x="3025130" y="465121"/>
              <a:ext cx="0" cy="5143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4" name="Line 42"/>
            <p:cNvSpPr>
              <a:spLocks noChangeShapeType="1"/>
            </p:cNvSpPr>
            <p:nvPr/>
          </p:nvSpPr>
          <p:spPr bwMode="auto">
            <a:xfrm>
              <a:off x="3196580" y="465121"/>
              <a:ext cx="0" cy="45718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5" name="Line 43"/>
            <p:cNvSpPr>
              <a:spLocks noChangeShapeType="1"/>
            </p:cNvSpPr>
            <p:nvPr/>
          </p:nvSpPr>
          <p:spPr bwMode="auto">
            <a:xfrm>
              <a:off x="3444230" y="465121"/>
              <a:ext cx="0" cy="55243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6" name="Line 46"/>
            <p:cNvSpPr>
              <a:spLocks noChangeShapeType="1"/>
            </p:cNvSpPr>
            <p:nvPr/>
          </p:nvSpPr>
          <p:spPr bwMode="auto">
            <a:xfrm>
              <a:off x="3310880" y="471471"/>
              <a:ext cx="0" cy="5333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7" name="Line 47"/>
            <p:cNvSpPr>
              <a:spLocks noChangeShapeType="1"/>
            </p:cNvSpPr>
            <p:nvPr/>
          </p:nvSpPr>
          <p:spPr bwMode="auto">
            <a:xfrm>
              <a:off x="3114030" y="477821"/>
              <a:ext cx="0" cy="5143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8" name="Line 48"/>
            <p:cNvSpPr>
              <a:spLocks noChangeShapeType="1"/>
            </p:cNvSpPr>
            <p:nvPr/>
          </p:nvSpPr>
          <p:spPr bwMode="auto">
            <a:xfrm>
              <a:off x="3552180" y="477821"/>
              <a:ext cx="0" cy="51433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9" name="Line 96"/>
            <p:cNvSpPr>
              <a:spLocks noChangeShapeType="1"/>
            </p:cNvSpPr>
            <p:nvPr/>
          </p:nvSpPr>
          <p:spPr bwMode="auto">
            <a:xfrm>
              <a:off x="996305" y="1460455"/>
              <a:ext cx="200025" cy="30955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0" name="Line 97"/>
            <p:cNvSpPr>
              <a:spLocks noChangeShapeType="1"/>
            </p:cNvSpPr>
            <p:nvPr/>
          </p:nvSpPr>
          <p:spPr bwMode="auto">
            <a:xfrm flipV="1">
              <a:off x="1193155" y="1750960"/>
              <a:ext cx="4221163" cy="1904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1" name="Line 105"/>
            <p:cNvSpPr>
              <a:spLocks noChangeShapeType="1"/>
            </p:cNvSpPr>
            <p:nvPr/>
          </p:nvSpPr>
          <p:spPr bwMode="auto">
            <a:xfrm flipV="1">
              <a:off x="1015355" y="2004952"/>
              <a:ext cx="3089275" cy="4762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2" name="Text Box 106"/>
            <p:cNvSpPr txBox="1">
              <a:spLocks noChangeArrowheads="1"/>
            </p:cNvSpPr>
            <p:nvPr/>
          </p:nvSpPr>
          <p:spPr bwMode="auto">
            <a:xfrm>
              <a:off x="1066155" y="1149314"/>
              <a:ext cx="639791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PaO</a:t>
              </a:r>
              <a:r>
                <a:rPr lang="en-US" sz="1800" baseline="-25000">
                  <a:solidFill>
                    <a:schemeClr val="tx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7683" name="Text Box 107"/>
            <p:cNvSpPr txBox="1">
              <a:spLocks noChangeArrowheads="1"/>
            </p:cNvSpPr>
            <p:nvPr/>
          </p:nvSpPr>
          <p:spPr bwMode="auto">
            <a:xfrm>
              <a:off x="1094574" y="1980620"/>
              <a:ext cx="761170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PaCO</a:t>
              </a:r>
              <a:r>
                <a:rPr lang="en-US" sz="1800" baseline="-25000">
                  <a:solidFill>
                    <a:schemeClr val="tx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7684" name="Text Box 108"/>
            <p:cNvSpPr txBox="1">
              <a:spLocks noChangeArrowheads="1"/>
            </p:cNvSpPr>
            <p:nvPr/>
          </p:nvSpPr>
          <p:spPr bwMode="auto">
            <a:xfrm>
              <a:off x="1381270" y="3470335"/>
              <a:ext cx="764953" cy="64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Heart </a:t>
              </a:r>
            </a:p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rate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85" name="Text Box 109"/>
            <p:cNvSpPr txBox="1">
              <a:spLocks noChangeArrowheads="1"/>
            </p:cNvSpPr>
            <p:nvPr/>
          </p:nvSpPr>
          <p:spPr bwMode="auto">
            <a:xfrm>
              <a:off x="7828905" y="6235519"/>
              <a:ext cx="945195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minutes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86" name="Text Box 110"/>
            <p:cNvSpPr txBox="1">
              <a:spLocks noChangeArrowheads="1"/>
            </p:cNvSpPr>
            <p:nvPr/>
          </p:nvSpPr>
          <p:spPr bwMode="auto">
            <a:xfrm>
              <a:off x="6431111" y="158807"/>
              <a:ext cx="2179638" cy="274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Calibri" pitchFamily="34" charset="0"/>
                </a:rPr>
                <a:t>© Northern Neonatal Network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87" name="Line 115"/>
            <p:cNvSpPr>
              <a:spLocks noChangeShapeType="1"/>
            </p:cNvSpPr>
            <p:nvPr/>
          </p:nvSpPr>
          <p:spPr bwMode="auto">
            <a:xfrm>
              <a:off x="986780" y="2827254"/>
              <a:ext cx="60642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8" name="Line 116"/>
            <p:cNvSpPr>
              <a:spLocks noChangeShapeType="1"/>
            </p:cNvSpPr>
            <p:nvPr/>
          </p:nvSpPr>
          <p:spPr bwMode="auto">
            <a:xfrm flipV="1">
              <a:off x="1593205" y="1852557"/>
              <a:ext cx="3821113" cy="96993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9" name="Text Box 119"/>
            <p:cNvSpPr txBox="1">
              <a:spLocks noChangeArrowheads="1"/>
            </p:cNvSpPr>
            <p:nvPr/>
          </p:nvSpPr>
          <p:spPr bwMode="auto">
            <a:xfrm rot="-873863">
              <a:off x="2035807" y="2244936"/>
              <a:ext cx="1219821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Excess acid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90" name="Line 121"/>
            <p:cNvSpPr>
              <a:spLocks noChangeShapeType="1"/>
            </p:cNvSpPr>
            <p:nvPr/>
          </p:nvSpPr>
          <p:spPr bwMode="auto">
            <a:xfrm flipH="1" flipV="1">
              <a:off x="794693" y="3500335"/>
              <a:ext cx="0" cy="27605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1" name="Text Box 124"/>
            <p:cNvSpPr txBox="1">
              <a:spLocks noChangeArrowheads="1"/>
            </p:cNvSpPr>
            <p:nvPr/>
          </p:nvSpPr>
          <p:spPr bwMode="auto">
            <a:xfrm>
              <a:off x="395287" y="4741725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80</a:t>
              </a:r>
            </a:p>
          </p:txBody>
        </p:sp>
        <p:sp>
          <p:nvSpPr>
            <p:cNvPr id="27692" name="Text Box 125"/>
            <p:cNvSpPr txBox="1">
              <a:spLocks noChangeArrowheads="1"/>
            </p:cNvSpPr>
            <p:nvPr/>
          </p:nvSpPr>
          <p:spPr bwMode="auto">
            <a:xfrm>
              <a:off x="395287" y="5508465"/>
              <a:ext cx="39305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40</a:t>
              </a:r>
            </a:p>
          </p:txBody>
        </p:sp>
        <p:sp>
          <p:nvSpPr>
            <p:cNvPr id="27693" name="Text Box 126"/>
            <p:cNvSpPr txBox="1">
              <a:spLocks noChangeArrowheads="1"/>
            </p:cNvSpPr>
            <p:nvPr/>
          </p:nvSpPr>
          <p:spPr bwMode="auto">
            <a:xfrm>
              <a:off x="494655" y="6021213"/>
              <a:ext cx="296863" cy="33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0</a:t>
              </a:r>
              <a:endParaRPr lang="en-US" sz="4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94" name="Text Box 127"/>
            <p:cNvSpPr txBox="1">
              <a:spLocks noChangeArrowheads="1"/>
            </p:cNvSpPr>
            <p:nvPr/>
          </p:nvSpPr>
          <p:spPr bwMode="auto">
            <a:xfrm>
              <a:off x="699443" y="6259331"/>
              <a:ext cx="296863" cy="33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0</a:t>
              </a:r>
              <a:endParaRPr lang="en-US" sz="4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695" name="Line 128"/>
            <p:cNvSpPr>
              <a:spLocks noChangeShapeType="1"/>
            </p:cNvSpPr>
            <p:nvPr/>
          </p:nvSpPr>
          <p:spPr bwMode="auto">
            <a:xfrm>
              <a:off x="785168" y="3500335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6" name="Line 129"/>
            <p:cNvSpPr>
              <a:spLocks noChangeShapeType="1"/>
            </p:cNvSpPr>
            <p:nvPr/>
          </p:nvSpPr>
          <p:spPr bwMode="auto">
            <a:xfrm>
              <a:off x="801043" y="5656098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7" name="Line 130"/>
            <p:cNvSpPr>
              <a:spLocks noChangeShapeType="1"/>
            </p:cNvSpPr>
            <p:nvPr/>
          </p:nvSpPr>
          <p:spPr bwMode="auto">
            <a:xfrm>
              <a:off x="791518" y="4160716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8" name="Line 131"/>
            <p:cNvSpPr>
              <a:spLocks noChangeShapeType="1"/>
            </p:cNvSpPr>
            <p:nvPr/>
          </p:nvSpPr>
          <p:spPr bwMode="auto">
            <a:xfrm>
              <a:off x="796280" y="4908407"/>
              <a:ext cx="952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9" name="Text Box 137"/>
            <p:cNvSpPr txBox="1">
              <a:spLocks noChangeArrowheads="1"/>
            </p:cNvSpPr>
            <p:nvPr/>
          </p:nvSpPr>
          <p:spPr bwMode="auto">
            <a:xfrm>
              <a:off x="733987" y="98975"/>
              <a:ext cx="899285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Breaths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700" name="Line 157"/>
            <p:cNvSpPr>
              <a:spLocks noChangeShapeType="1"/>
            </p:cNvSpPr>
            <p:nvPr/>
          </p:nvSpPr>
          <p:spPr bwMode="auto">
            <a:xfrm flipV="1">
              <a:off x="988368" y="3427312"/>
              <a:ext cx="196850" cy="492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1" name="Line 158"/>
            <p:cNvSpPr>
              <a:spLocks noChangeShapeType="1"/>
            </p:cNvSpPr>
            <p:nvPr/>
          </p:nvSpPr>
          <p:spPr bwMode="auto">
            <a:xfrm>
              <a:off x="2534593" y="5365594"/>
              <a:ext cx="963613" cy="6349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2" name="Line 161"/>
            <p:cNvSpPr>
              <a:spLocks noChangeShapeType="1"/>
            </p:cNvSpPr>
            <p:nvPr/>
          </p:nvSpPr>
          <p:spPr bwMode="auto">
            <a:xfrm flipV="1">
              <a:off x="818505" y="3474936"/>
              <a:ext cx="177800" cy="32542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3" name="Line 162"/>
            <p:cNvSpPr>
              <a:spLocks noChangeShapeType="1"/>
            </p:cNvSpPr>
            <p:nvPr/>
          </p:nvSpPr>
          <p:spPr bwMode="auto">
            <a:xfrm>
              <a:off x="1183630" y="3432074"/>
              <a:ext cx="111125" cy="6349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4" name="Line 163"/>
            <p:cNvSpPr>
              <a:spLocks noChangeShapeType="1"/>
            </p:cNvSpPr>
            <p:nvPr/>
          </p:nvSpPr>
          <p:spPr bwMode="auto">
            <a:xfrm>
              <a:off x="1285230" y="3492398"/>
              <a:ext cx="273050" cy="17827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5" name="Line 164"/>
            <p:cNvSpPr>
              <a:spLocks noChangeShapeType="1"/>
            </p:cNvSpPr>
            <p:nvPr/>
          </p:nvSpPr>
          <p:spPr bwMode="auto">
            <a:xfrm>
              <a:off x="1561455" y="5262410"/>
              <a:ext cx="984250" cy="1031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6" name="Line 159"/>
            <p:cNvSpPr>
              <a:spLocks noChangeShapeType="1"/>
            </p:cNvSpPr>
            <p:nvPr/>
          </p:nvSpPr>
          <p:spPr bwMode="auto">
            <a:xfrm>
              <a:off x="3485505" y="5429092"/>
              <a:ext cx="1368425" cy="42385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7" name="Text Box 122"/>
            <p:cNvSpPr txBox="1">
              <a:spLocks noChangeArrowheads="1"/>
            </p:cNvSpPr>
            <p:nvPr/>
          </p:nvSpPr>
          <p:spPr bwMode="auto">
            <a:xfrm>
              <a:off x="298203" y="3359637"/>
              <a:ext cx="497251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160</a:t>
              </a:r>
            </a:p>
          </p:txBody>
        </p:sp>
        <p:sp>
          <p:nvSpPr>
            <p:cNvPr id="27708" name="Text Box 123"/>
            <p:cNvSpPr txBox="1">
              <a:spLocks noChangeArrowheads="1"/>
            </p:cNvSpPr>
            <p:nvPr/>
          </p:nvSpPr>
          <p:spPr bwMode="auto">
            <a:xfrm>
              <a:off x="310934" y="3971392"/>
              <a:ext cx="497251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Calibri" pitchFamily="34" charset="0"/>
                </a:rPr>
                <a:t>120</a:t>
              </a:r>
            </a:p>
          </p:txBody>
        </p:sp>
        <p:sp>
          <p:nvSpPr>
            <p:cNvPr id="27709" name="Text Box 120"/>
            <p:cNvSpPr txBox="1">
              <a:spLocks noChangeArrowheads="1"/>
            </p:cNvSpPr>
            <p:nvPr/>
          </p:nvSpPr>
          <p:spPr bwMode="auto">
            <a:xfrm>
              <a:off x="1018683" y="5641017"/>
              <a:ext cx="428322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Calibri" pitchFamily="34" charset="0"/>
                </a:rPr>
                <a:t>BP</a:t>
              </a:r>
              <a:endParaRPr lang="en-US" sz="1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710" name="Line 8"/>
            <p:cNvSpPr>
              <a:spLocks noChangeShapeType="1"/>
            </p:cNvSpPr>
            <p:nvPr/>
          </p:nvSpPr>
          <p:spPr bwMode="auto">
            <a:xfrm>
              <a:off x="786755" y="477302"/>
              <a:ext cx="0" cy="2667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1" name="Line 9"/>
            <p:cNvSpPr>
              <a:spLocks noChangeShapeType="1"/>
            </p:cNvSpPr>
            <p:nvPr/>
          </p:nvSpPr>
          <p:spPr bwMode="auto">
            <a:xfrm>
              <a:off x="957313" y="461616"/>
              <a:ext cx="0" cy="3600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2" name="Line 10"/>
            <p:cNvSpPr>
              <a:spLocks noChangeShapeType="1"/>
            </p:cNvSpPr>
            <p:nvPr/>
          </p:nvSpPr>
          <p:spPr bwMode="auto">
            <a:xfrm>
              <a:off x="1167755" y="474127"/>
              <a:ext cx="0" cy="53342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3" name="Line 25"/>
            <p:cNvSpPr>
              <a:spLocks noChangeShapeType="1"/>
            </p:cNvSpPr>
            <p:nvPr/>
          </p:nvSpPr>
          <p:spPr bwMode="auto">
            <a:xfrm>
              <a:off x="853430" y="474127"/>
              <a:ext cx="0" cy="29529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4" name="Line 26"/>
            <p:cNvSpPr>
              <a:spLocks noChangeShapeType="1"/>
            </p:cNvSpPr>
            <p:nvPr/>
          </p:nvSpPr>
          <p:spPr bwMode="auto">
            <a:xfrm>
              <a:off x="1028700" y="472157"/>
              <a:ext cx="0" cy="3600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5" name="Line 27"/>
            <p:cNvSpPr>
              <a:spLocks noChangeShapeType="1"/>
            </p:cNvSpPr>
            <p:nvPr/>
          </p:nvSpPr>
          <p:spPr bwMode="auto">
            <a:xfrm>
              <a:off x="1253480" y="464601"/>
              <a:ext cx="0" cy="55247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6" name="Line 28"/>
            <p:cNvSpPr>
              <a:spLocks noChangeShapeType="1"/>
            </p:cNvSpPr>
            <p:nvPr/>
          </p:nvSpPr>
          <p:spPr bwMode="auto">
            <a:xfrm>
              <a:off x="1310630" y="474127"/>
              <a:ext cx="0" cy="5143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7" name="Line 29"/>
            <p:cNvSpPr>
              <a:spLocks noChangeShapeType="1"/>
            </p:cNvSpPr>
            <p:nvPr/>
          </p:nvSpPr>
          <p:spPr bwMode="auto">
            <a:xfrm>
              <a:off x="1386830" y="474127"/>
              <a:ext cx="0" cy="4572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8" name="Line 30"/>
            <p:cNvSpPr>
              <a:spLocks noChangeShapeType="1"/>
            </p:cNvSpPr>
            <p:nvPr/>
          </p:nvSpPr>
          <p:spPr bwMode="auto">
            <a:xfrm>
              <a:off x="1101080" y="474127"/>
              <a:ext cx="0" cy="41912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19" name="Line 31"/>
            <p:cNvSpPr>
              <a:spLocks noChangeShapeType="1"/>
            </p:cNvSpPr>
            <p:nvPr/>
          </p:nvSpPr>
          <p:spPr bwMode="auto">
            <a:xfrm>
              <a:off x="1348730" y="474127"/>
              <a:ext cx="0" cy="3429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0" name="Line 32"/>
            <p:cNvSpPr>
              <a:spLocks noChangeShapeType="1"/>
            </p:cNvSpPr>
            <p:nvPr/>
          </p:nvSpPr>
          <p:spPr bwMode="auto">
            <a:xfrm>
              <a:off x="1421755" y="467777"/>
              <a:ext cx="1588" cy="2730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1" name="Line 33"/>
            <p:cNvSpPr>
              <a:spLocks noChangeShapeType="1"/>
            </p:cNvSpPr>
            <p:nvPr/>
          </p:nvSpPr>
          <p:spPr bwMode="auto">
            <a:xfrm>
              <a:off x="1462138" y="459235"/>
              <a:ext cx="0" cy="2160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2" name="Line 34"/>
            <p:cNvSpPr>
              <a:spLocks noChangeShapeType="1"/>
            </p:cNvSpPr>
            <p:nvPr/>
          </p:nvSpPr>
          <p:spPr bwMode="auto">
            <a:xfrm>
              <a:off x="1215380" y="477302"/>
              <a:ext cx="0" cy="54295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3" name="Line 35"/>
            <p:cNvSpPr>
              <a:spLocks noChangeShapeType="1"/>
            </p:cNvSpPr>
            <p:nvPr/>
          </p:nvSpPr>
          <p:spPr bwMode="auto">
            <a:xfrm>
              <a:off x="899592" y="476672"/>
              <a:ext cx="0" cy="28803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4" name="Line 36"/>
            <p:cNvSpPr>
              <a:spLocks noChangeShapeType="1"/>
            </p:cNvSpPr>
            <p:nvPr/>
          </p:nvSpPr>
          <p:spPr bwMode="auto">
            <a:xfrm flipH="1" flipV="1">
              <a:off x="990650" y="456282"/>
              <a:ext cx="0" cy="3600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5" name="Line 37"/>
            <p:cNvSpPr>
              <a:spLocks noChangeShapeType="1"/>
            </p:cNvSpPr>
            <p:nvPr/>
          </p:nvSpPr>
          <p:spPr bwMode="auto">
            <a:xfrm flipH="1">
              <a:off x="1072505" y="474127"/>
              <a:ext cx="0" cy="3429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6" name="Line 38"/>
            <p:cNvSpPr>
              <a:spLocks noChangeShapeType="1"/>
            </p:cNvSpPr>
            <p:nvPr/>
          </p:nvSpPr>
          <p:spPr bwMode="auto">
            <a:xfrm>
              <a:off x="1129655" y="464601"/>
              <a:ext cx="0" cy="5048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7" name="Line 101"/>
            <p:cNvSpPr>
              <a:spLocks noChangeShapeType="1"/>
            </p:cNvSpPr>
            <p:nvPr/>
          </p:nvSpPr>
          <p:spPr bwMode="auto">
            <a:xfrm>
              <a:off x="815330" y="472539"/>
              <a:ext cx="0" cy="2667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8" name="Line 102"/>
            <p:cNvSpPr>
              <a:spLocks noChangeShapeType="1"/>
            </p:cNvSpPr>
            <p:nvPr/>
          </p:nvSpPr>
          <p:spPr bwMode="auto">
            <a:xfrm>
              <a:off x="877243" y="477302"/>
              <a:ext cx="0" cy="2667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29" name="Line 103"/>
            <p:cNvSpPr>
              <a:spLocks noChangeShapeType="1"/>
            </p:cNvSpPr>
            <p:nvPr/>
          </p:nvSpPr>
          <p:spPr bwMode="auto">
            <a:xfrm>
              <a:off x="929630" y="477302"/>
              <a:ext cx="0" cy="2667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0" name="Line 104"/>
            <p:cNvSpPr>
              <a:spLocks noChangeShapeType="1"/>
            </p:cNvSpPr>
            <p:nvPr/>
          </p:nvSpPr>
          <p:spPr bwMode="auto">
            <a:xfrm>
              <a:off x="1282055" y="472539"/>
              <a:ext cx="0" cy="2667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1" name="Line 86"/>
            <p:cNvSpPr>
              <a:spLocks noChangeShapeType="1"/>
            </p:cNvSpPr>
            <p:nvPr/>
          </p:nvSpPr>
          <p:spPr bwMode="auto">
            <a:xfrm flipV="1">
              <a:off x="4499992" y="1052736"/>
              <a:ext cx="648072" cy="2160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2" name="Line 87"/>
            <p:cNvSpPr>
              <a:spLocks noChangeShapeType="1"/>
            </p:cNvSpPr>
            <p:nvPr/>
          </p:nvSpPr>
          <p:spPr bwMode="auto">
            <a:xfrm flipV="1">
              <a:off x="5148064" y="980727"/>
              <a:ext cx="720080" cy="720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3" name="Line 142"/>
            <p:cNvSpPr>
              <a:spLocks noChangeShapeType="1"/>
            </p:cNvSpPr>
            <p:nvPr/>
          </p:nvSpPr>
          <p:spPr bwMode="auto">
            <a:xfrm flipV="1">
              <a:off x="3667125" y="3623641"/>
              <a:ext cx="344116" cy="18603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4" name="Line 148"/>
            <p:cNvSpPr>
              <a:spLocks noChangeShapeType="1"/>
            </p:cNvSpPr>
            <p:nvPr/>
          </p:nvSpPr>
          <p:spPr bwMode="auto">
            <a:xfrm flipV="1">
              <a:off x="4003303" y="3534742"/>
              <a:ext cx="1892300" cy="889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5" name="Line 34"/>
            <p:cNvSpPr>
              <a:spLocks noChangeShapeType="1"/>
            </p:cNvSpPr>
            <p:nvPr/>
          </p:nvSpPr>
          <p:spPr bwMode="auto">
            <a:xfrm>
              <a:off x="3745483" y="465559"/>
              <a:ext cx="0" cy="5905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6" name="Line 37"/>
            <p:cNvSpPr>
              <a:spLocks noChangeShapeType="1"/>
            </p:cNvSpPr>
            <p:nvPr/>
          </p:nvSpPr>
          <p:spPr bwMode="auto">
            <a:xfrm>
              <a:off x="3631183" y="471909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7" name="Line 38"/>
            <p:cNvSpPr>
              <a:spLocks noChangeShapeType="1"/>
            </p:cNvSpPr>
            <p:nvPr/>
          </p:nvSpPr>
          <p:spPr bwMode="auto">
            <a:xfrm>
              <a:off x="3834383" y="471909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8" name="Line 39"/>
            <p:cNvSpPr>
              <a:spLocks noChangeShapeType="1"/>
            </p:cNvSpPr>
            <p:nvPr/>
          </p:nvSpPr>
          <p:spPr bwMode="auto">
            <a:xfrm>
              <a:off x="3986783" y="471909"/>
              <a:ext cx="0" cy="355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39" name="Line 90"/>
            <p:cNvSpPr>
              <a:spLocks noChangeShapeType="1"/>
            </p:cNvSpPr>
            <p:nvPr/>
          </p:nvSpPr>
          <p:spPr bwMode="auto">
            <a:xfrm>
              <a:off x="3923283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>
              <a:off x="4261421" y="473497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1" name="Line 92"/>
            <p:cNvSpPr>
              <a:spLocks noChangeShapeType="1"/>
            </p:cNvSpPr>
            <p:nvPr/>
          </p:nvSpPr>
          <p:spPr bwMode="auto">
            <a:xfrm>
              <a:off x="4294758" y="473497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2" name="Line 93"/>
            <p:cNvSpPr>
              <a:spLocks noChangeShapeType="1"/>
            </p:cNvSpPr>
            <p:nvPr/>
          </p:nvSpPr>
          <p:spPr bwMode="auto">
            <a:xfrm>
              <a:off x="3889946" y="478259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3" name="Line 94"/>
            <p:cNvSpPr>
              <a:spLocks noChangeShapeType="1"/>
            </p:cNvSpPr>
            <p:nvPr/>
          </p:nvSpPr>
          <p:spPr bwMode="auto">
            <a:xfrm>
              <a:off x="4070921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4" name="Line 95"/>
            <p:cNvSpPr>
              <a:spLocks noChangeShapeType="1"/>
            </p:cNvSpPr>
            <p:nvPr/>
          </p:nvSpPr>
          <p:spPr bwMode="auto">
            <a:xfrm>
              <a:off x="4099496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5" name="Line 96"/>
            <p:cNvSpPr>
              <a:spLocks noChangeShapeType="1"/>
            </p:cNvSpPr>
            <p:nvPr/>
          </p:nvSpPr>
          <p:spPr bwMode="auto">
            <a:xfrm>
              <a:off x="4499546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6" name="Line 97"/>
            <p:cNvSpPr>
              <a:spLocks noChangeShapeType="1"/>
            </p:cNvSpPr>
            <p:nvPr/>
          </p:nvSpPr>
          <p:spPr bwMode="auto">
            <a:xfrm>
              <a:off x="4832921" y="478259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7" name="Line 98"/>
            <p:cNvSpPr>
              <a:spLocks noChangeShapeType="1"/>
            </p:cNvSpPr>
            <p:nvPr/>
          </p:nvSpPr>
          <p:spPr bwMode="auto">
            <a:xfrm>
              <a:off x="4761483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>
              <a:off x="4228083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4328096" y="478259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0" name="Line 101"/>
            <p:cNvSpPr>
              <a:spLocks noChangeShapeType="1"/>
            </p:cNvSpPr>
            <p:nvPr/>
          </p:nvSpPr>
          <p:spPr bwMode="auto">
            <a:xfrm>
              <a:off x="4680521" y="468734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1" name="Line 103"/>
            <p:cNvSpPr>
              <a:spLocks noChangeShapeType="1"/>
            </p:cNvSpPr>
            <p:nvPr/>
          </p:nvSpPr>
          <p:spPr bwMode="auto">
            <a:xfrm>
              <a:off x="4737671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2" name="Line 104"/>
            <p:cNvSpPr>
              <a:spLocks noChangeShapeType="1"/>
            </p:cNvSpPr>
            <p:nvPr/>
          </p:nvSpPr>
          <p:spPr bwMode="auto">
            <a:xfrm>
              <a:off x="4413821" y="468734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>
              <a:off x="4466208" y="473497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4" name="Line 106"/>
            <p:cNvSpPr>
              <a:spLocks noChangeShapeType="1"/>
            </p:cNvSpPr>
            <p:nvPr/>
          </p:nvSpPr>
          <p:spPr bwMode="auto">
            <a:xfrm>
              <a:off x="4709096" y="473497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5" name="Line 107"/>
            <p:cNvSpPr>
              <a:spLocks noChangeShapeType="1"/>
            </p:cNvSpPr>
            <p:nvPr/>
          </p:nvSpPr>
          <p:spPr bwMode="auto">
            <a:xfrm>
              <a:off x="4856733" y="478259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6" name="Line 108"/>
            <p:cNvSpPr>
              <a:spLocks noChangeShapeType="1"/>
            </p:cNvSpPr>
            <p:nvPr/>
          </p:nvSpPr>
          <p:spPr bwMode="auto">
            <a:xfrm>
              <a:off x="4885308" y="478259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7" name="Line 109"/>
            <p:cNvSpPr>
              <a:spLocks noChangeShapeType="1"/>
            </p:cNvSpPr>
            <p:nvPr/>
          </p:nvSpPr>
          <p:spPr bwMode="auto">
            <a:xfrm>
              <a:off x="4437633" y="468734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8" name="Line 110"/>
            <p:cNvSpPr>
              <a:spLocks noChangeShapeType="1"/>
            </p:cNvSpPr>
            <p:nvPr/>
          </p:nvSpPr>
          <p:spPr bwMode="auto">
            <a:xfrm>
              <a:off x="4537646" y="478259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9" name="Line 111"/>
            <p:cNvSpPr>
              <a:spLocks noChangeShapeType="1"/>
            </p:cNvSpPr>
            <p:nvPr/>
          </p:nvSpPr>
          <p:spPr bwMode="auto">
            <a:xfrm>
              <a:off x="4132833" y="468734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0" name="Line 112"/>
            <p:cNvSpPr>
              <a:spLocks noChangeShapeType="1"/>
            </p:cNvSpPr>
            <p:nvPr/>
          </p:nvSpPr>
          <p:spPr bwMode="auto">
            <a:xfrm>
              <a:off x="4790058" y="478259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1" name="Line 113"/>
            <p:cNvSpPr>
              <a:spLocks noChangeShapeType="1"/>
            </p:cNvSpPr>
            <p:nvPr/>
          </p:nvSpPr>
          <p:spPr bwMode="auto">
            <a:xfrm>
              <a:off x="4580508" y="478259"/>
              <a:ext cx="0" cy="2381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2" name="Line 114"/>
            <p:cNvSpPr>
              <a:spLocks noChangeShapeType="1"/>
            </p:cNvSpPr>
            <p:nvPr/>
          </p:nvSpPr>
          <p:spPr bwMode="auto">
            <a:xfrm>
              <a:off x="3986783" y="624309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3" name="Line 115"/>
            <p:cNvSpPr>
              <a:spLocks noChangeShapeType="1"/>
            </p:cNvSpPr>
            <p:nvPr/>
          </p:nvSpPr>
          <p:spPr bwMode="auto">
            <a:xfrm>
              <a:off x="4177283" y="467147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4" name="Line 116"/>
            <p:cNvSpPr>
              <a:spLocks noChangeShapeType="1"/>
            </p:cNvSpPr>
            <p:nvPr/>
          </p:nvSpPr>
          <p:spPr bwMode="auto">
            <a:xfrm>
              <a:off x="4377308" y="476672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5" name="Line 117"/>
            <p:cNvSpPr>
              <a:spLocks noChangeShapeType="1"/>
            </p:cNvSpPr>
            <p:nvPr/>
          </p:nvSpPr>
          <p:spPr bwMode="auto">
            <a:xfrm>
              <a:off x="4644008" y="476672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6" name="Line 118"/>
            <p:cNvSpPr>
              <a:spLocks noChangeShapeType="1"/>
            </p:cNvSpPr>
            <p:nvPr/>
          </p:nvSpPr>
          <p:spPr bwMode="auto">
            <a:xfrm>
              <a:off x="4975796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7" name="Line 119"/>
            <p:cNvSpPr>
              <a:spLocks noChangeShapeType="1"/>
            </p:cNvSpPr>
            <p:nvPr/>
          </p:nvSpPr>
          <p:spPr bwMode="auto">
            <a:xfrm>
              <a:off x="4999608" y="468734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8" name="Line 120"/>
            <p:cNvSpPr>
              <a:spLocks noChangeShapeType="1"/>
            </p:cNvSpPr>
            <p:nvPr/>
          </p:nvSpPr>
          <p:spPr bwMode="auto">
            <a:xfrm>
              <a:off x="5256783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69" name="Line 121"/>
            <p:cNvSpPr>
              <a:spLocks noChangeShapeType="1"/>
            </p:cNvSpPr>
            <p:nvPr/>
          </p:nvSpPr>
          <p:spPr bwMode="auto">
            <a:xfrm>
              <a:off x="5142483" y="478259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0" name="Line 122"/>
            <p:cNvSpPr>
              <a:spLocks noChangeShapeType="1"/>
            </p:cNvSpPr>
            <p:nvPr/>
          </p:nvSpPr>
          <p:spPr bwMode="auto">
            <a:xfrm>
              <a:off x="5361558" y="473497"/>
              <a:ext cx="0" cy="1952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1" name="Line 123"/>
            <p:cNvSpPr>
              <a:spLocks noChangeShapeType="1"/>
            </p:cNvSpPr>
            <p:nvPr/>
          </p:nvSpPr>
          <p:spPr bwMode="auto">
            <a:xfrm>
              <a:off x="4951983" y="478259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2" name="Line 124"/>
            <p:cNvSpPr>
              <a:spLocks noChangeShapeType="1"/>
            </p:cNvSpPr>
            <p:nvPr/>
          </p:nvSpPr>
          <p:spPr bwMode="auto">
            <a:xfrm>
              <a:off x="5028183" y="468734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3" name="Line 125"/>
            <p:cNvSpPr>
              <a:spLocks noChangeShapeType="1"/>
            </p:cNvSpPr>
            <p:nvPr/>
          </p:nvSpPr>
          <p:spPr bwMode="auto">
            <a:xfrm>
              <a:off x="5080571" y="478259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4" name="Line 126"/>
            <p:cNvSpPr>
              <a:spLocks noChangeShapeType="1"/>
            </p:cNvSpPr>
            <p:nvPr/>
          </p:nvSpPr>
          <p:spPr bwMode="auto">
            <a:xfrm>
              <a:off x="5109146" y="473497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5" name="Line 127"/>
            <p:cNvSpPr>
              <a:spLocks noChangeShapeType="1"/>
            </p:cNvSpPr>
            <p:nvPr/>
          </p:nvSpPr>
          <p:spPr bwMode="auto">
            <a:xfrm>
              <a:off x="5337746" y="473497"/>
              <a:ext cx="0" cy="3190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6" name="Line 128"/>
            <p:cNvSpPr>
              <a:spLocks noChangeShapeType="1"/>
            </p:cNvSpPr>
            <p:nvPr/>
          </p:nvSpPr>
          <p:spPr bwMode="auto">
            <a:xfrm>
              <a:off x="4913883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7" name="Line 129"/>
            <p:cNvSpPr>
              <a:spLocks noChangeShapeType="1"/>
            </p:cNvSpPr>
            <p:nvPr/>
          </p:nvSpPr>
          <p:spPr bwMode="auto">
            <a:xfrm>
              <a:off x="5051996" y="473497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8" name="Line 130"/>
            <p:cNvSpPr>
              <a:spLocks noChangeShapeType="1"/>
            </p:cNvSpPr>
            <p:nvPr/>
          </p:nvSpPr>
          <p:spPr bwMode="auto">
            <a:xfrm>
              <a:off x="5290121" y="478259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79" name="Line 131"/>
            <p:cNvSpPr>
              <a:spLocks noChangeShapeType="1"/>
            </p:cNvSpPr>
            <p:nvPr/>
          </p:nvSpPr>
          <p:spPr bwMode="auto">
            <a:xfrm>
              <a:off x="5313933" y="468734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0" name="Line 132"/>
            <p:cNvSpPr>
              <a:spLocks noChangeShapeType="1"/>
            </p:cNvSpPr>
            <p:nvPr/>
          </p:nvSpPr>
          <p:spPr bwMode="auto">
            <a:xfrm>
              <a:off x="5385371" y="463972"/>
              <a:ext cx="0" cy="1047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1" name="Line 133"/>
            <p:cNvSpPr>
              <a:spLocks noChangeShapeType="1"/>
            </p:cNvSpPr>
            <p:nvPr/>
          </p:nvSpPr>
          <p:spPr bwMode="auto">
            <a:xfrm>
              <a:off x="5215508" y="467147"/>
              <a:ext cx="0" cy="5143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897313" y="1900237"/>
              <a:ext cx="431800" cy="1444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" name="Rectangle 183"/>
            <p:cNvSpPr/>
            <p:nvPr/>
          </p:nvSpPr>
          <p:spPr>
            <a:xfrm rot="20727708">
              <a:off x="4141788" y="1981199"/>
              <a:ext cx="1309687" cy="7143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84" name="Line 84"/>
            <p:cNvSpPr>
              <a:spLocks noChangeShapeType="1"/>
            </p:cNvSpPr>
            <p:nvPr/>
          </p:nvSpPr>
          <p:spPr bwMode="auto">
            <a:xfrm>
              <a:off x="3923928" y="2060848"/>
              <a:ext cx="1847850" cy="41751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" name="Rectangle 184"/>
            <p:cNvSpPr/>
            <p:nvPr/>
          </p:nvSpPr>
          <p:spPr>
            <a:xfrm rot="857984">
              <a:off x="4056063" y="2136774"/>
              <a:ext cx="233362" cy="635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86" name="Line 83"/>
            <p:cNvSpPr>
              <a:spLocks noChangeShapeType="1"/>
            </p:cNvSpPr>
            <p:nvPr/>
          </p:nvSpPr>
          <p:spPr bwMode="auto">
            <a:xfrm>
              <a:off x="4079082" y="2190751"/>
              <a:ext cx="1676400" cy="33575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63963" y="1690687"/>
              <a:ext cx="1671637" cy="1444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88" name="Line 85"/>
            <p:cNvSpPr>
              <a:spLocks noChangeShapeType="1"/>
            </p:cNvSpPr>
            <p:nvPr/>
          </p:nvSpPr>
          <p:spPr bwMode="auto">
            <a:xfrm flipV="1">
              <a:off x="3748088" y="1268759"/>
              <a:ext cx="751904" cy="49336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89" name="Text Box 139"/>
            <p:cNvSpPr txBox="1">
              <a:spLocks noChangeArrowheads="1"/>
            </p:cNvSpPr>
            <p:nvPr/>
          </p:nvSpPr>
          <p:spPr bwMode="auto">
            <a:xfrm>
              <a:off x="2949557" y="6457901"/>
              <a:ext cx="953144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solidFill>
                    <a:schemeClr val="tx2"/>
                  </a:solidFill>
                  <a:latin typeface="Calibri" pitchFamily="34" charset="0"/>
                </a:rPr>
                <a:t>Birth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 rot="838677">
              <a:off x="3652838" y="5554663"/>
              <a:ext cx="1244600" cy="1920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91" name="Freeform 136"/>
            <p:cNvSpPr>
              <a:spLocks/>
            </p:cNvSpPr>
            <p:nvPr/>
          </p:nvSpPr>
          <p:spPr bwMode="auto">
            <a:xfrm>
              <a:off x="4186288" y="5309592"/>
              <a:ext cx="1566863" cy="466725"/>
            </a:xfrm>
            <a:custGeom>
              <a:avLst/>
              <a:gdLst>
                <a:gd name="T0" fmla="*/ 2147483647 w 990"/>
                <a:gd name="T1" fmla="*/ 2147483647 h 282"/>
                <a:gd name="T2" fmla="*/ 2147483647 w 990"/>
                <a:gd name="T3" fmla="*/ 0 h 282"/>
                <a:gd name="T4" fmla="*/ 2147483647 w 990"/>
                <a:gd name="T5" fmla="*/ 0 h 282"/>
                <a:gd name="T6" fmla="*/ 2147483647 w 990"/>
                <a:gd name="T7" fmla="*/ 2147483647 h 282"/>
                <a:gd name="T8" fmla="*/ 2147483647 w 990"/>
                <a:gd name="T9" fmla="*/ 2147483647 h 282"/>
                <a:gd name="T10" fmla="*/ 0 w 990"/>
                <a:gd name="T11" fmla="*/ 2147483647 h 282"/>
                <a:gd name="T12" fmla="*/ 2147483647 w 990"/>
                <a:gd name="T13" fmla="*/ 2147483647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282"/>
                <a:gd name="T23" fmla="*/ 990 w 990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282">
                  <a:moveTo>
                    <a:pt x="12" y="48"/>
                  </a:moveTo>
                  <a:lnTo>
                    <a:pt x="372" y="0"/>
                  </a:lnTo>
                  <a:lnTo>
                    <a:pt x="990" y="0"/>
                  </a:lnTo>
                  <a:lnTo>
                    <a:pt x="990" y="192"/>
                  </a:lnTo>
                  <a:lnTo>
                    <a:pt x="342" y="204"/>
                  </a:lnTo>
                  <a:lnTo>
                    <a:pt x="0" y="28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27792" name="Freeform 141"/>
            <p:cNvSpPr>
              <a:spLocks/>
            </p:cNvSpPr>
            <p:nvPr/>
          </p:nvSpPr>
          <p:spPr bwMode="auto">
            <a:xfrm>
              <a:off x="971600" y="5157192"/>
              <a:ext cx="3219450" cy="781050"/>
            </a:xfrm>
            <a:custGeom>
              <a:avLst/>
              <a:gdLst>
                <a:gd name="T0" fmla="*/ 0 w 2028"/>
                <a:gd name="T1" fmla="*/ 2147483647 h 492"/>
                <a:gd name="T2" fmla="*/ 0 w 2028"/>
                <a:gd name="T3" fmla="*/ 2147483647 h 492"/>
                <a:gd name="T4" fmla="*/ 2147483647 w 2028"/>
                <a:gd name="T5" fmla="*/ 2147483647 h 492"/>
                <a:gd name="T6" fmla="*/ 2147483647 w 2028"/>
                <a:gd name="T7" fmla="*/ 0 h 492"/>
                <a:gd name="T8" fmla="*/ 2147483647 w 2028"/>
                <a:gd name="T9" fmla="*/ 2147483647 h 492"/>
                <a:gd name="T10" fmla="*/ 2147483647 w 2028"/>
                <a:gd name="T11" fmla="*/ 2147483647 h 492"/>
                <a:gd name="T12" fmla="*/ 2147483647 w 2028"/>
                <a:gd name="T13" fmla="*/ 2147483647 h 492"/>
                <a:gd name="T14" fmla="*/ 2147483647 w 2028"/>
                <a:gd name="T15" fmla="*/ 2147483647 h 492"/>
                <a:gd name="T16" fmla="*/ 2147483647 w 2028"/>
                <a:gd name="T17" fmla="*/ 2147483647 h 492"/>
                <a:gd name="T18" fmla="*/ 2147483647 w 2028"/>
                <a:gd name="T19" fmla="*/ 2147483647 h 492"/>
                <a:gd name="T20" fmla="*/ 2147483647 w 2028"/>
                <a:gd name="T21" fmla="*/ 2147483647 h 492"/>
                <a:gd name="T22" fmla="*/ 2147483647 w 2028"/>
                <a:gd name="T23" fmla="*/ 2147483647 h 492"/>
                <a:gd name="T24" fmla="*/ 2147483647 w 2028"/>
                <a:gd name="T25" fmla="*/ 2147483647 h 492"/>
                <a:gd name="T26" fmla="*/ 2147483647 w 2028"/>
                <a:gd name="T27" fmla="*/ 2147483647 h 492"/>
                <a:gd name="T28" fmla="*/ 2147483647 w 2028"/>
                <a:gd name="T29" fmla="*/ 2147483647 h 492"/>
                <a:gd name="T30" fmla="*/ 2147483647 w 2028"/>
                <a:gd name="T31" fmla="*/ 2147483647 h 492"/>
                <a:gd name="T32" fmla="*/ 2147483647 w 2028"/>
                <a:gd name="T33" fmla="*/ 2147483647 h 492"/>
                <a:gd name="T34" fmla="*/ 2147483647 w 2028"/>
                <a:gd name="T35" fmla="*/ 2147483647 h 492"/>
                <a:gd name="T36" fmla="*/ 2147483647 w 2028"/>
                <a:gd name="T37" fmla="*/ 2147483647 h 492"/>
                <a:gd name="T38" fmla="*/ 2147483647 w 2028"/>
                <a:gd name="T39" fmla="*/ 2147483647 h 492"/>
                <a:gd name="T40" fmla="*/ 2147483647 w 2028"/>
                <a:gd name="T41" fmla="*/ 2147483647 h 492"/>
                <a:gd name="T42" fmla="*/ 0 w 2028"/>
                <a:gd name="T43" fmla="*/ 2147483647 h 4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8"/>
                <a:gd name="T67" fmla="*/ 0 h 492"/>
                <a:gd name="T68" fmla="*/ 2028 w 2028"/>
                <a:gd name="T69" fmla="*/ 492 h 4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8" h="492">
                  <a:moveTo>
                    <a:pt x="0" y="360"/>
                  </a:moveTo>
                  <a:lnTo>
                    <a:pt x="0" y="138"/>
                  </a:lnTo>
                  <a:lnTo>
                    <a:pt x="72" y="18"/>
                  </a:lnTo>
                  <a:lnTo>
                    <a:pt x="126" y="0"/>
                  </a:lnTo>
                  <a:lnTo>
                    <a:pt x="222" y="18"/>
                  </a:lnTo>
                  <a:lnTo>
                    <a:pt x="342" y="102"/>
                  </a:lnTo>
                  <a:lnTo>
                    <a:pt x="708" y="186"/>
                  </a:lnTo>
                  <a:lnTo>
                    <a:pt x="1068" y="246"/>
                  </a:lnTo>
                  <a:lnTo>
                    <a:pt x="1326" y="276"/>
                  </a:lnTo>
                  <a:lnTo>
                    <a:pt x="1554" y="294"/>
                  </a:lnTo>
                  <a:lnTo>
                    <a:pt x="1692" y="300"/>
                  </a:lnTo>
                  <a:lnTo>
                    <a:pt x="1812" y="252"/>
                  </a:lnTo>
                  <a:lnTo>
                    <a:pt x="2028" y="144"/>
                  </a:lnTo>
                  <a:lnTo>
                    <a:pt x="2022" y="396"/>
                  </a:lnTo>
                  <a:lnTo>
                    <a:pt x="1752" y="480"/>
                  </a:lnTo>
                  <a:lnTo>
                    <a:pt x="1704" y="492"/>
                  </a:lnTo>
                  <a:lnTo>
                    <a:pt x="1536" y="480"/>
                  </a:lnTo>
                  <a:lnTo>
                    <a:pt x="1110" y="462"/>
                  </a:lnTo>
                  <a:lnTo>
                    <a:pt x="612" y="420"/>
                  </a:lnTo>
                  <a:lnTo>
                    <a:pt x="264" y="282"/>
                  </a:lnTo>
                  <a:lnTo>
                    <a:pt x="168" y="21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3" name="Line 4"/>
            <p:cNvSpPr>
              <a:spLocks noChangeShapeType="1"/>
            </p:cNvSpPr>
            <p:nvPr/>
          </p:nvSpPr>
          <p:spPr bwMode="auto">
            <a:xfrm>
              <a:off x="777230" y="465121"/>
              <a:ext cx="7696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94" name="Line 56"/>
            <p:cNvSpPr>
              <a:spLocks noChangeShapeType="1"/>
            </p:cNvSpPr>
            <p:nvPr/>
          </p:nvSpPr>
          <p:spPr bwMode="auto">
            <a:xfrm>
              <a:off x="3419872" y="-42864"/>
              <a:ext cx="0" cy="51433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87" name="Straight Connector 186"/>
            <p:cNvCxnSpPr/>
            <p:nvPr/>
          </p:nvCxnSpPr>
          <p:spPr bwMode="auto">
            <a:xfrm rot="16200000" flipH="1">
              <a:off x="525463" y="3371849"/>
              <a:ext cx="5795963" cy="793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0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err="1" smtClean="0"/>
              <a:t>Cessation</a:t>
            </a:r>
            <a:r>
              <a:rPr lang="nl-NL" dirty="0" smtClean="0"/>
              <a:t> of </a:t>
            </a:r>
            <a:r>
              <a:rPr lang="nl-NL" dirty="0" err="1" smtClean="0"/>
              <a:t>placental</a:t>
            </a:r>
            <a:r>
              <a:rPr lang="nl-NL" dirty="0" smtClean="0"/>
              <a:t> </a:t>
            </a:r>
            <a:r>
              <a:rPr lang="nl-NL" dirty="0" err="1" smtClean="0"/>
              <a:t>circulation</a:t>
            </a:r>
            <a:r>
              <a:rPr lang="nl-NL" dirty="0" smtClean="0"/>
              <a:t>; </a:t>
            </a:r>
            <a:r>
              <a:rPr lang="nl-NL" dirty="0" err="1" smtClean="0"/>
              <a:t>increase</a:t>
            </a:r>
            <a:r>
              <a:rPr lang="nl-NL" dirty="0" smtClean="0"/>
              <a:t> in </a:t>
            </a:r>
            <a:r>
              <a:rPr lang="nl-NL" dirty="0" err="1" smtClean="0"/>
              <a:t>systemic</a:t>
            </a:r>
            <a:r>
              <a:rPr lang="nl-NL" dirty="0" smtClean="0"/>
              <a:t> </a:t>
            </a:r>
            <a:r>
              <a:rPr lang="nl-NL" dirty="0" err="1" smtClean="0"/>
              <a:t>vascular</a:t>
            </a:r>
            <a:r>
              <a:rPr lang="nl-NL" dirty="0" smtClean="0"/>
              <a:t> </a:t>
            </a:r>
            <a:r>
              <a:rPr lang="nl-NL" dirty="0" err="1" smtClean="0"/>
              <a:t>resistance</a:t>
            </a:r>
            <a:r>
              <a:rPr lang="nl-NL" dirty="0" smtClean="0"/>
              <a:t> and </a:t>
            </a:r>
            <a:r>
              <a:rPr lang="nl-NL" dirty="0" err="1" smtClean="0"/>
              <a:t>blood</a:t>
            </a:r>
            <a:r>
              <a:rPr lang="nl-NL" dirty="0" smtClean="0"/>
              <a:t> </a:t>
            </a:r>
            <a:r>
              <a:rPr lang="nl-NL" dirty="0" err="1" smtClean="0"/>
              <a:t>pressure</a:t>
            </a:r>
            <a:endParaRPr lang="nl-NL" dirty="0" smtClean="0"/>
          </a:p>
          <a:p>
            <a:r>
              <a:rPr lang="nl-NL" dirty="0" err="1" smtClean="0"/>
              <a:t>Initiation</a:t>
            </a:r>
            <a:r>
              <a:rPr lang="nl-NL" dirty="0" smtClean="0"/>
              <a:t> of air </a:t>
            </a:r>
            <a:r>
              <a:rPr lang="nl-NL" dirty="0" err="1" smtClean="0"/>
              <a:t>breathing</a:t>
            </a:r>
            <a:r>
              <a:rPr lang="nl-NL" dirty="0" smtClean="0"/>
              <a:t> and </a:t>
            </a:r>
            <a:r>
              <a:rPr lang="nl-NL" dirty="0" err="1" smtClean="0"/>
              <a:t>marked</a:t>
            </a:r>
            <a:r>
              <a:rPr lang="nl-NL" dirty="0" smtClean="0"/>
              <a:t>  </a:t>
            </a:r>
            <a:r>
              <a:rPr lang="nl-NL" dirty="0" err="1" smtClean="0"/>
              <a:t>relaxation</a:t>
            </a:r>
            <a:r>
              <a:rPr lang="nl-NL" dirty="0" smtClean="0"/>
              <a:t> of </a:t>
            </a:r>
            <a:r>
              <a:rPr lang="nl-NL" dirty="0" err="1" smtClean="0"/>
              <a:t>pulmonary</a:t>
            </a:r>
            <a:r>
              <a:rPr lang="nl-NL" dirty="0" smtClean="0"/>
              <a:t> </a:t>
            </a:r>
            <a:r>
              <a:rPr lang="nl-NL" dirty="0" err="1" smtClean="0"/>
              <a:t>vascular</a:t>
            </a:r>
            <a:r>
              <a:rPr lang="nl-NL" dirty="0" smtClean="0"/>
              <a:t> </a:t>
            </a:r>
            <a:r>
              <a:rPr lang="nl-NL" dirty="0" err="1" smtClean="0"/>
              <a:t>resistance</a:t>
            </a:r>
            <a:endParaRPr lang="nl-NL" dirty="0" smtClean="0"/>
          </a:p>
          <a:p>
            <a:r>
              <a:rPr lang="nl-NL" dirty="0" smtClean="0"/>
              <a:t>Adaptation of </a:t>
            </a:r>
            <a:r>
              <a:rPr lang="nl-NL" dirty="0" err="1" smtClean="0"/>
              <a:t>circulation</a:t>
            </a:r>
            <a:endParaRPr lang="nl-NL" dirty="0" smtClean="0"/>
          </a:p>
          <a:p>
            <a:pPr lvl="1"/>
            <a:r>
              <a:rPr lang="nl-NL" dirty="0" err="1" smtClean="0"/>
              <a:t>decrease</a:t>
            </a:r>
            <a:r>
              <a:rPr lang="nl-NL" dirty="0" smtClean="0"/>
              <a:t> </a:t>
            </a:r>
            <a:r>
              <a:rPr lang="nl-NL" dirty="0" err="1" smtClean="0"/>
              <a:t>left</a:t>
            </a:r>
            <a:r>
              <a:rPr lang="nl-NL" dirty="0" smtClean="0"/>
              <a:t>-</a:t>
            </a:r>
            <a:r>
              <a:rPr lang="nl-NL" dirty="0" err="1" smtClean="0"/>
              <a:t>to</a:t>
            </a:r>
            <a:r>
              <a:rPr lang="nl-NL" dirty="0" smtClean="0"/>
              <a:t>-right shunt</a:t>
            </a:r>
          </a:p>
          <a:p>
            <a:pPr lvl="1"/>
            <a:r>
              <a:rPr lang="nl-NL" dirty="0" err="1" smtClean="0"/>
              <a:t>Closure</a:t>
            </a:r>
            <a:r>
              <a:rPr lang="nl-NL" dirty="0" smtClean="0"/>
              <a:t> of the </a:t>
            </a:r>
            <a:r>
              <a:rPr lang="nl-NL" dirty="0" err="1" smtClean="0"/>
              <a:t>foramen</a:t>
            </a:r>
            <a:r>
              <a:rPr lang="nl-NL" dirty="0" smtClean="0"/>
              <a:t> ovale</a:t>
            </a:r>
          </a:p>
          <a:p>
            <a:r>
              <a:rPr lang="nl-NL" dirty="0" err="1" smtClean="0"/>
              <a:t>Thermoregulation</a:t>
            </a:r>
            <a:r>
              <a:rPr lang="nl-NL" dirty="0" smtClean="0"/>
              <a:t> </a:t>
            </a:r>
            <a:r>
              <a:rPr lang="nl-NL" dirty="0" err="1" smtClean="0"/>
              <a:t>increases</a:t>
            </a:r>
            <a:r>
              <a:rPr lang="nl-NL" dirty="0" smtClean="0"/>
              <a:t> </a:t>
            </a:r>
            <a:r>
              <a:rPr lang="nl-NL" dirty="0" err="1" smtClean="0"/>
              <a:t>oxygen</a:t>
            </a:r>
            <a:r>
              <a:rPr lang="nl-NL" dirty="0" smtClean="0"/>
              <a:t> </a:t>
            </a:r>
            <a:r>
              <a:rPr lang="nl-NL" dirty="0" err="1" smtClean="0"/>
              <a:t>consumption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Transition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3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Initiation</a:t>
            </a:r>
            <a:r>
              <a:rPr lang="nl-NL" dirty="0" smtClean="0"/>
              <a:t> of </a:t>
            </a:r>
            <a:r>
              <a:rPr lang="nl-NL" dirty="0" err="1" smtClean="0"/>
              <a:t>breathing</a:t>
            </a:r>
            <a:r>
              <a:rPr lang="nl-NL" dirty="0" smtClean="0"/>
              <a:t> air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2515154"/>
            <a:ext cx="5493105" cy="40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rema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Adaptations</a:t>
            </a:r>
            <a:r>
              <a:rPr lang="nl-NL" dirty="0" smtClean="0"/>
              <a:t> of </a:t>
            </a:r>
            <a:r>
              <a:rPr lang="nl-NL" dirty="0" err="1" smtClean="0"/>
              <a:t>circulation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192" y="2160000"/>
            <a:ext cx="7420112" cy="43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Meconium </a:t>
            </a:r>
            <a:r>
              <a:rPr lang="nl-NL" dirty="0" err="1" smtClean="0"/>
              <a:t>stained</a:t>
            </a:r>
            <a:r>
              <a:rPr lang="nl-NL" dirty="0" smtClean="0"/>
              <a:t> </a:t>
            </a:r>
            <a:r>
              <a:rPr lang="nl-NL" dirty="0" err="1" smtClean="0"/>
              <a:t>amniotic</a:t>
            </a:r>
            <a:r>
              <a:rPr lang="nl-NL" dirty="0" smtClean="0"/>
              <a:t> </a:t>
            </a:r>
            <a:r>
              <a:rPr lang="nl-NL" dirty="0" err="1" smtClean="0"/>
              <a:t>fluid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Routine </a:t>
            </a:r>
            <a:r>
              <a:rPr lang="nl-NL" dirty="0" err="1" smtClean="0"/>
              <a:t>endotracheal</a:t>
            </a:r>
            <a:r>
              <a:rPr lang="nl-NL" dirty="0" smtClean="0"/>
              <a:t> </a:t>
            </a:r>
            <a:r>
              <a:rPr lang="nl-NL" dirty="0" err="1" smtClean="0"/>
              <a:t>suctioning</a:t>
            </a:r>
            <a:r>
              <a:rPr lang="nl-NL" dirty="0" smtClean="0"/>
              <a:t> has been </a:t>
            </a:r>
            <a:r>
              <a:rPr lang="nl-NL" dirty="0" err="1" smtClean="0"/>
              <a:t>advocated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years</a:t>
            </a:r>
            <a:r>
              <a:rPr lang="nl-NL" dirty="0" smtClean="0"/>
              <a:t>!</a:t>
            </a:r>
          </a:p>
          <a:p>
            <a:pPr lvl="1"/>
            <a:r>
              <a:rPr lang="nl-NL" dirty="0" smtClean="0"/>
              <a:t>Always</a:t>
            </a:r>
          </a:p>
          <a:p>
            <a:pPr lvl="1"/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meconium</a:t>
            </a:r>
          </a:p>
          <a:p>
            <a:pPr lvl="1"/>
            <a:r>
              <a:rPr lang="nl-NL" dirty="0" err="1" smtClean="0"/>
              <a:t>Perineal</a:t>
            </a:r>
            <a:r>
              <a:rPr lang="nl-NL" dirty="0" smtClean="0"/>
              <a:t> </a:t>
            </a:r>
            <a:r>
              <a:rPr lang="nl-NL" dirty="0" err="1" smtClean="0"/>
              <a:t>suctioning</a:t>
            </a:r>
            <a:endParaRPr lang="nl-NL" dirty="0" smtClean="0"/>
          </a:p>
          <a:p>
            <a:pPr lvl="1"/>
            <a:r>
              <a:rPr lang="nl-NL" dirty="0" err="1" smtClean="0"/>
              <a:t>Depressed</a:t>
            </a:r>
            <a:r>
              <a:rPr lang="nl-NL" dirty="0" smtClean="0"/>
              <a:t> infant </a:t>
            </a:r>
            <a:r>
              <a:rPr lang="nl-NL" dirty="0" err="1" smtClean="0"/>
              <a:t>with</a:t>
            </a:r>
            <a:r>
              <a:rPr lang="nl-NL" dirty="0" smtClean="0"/>
              <a:t> meconium</a:t>
            </a:r>
          </a:p>
          <a:p>
            <a:r>
              <a:rPr lang="nl-NL" dirty="0" smtClean="0"/>
              <a:t>No </a:t>
            </a:r>
            <a:r>
              <a:rPr lang="nl-NL" dirty="0" err="1" smtClean="0"/>
              <a:t>evidence</a:t>
            </a:r>
            <a:r>
              <a:rPr lang="nl-NL" dirty="0" smtClean="0"/>
              <a:t> found in ILCOR 2015</a:t>
            </a:r>
          </a:p>
          <a:p>
            <a:r>
              <a:rPr lang="nl-NL" dirty="0" err="1" smtClean="0"/>
              <a:t>Emphasis</a:t>
            </a:r>
            <a:r>
              <a:rPr lang="nl-NL" dirty="0" smtClean="0"/>
              <a:t> on </a:t>
            </a:r>
            <a:r>
              <a:rPr lang="nl-NL" dirty="0" err="1" smtClean="0"/>
              <a:t>initiating</a:t>
            </a:r>
            <a:r>
              <a:rPr lang="nl-NL" dirty="0" smtClean="0"/>
              <a:t> </a:t>
            </a:r>
            <a:r>
              <a:rPr lang="nl-NL" dirty="0" err="1" smtClean="0"/>
              <a:t>ventilation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6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Meconiumaspiration</a:t>
            </a:r>
            <a:endParaRPr lang="nl-NL" dirty="0"/>
          </a:p>
        </p:txBody>
      </p:sp>
      <p:pic>
        <p:nvPicPr>
          <p:cNvPr id="4" name="Picture 2" descr="slide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21625" b="12783"/>
          <a:stretch/>
        </p:blipFill>
        <p:spPr bwMode="auto">
          <a:xfrm>
            <a:off x="1146413" y="2160000"/>
            <a:ext cx="6796584" cy="44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76" t="4126" r="19476"/>
          <a:stretch/>
        </p:blipFill>
        <p:spPr>
          <a:xfrm>
            <a:off x="1624083" y="1453648"/>
            <a:ext cx="5950425" cy="5097278"/>
          </a:xfrm>
        </p:spPr>
      </p:pic>
    </p:spTree>
    <p:extLst>
      <p:ext uri="{BB962C8B-B14F-4D97-AF65-F5344CB8AC3E}">
        <p14:creationId xmlns:p14="http://schemas.microsoft.com/office/powerpoint/2010/main" val="9014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Maintenance of </a:t>
            </a:r>
            <a:r>
              <a:rPr lang="nl-NL" dirty="0" err="1" smtClean="0"/>
              <a:t>temperature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12"/>
            <a:ext cx="8229600" cy="4380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Betwee</a:t>
            </a:r>
            <a:r>
              <a:rPr lang="nl-NL" dirty="0" err="1"/>
              <a:t>n</a:t>
            </a:r>
            <a:r>
              <a:rPr lang="nl-NL" dirty="0" smtClean="0"/>
              <a:t> </a:t>
            </a:r>
            <a:r>
              <a:rPr lang="nl-NL" b="1" i="1" dirty="0" smtClean="0"/>
              <a:t>36.5-37.5</a:t>
            </a:r>
            <a:r>
              <a:rPr lang="nl-NL" dirty="0" smtClean="0"/>
              <a:t> </a:t>
            </a:r>
            <a:r>
              <a:rPr lang="nl-NL" dirty="0" err="1" smtClean="0"/>
              <a:t>degrees</a:t>
            </a:r>
            <a:r>
              <a:rPr lang="nl-NL" dirty="0" smtClean="0"/>
              <a:t> Celsius</a:t>
            </a:r>
          </a:p>
          <a:p>
            <a:r>
              <a:rPr lang="nl-NL" dirty="0" err="1" smtClean="0"/>
              <a:t>Association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morbidity</a:t>
            </a:r>
            <a:r>
              <a:rPr lang="nl-NL" dirty="0" smtClean="0"/>
              <a:t> and </a:t>
            </a:r>
            <a:r>
              <a:rPr lang="nl-NL" dirty="0" err="1" smtClean="0"/>
              <a:t>mortality</a:t>
            </a:r>
            <a:endParaRPr lang="nl-NL" dirty="0" smtClean="0"/>
          </a:p>
          <a:p>
            <a:pPr lvl="1"/>
            <a:r>
              <a:rPr lang="nl-NL" dirty="0" smtClean="0"/>
              <a:t>28% </a:t>
            </a:r>
            <a:r>
              <a:rPr lang="nl-NL" dirty="0" err="1" smtClean="0"/>
              <a:t>increase</a:t>
            </a:r>
            <a:r>
              <a:rPr lang="nl-NL" dirty="0" smtClean="0"/>
              <a:t> in </a:t>
            </a:r>
            <a:r>
              <a:rPr lang="nl-NL" dirty="0" err="1" smtClean="0"/>
              <a:t>mortality</a:t>
            </a:r>
            <a:r>
              <a:rPr lang="nl-NL" dirty="0" smtClean="0"/>
              <a:t> per </a:t>
            </a:r>
            <a:r>
              <a:rPr lang="nl-NL" dirty="0" err="1" smtClean="0"/>
              <a:t>degree</a:t>
            </a:r>
            <a:r>
              <a:rPr lang="nl-NL" dirty="0" smtClean="0"/>
              <a:t>!</a:t>
            </a:r>
          </a:p>
          <a:p>
            <a:pPr lvl="1"/>
            <a:r>
              <a:rPr lang="nl-NL" dirty="0" err="1" smtClean="0"/>
              <a:t>Association</a:t>
            </a:r>
            <a:r>
              <a:rPr lang="nl-NL" dirty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IVH, </a:t>
            </a:r>
            <a:r>
              <a:rPr lang="nl-NL" dirty="0" err="1" smtClean="0"/>
              <a:t>respiratory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, </a:t>
            </a:r>
            <a:r>
              <a:rPr lang="nl-NL" dirty="0" err="1" smtClean="0"/>
              <a:t>hypoglycemia</a:t>
            </a:r>
            <a:r>
              <a:rPr lang="nl-NL" dirty="0" smtClean="0"/>
              <a:t>, late sepsis</a:t>
            </a:r>
          </a:p>
          <a:p>
            <a:r>
              <a:rPr lang="nl-NL" dirty="0" smtClean="0"/>
              <a:t>Strong predictor</a:t>
            </a:r>
          </a:p>
          <a:p>
            <a:pPr lvl="1"/>
            <a:r>
              <a:rPr lang="nl-NL" dirty="0" err="1" smtClean="0"/>
              <a:t>Prognosis</a:t>
            </a:r>
            <a:endParaRPr lang="nl-NL" dirty="0"/>
          </a:p>
          <a:p>
            <a:pPr lvl="1"/>
            <a:r>
              <a:rPr lang="nl-NL" dirty="0" err="1" smtClean="0"/>
              <a:t>Quality</a:t>
            </a:r>
            <a:r>
              <a:rPr lang="nl-NL" dirty="0" smtClean="0"/>
              <a:t> of the </a:t>
            </a:r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  <a:p>
            <a:r>
              <a:rPr lang="nl-NL" dirty="0" smtClean="0"/>
              <a:t>36 </a:t>
            </a:r>
            <a:r>
              <a:rPr lang="nl-NL" dirty="0" err="1" smtClean="0"/>
              <a:t>observational</a:t>
            </a:r>
            <a:r>
              <a:rPr lang="nl-NL" dirty="0" smtClean="0"/>
              <a:t> studies!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2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540000" y="641445"/>
            <a:ext cx="7920000" cy="1518555"/>
          </a:xfrm>
        </p:spPr>
        <p:txBody>
          <a:bodyPr>
            <a:normAutofit/>
          </a:bodyPr>
          <a:lstStyle/>
          <a:p>
            <a:r>
              <a:rPr lang="nl-NL" dirty="0" smtClean="0"/>
              <a:t>Prevention of  </a:t>
            </a:r>
            <a:r>
              <a:rPr lang="nl-NL" dirty="0" err="1" smtClean="0"/>
              <a:t>hypothermia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a </a:t>
            </a:r>
            <a:r>
              <a:rPr lang="nl-NL" dirty="0" err="1" smtClean="0"/>
              <a:t>combination</a:t>
            </a:r>
            <a:r>
              <a:rPr lang="nl-NL" dirty="0" smtClean="0"/>
              <a:t> of </a:t>
            </a:r>
            <a:r>
              <a:rPr lang="nl-NL" dirty="0" err="1" smtClean="0"/>
              <a:t>measures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"/>
          </p:nvPr>
        </p:nvSpPr>
        <p:spPr>
          <a:xfrm>
            <a:off x="107504" y="2032986"/>
            <a:ext cx="4388296" cy="4093177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Plastic bag &lt;32 weeks</a:t>
            </a:r>
          </a:p>
          <a:p>
            <a:r>
              <a:rPr lang="nl-NL" dirty="0" err="1" smtClean="0"/>
              <a:t>Heated</a:t>
            </a:r>
            <a:r>
              <a:rPr lang="nl-NL" dirty="0" smtClean="0"/>
              <a:t> gas </a:t>
            </a:r>
            <a:r>
              <a:rPr lang="nl-NL" dirty="0" err="1" smtClean="0"/>
              <a:t>supply</a:t>
            </a:r>
            <a:endParaRPr lang="nl-NL" dirty="0" smtClean="0"/>
          </a:p>
          <a:p>
            <a:r>
              <a:rPr lang="nl-NL" dirty="0" err="1" smtClean="0"/>
              <a:t>Heating</a:t>
            </a:r>
            <a:r>
              <a:rPr lang="nl-NL" dirty="0" smtClean="0"/>
              <a:t> </a:t>
            </a:r>
            <a:r>
              <a:rPr lang="nl-NL" dirty="0" err="1" smtClean="0"/>
              <a:t>mattress</a:t>
            </a:r>
            <a:endParaRPr lang="nl-NL" dirty="0" smtClean="0"/>
          </a:p>
          <a:p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temperature</a:t>
            </a:r>
            <a:endParaRPr lang="nl-NL" dirty="0" smtClean="0"/>
          </a:p>
          <a:p>
            <a:r>
              <a:rPr lang="nl-NL" dirty="0" smtClean="0"/>
              <a:t>Cap </a:t>
            </a:r>
            <a:endParaRPr lang="nl-NL" dirty="0"/>
          </a:p>
        </p:txBody>
      </p:sp>
      <p:pic>
        <p:nvPicPr>
          <p:cNvPr id="15" name="Picture 35" descr="DSCN026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352981"/>
            <a:ext cx="4352587" cy="37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Intubation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2" descr="GEINTUBEERDE ZUIGELING 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31" y="2160000"/>
            <a:ext cx="5877679" cy="43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Minimum of 90 </a:t>
            </a:r>
            <a:r>
              <a:rPr lang="nl-NL" dirty="0" err="1" smtClean="0"/>
              <a:t>intubations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succespercentage &gt;95%</a:t>
            </a:r>
          </a:p>
          <a:p>
            <a:endParaRPr lang="nl-NL" dirty="0"/>
          </a:p>
          <a:p>
            <a:r>
              <a:rPr lang="nl-NL" dirty="0" smtClean="0"/>
              <a:t>Minimum of 50 </a:t>
            </a:r>
            <a:r>
              <a:rPr lang="nl-NL" dirty="0" err="1" smtClean="0"/>
              <a:t>intubations</a:t>
            </a:r>
            <a:r>
              <a:rPr lang="nl-NL" dirty="0" smtClean="0"/>
              <a:t> per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maintenance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When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skilled</a:t>
            </a:r>
            <a:r>
              <a:rPr lang="nl-NL" dirty="0" smtClean="0"/>
              <a:t> in </a:t>
            </a:r>
            <a:r>
              <a:rPr lang="nl-NL" dirty="0" err="1" smtClean="0"/>
              <a:t>intubation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0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440000"/>
            <a:ext cx="9143999" cy="720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intubations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paediatricians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22686"/>
              </p:ext>
            </p:extLst>
          </p:nvPr>
        </p:nvGraphicFramePr>
        <p:xfrm>
          <a:off x="122829" y="2047164"/>
          <a:ext cx="8871045" cy="481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iagramm" r:id="rId3" imgW="7772400" imgH="4114800" progId="MSGraph.Chart.8">
                  <p:embed followColorScheme="full"/>
                </p:oleObj>
              </mc:Choice>
              <mc:Fallback>
                <p:oleObj name="Diagramm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29" y="2047164"/>
                        <a:ext cx="8871045" cy="4810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Perceptie vaardigheid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29706"/>
              </p:ext>
            </p:extLst>
          </p:nvPr>
        </p:nvGraphicFramePr>
        <p:xfrm>
          <a:off x="221515" y="1440000"/>
          <a:ext cx="8594939" cy="494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iagramm" r:id="rId3" imgW="7772400" imgH="4114800" progId="MSGraph.Chart.8">
                  <p:embed followColorScheme="full"/>
                </p:oleObj>
              </mc:Choice>
              <mc:Fallback>
                <p:oleObj name="Diagramm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15" y="1440000"/>
                        <a:ext cx="8594939" cy="494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4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 smtClean="0"/>
              <a:t>docters</a:t>
            </a:r>
            <a:endParaRPr lang="nl-NL" dirty="0" smtClean="0"/>
          </a:p>
          <a:p>
            <a:r>
              <a:rPr lang="nl-NL" dirty="0" smtClean="0"/>
              <a:t>Small </a:t>
            </a:r>
            <a:r>
              <a:rPr lang="nl-NL" dirty="0" err="1" smtClean="0"/>
              <a:t>people</a:t>
            </a:r>
            <a:endParaRPr lang="nl-NL" dirty="0" smtClean="0"/>
          </a:p>
          <a:p>
            <a:r>
              <a:rPr lang="nl-NL" dirty="0" smtClean="0"/>
              <a:t>Microliters</a:t>
            </a:r>
          </a:p>
          <a:p>
            <a:r>
              <a:rPr lang="nl-NL" dirty="0" err="1" smtClean="0"/>
              <a:t>Islander</a:t>
            </a:r>
            <a:endParaRPr lang="nl-NL" dirty="0" smtClean="0"/>
          </a:p>
          <a:p>
            <a:r>
              <a:rPr lang="nl-NL" dirty="0" err="1" smtClean="0"/>
              <a:t>Protocols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Sometimes</a:t>
            </a:r>
            <a:r>
              <a:rPr lang="nl-NL" dirty="0" smtClean="0"/>
              <a:t> acute! </a:t>
            </a:r>
            <a:r>
              <a:rPr lang="nl-NL" i="1" dirty="0" err="1" smtClean="0"/>
              <a:t>They</a:t>
            </a:r>
            <a:r>
              <a:rPr lang="nl-NL" i="1" dirty="0" smtClean="0"/>
              <a:t> </a:t>
            </a:r>
            <a:r>
              <a:rPr lang="nl-NL" i="1" dirty="0" err="1" smtClean="0"/>
              <a:t>scare</a:t>
            </a:r>
            <a:r>
              <a:rPr lang="nl-NL" i="1" dirty="0" smtClean="0"/>
              <a:t> the </a:t>
            </a:r>
            <a:r>
              <a:rPr lang="nl-NL" i="1" dirty="0" err="1" smtClean="0"/>
              <a:t>hell</a:t>
            </a:r>
            <a:r>
              <a:rPr lang="nl-NL" i="1" dirty="0" smtClean="0"/>
              <a:t> out of even </a:t>
            </a:r>
            <a:r>
              <a:rPr lang="nl-NL" i="1" dirty="0" err="1" smtClean="0"/>
              <a:t>experienced</a:t>
            </a:r>
            <a:r>
              <a:rPr lang="nl-NL" i="1" dirty="0" smtClean="0"/>
              <a:t> </a:t>
            </a:r>
            <a:r>
              <a:rPr lang="nl-NL" i="1" dirty="0" err="1" smtClean="0"/>
              <a:t>clinicians</a:t>
            </a:r>
            <a:r>
              <a:rPr lang="nl-NL" i="1" dirty="0" smtClean="0"/>
              <a:t>!</a:t>
            </a:r>
            <a:endParaRPr lang="nl-NL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Neonatology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alt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388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Position</a:t>
            </a:r>
            <a:r>
              <a:rPr lang="nl-NL" dirty="0"/>
              <a:t> statement </a:t>
            </a:r>
            <a:r>
              <a:rPr lang="nl-NL" dirty="0" err="1"/>
              <a:t>paediatric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of </a:t>
            </a:r>
            <a:r>
              <a:rPr lang="nl-NL" dirty="0" err="1" smtClean="0"/>
              <a:t>anesthesiologists</a:t>
            </a:r>
            <a:r>
              <a:rPr lang="nl-NL" dirty="0" smtClean="0"/>
              <a:t> (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younger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1 </a:t>
            </a:r>
            <a:r>
              <a:rPr lang="nl-NL" dirty="0" err="1" smtClean="0"/>
              <a:t>month</a:t>
            </a:r>
            <a:r>
              <a:rPr lang="nl-NL" dirty="0" smtClean="0"/>
              <a:t> or 60 weeks </a:t>
            </a:r>
            <a:r>
              <a:rPr lang="nl-NL" dirty="0" err="1" smtClean="0"/>
              <a:t>conceptional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 </a:t>
            </a:r>
            <a:r>
              <a:rPr lang="nl-NL" dirty="0" err="1" smtClean="0"/>
              <a:t>centralised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Emerging</a:t>
            </a:r>
            <a:r>
              <a:rPr lang="nl-NL" dirty="0" smtClean="0"/>
              <a:t> </a:t>
            </a:r>
            <a:r>
              <a:rPr lang="nl-NL" dirty="0" err="1" smtClean="0"/>
              <a:t>specialisation</a:t>
            </a:r>
            <a:r>
              <a:rPr lang="nl-NL" dirty="0" smtClean="0"/>
              <a:t> in </a:t>
            </a:r>
            <a:r>
              <a:rPr lang="nl-NL" dirty="0" err="1" smtClean="0"/>
              <a:t>paediatric</a:t>
            </a:r>
            <a:r>
              <a:rPr lang="nl-NL" dirty="0" smtClean="0"/>
              <a:t> </a:t>
            </a:r>
            <a:r>
              <a:rPr lang="nl-NL" dirty="0" err="1" smtClean="0"/>
              <a:t>anesthesia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Developments</a:t>
            </a:r>
            <a:r>
              <a:rPr lang="nl-NL" dirty="0" smtClean="0"/>
              <a:t> in </a:t>
            </a:r>
            <a:r>
              <a:rPr lang="nl-NL" dirty="0" err="1" smtClean="0"/>
              <a:t>paediatric</a:t>
            </a:r>
            <a:r>
              <a:rPr lang="nl-NL" dirty="0" smtClean="0"/>
              <a:t> </a:t>
            </a:r>
            <a:r>
              <a:rPr lang="nl-NL" dirty="0" err="1" smtClean="0"/>
              <a:t>anesthesia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0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Premedication</a:t>
            </a: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36840"/>
              </p:ext>
            </p:extLst>
          </p:nvPr>
        </p:nvGraphicFramePr>
        <p:xfrm>
          <a:off x="191069" y="2160000"/>
          <a:ext cx="8802805" cy="456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4" imgW="3124200" imgH="1304849" progId="Excel.Sheet.8">
                  <p:embed/>
                </p:oleObj>
              </mc:Choice>
              <mc:Fallback>
                <p:oleObj name="Worksheet" r:id="rId4" imgW="3124200" imgH="13048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69" y="2160000"/>
                        <a:ext cx="8802805" cy="4568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7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Neonatal</a:t>
            </a:r>
            <a:r>
              <a:rPr lang="nl-NL" dirty="0" smtClean="0"/>
              <a:t> </a:t>
            </a:r>
            <a:r>
              <a:rPr lang="nl-NL" dirty="0" err="1" smtClean="0"/>
              <a:t>airway</a:t>
            </a:r>
            <a:endParaRPr lang="nl-NL" dirty="0"/>
          </a:p>
        </p:txBody>
      </p:sp>
      <p:pic>
        <p:nvPicPr>
          <p:cNvPr id="4" name="Picture 8" descr="pediatric airw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46" y="2489760"/>
            <a:ext cx="4244453" cy="33220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310199" y="3002507"/>
            <a:ext cx="519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</a:t>
            </a:r>
            <a:r>
              <a:rPr lang="nl-NL" sz="2400" dirty="0" smtClean="0"/>
              <a:t>arynx </a:t>
            </a:r>
            <a:r>
              <a:rPr lang="nl-NL" sz="2400" dirty="0" err="1" smtClean="0"/>
              <a:t>anterior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</a:t>
            </a:r>
            <a:r>
              <a:rPr lang="nl-NL" sz="2400" dirty="0" smtClean="0"/>
              <a:t>arge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big </a:t>
            </a:r>
            <a:r>
              <a:rPr lang="nl-NL" sz="2400" dirty="0" err="1" smtClean="0"/>
              <a:t>occiput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soft epiglottis,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Trachea </a:t>
            </a:r>
            <a:r>
              <a:rPr lang="nl-NL" sz="2400" dirty="0" err="1" smtClean="0"/>
              <a:t>not</a:t>
            </a:r>
            <a:r>
              <a:rPr lang="nl-NL" sz="2400" dirty="0" smtClean="0"/>
              <a:t> straight but diabolo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518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D:\Dept\I2918phots\slide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28300"/>
            <a:ext cx="7714316" cy="55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Pediatricians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neonatal</a:t>
            </a:r>
            <a:r>
              <a:rPr lang="nl-NL" dirty="0" smtClean="0"/>
              <a:t> </a:t>
            </a:r>
            <a:r>
              <a:rPr lang="nl-NL" dirty="0" err="1" smtClean="0"/>
              <a:t>airway</a:t>
            </a:r>
            <a:r>
              <a:rPr lang="nl-NL" dirty="0" smtClean="0"/>
              <a:t> but </a:t>
            </a:r>
            <a:r>
              <a:rPr lang="nl-NL" dirty="0" err="1" smtClean="0"/>
              <a:t>lack</a:t>
            </a:r>
            <a:r>
              <a:rPr lang="nl-NL" dirty="0" smtClean="0"/>
              <a:t> </a:t>
            </a:r>
            <a:r>
              <a:rPr lang="nl-NL" dirty="0" err="1" smtClean="0"/>
              <a:t>ongoing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nl-NL" dirty="0" smtClean="0"/>
          </a:p>
          <a:p>
            <a:r>
              <a:rPr lang="nl-NL" dirty="0" smtClean="0"/>
              <a:t>General </a:t>
            </a:r>
            <a:r>
              <a:rPr lang="nl-NL" dirty="0" err="1" smtClean="0"/>
              <a:t>anesthesiologist</a:t>
            </a:r>
            <a:r>
              <a:rPr lang="nl-NL" dirty="0" smtClean="0"/>
              <a:t> </a:t>
            </a:r>
            <a:r>
              <a:rPr lang="nl-NL" dirty="0" err="1" smtClean="0"/>
              <a:t>intubate</a:t>
            </a:r>
            <a:r>
              <a:rPr lang="nl-NL" dirty="0" smtClean="0"/>
              <a:t> a lot, but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infants</a:t>
            </a:r>
            <a:r>
              <a:rPr lang="nl-NL" dirty="0" smtClean="0"/>
              <a:t> and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children</a:t>
            </a:r>
            <a:endParaRPr lang="nl-NL" dirty="0" smtClean="0"/>
          </a:p>
          <a:p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 are </a:t>
            </a:r>
            <a:r>
              <a:rPr lang="nl-NL" dirty="0" err="1" smtClean="0"/>
              <a:t>available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Extra </a:t>
            </a:r>
            <a:r>
              <a:rPr lang="nl-NL" dirty="0" err="1" smtClean="0"/>
              <a:t>education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Video-</a:t>
            </a:r>
            <a:r>
              <a:rPr lang="nl-NL" dirty="0" err="1" smtClean="0"/>
              <a:t>assisted</a:t>
            </a:r>
            <a:r>
              <a:rPr lang="nl-NL" dirty="0" smtClean="0"/>
              <a:t> </a:t>
            </a:r>
            <a:r>
              <a:rPr lang="nl-NL" dirty="0" err="1" smtClean="0"/>
              <a:t>intubation</a:t>
            </a:r>
            <a:endParaRPr lang="nl-NL" dirty="0" smtClean="0"/>
          </a:p>
          <a:p>
            <a:pPr lvl="1"/>
            <a:r>
              <a:rPr lang="nl-NL" dirty="0" smtClean="0"/>
              <a:t>LMA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Catch 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6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>
          <a:xfrm>
            <a:off x="300251" y="1440000"/>
            <a:ext cx="8543498" cy="5288345"/>
          </a:xfrm>
        </p:spPr>
      </p:pic>
    </p:spTree>
    <p:extLst>
      <p:ext uri="{BB962C8B-B14F-4D97-AF65-F5344CB8AC3E}">
        <p14:creationId xmlns:p14="http://schemas.microsoft.com/office/powerpoint/2010/main" val="33732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Laryngeal</a:t>
            </a:r>
            <a:r>
              <a:rPr lang="nl-NL" dirty="0"/>
              <a:t> </a:t>
            </a:r>
            <a:r>
              <a:rPr lang="nl-NL" dirty="0" err="1"/>
              <a:t>Mask</a:t>
            </a:r>
            <a:r>
              <a:rPr lang="nl-NL" dirty="0"/>
              <a:t> </a:t>
            </a:r>
            <a:r>
              <a:rPr lang="nl-NL" dirty="0" err="1"/>
              <a:t>Airway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/>
              <a:t> </a:t>
            </a:r>
            <a:r>
              <a:rPr lang="nl-NL" dirty="0" err="1" smtClean="0"/>
              <a:t>intubation</a:t>
            </a:r>
            <a:endParaRPr lang="nl-NL" dirty="0" smtClean="0"/>
          </a:p>
          <a:p>
            <a:pPr lvl="1"/>
            <a:r>
              <a:rPr lang="nl-NL" dirty="0" smtClean="0"/>
              <a:t>&gt;34 weeks, 2000 grams</a:t>
            </a:r>
          </a:p>
          <a:p>
            <a:pPr lvl="1"/>
            <a:r>
              <a:rPr lang="nl-NL" dirty="0" smtClean="0"/>
              <a:t>Failure of bag and </a:t>
            </a:r>
            <a:r>
              <a:rPr lang="nl-NL" dirty="0" err="1" smtClean="0"/>
              <a:t>mask</a:t>
            </a:r>
            <a:r>
              <a:rPr lang="nl-NL" dirty="0" smtClean="0"/>
              <a:t> </a:t>
            </a:r>
            <a:r>
              <a:rPr lang="nl-NL" dirty="0" err="1" smtClean="0"/>
              <a:t>ventilation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err="1" smtClean="0"/>
              <a:t>Prolonged</a:t>
            </a:r>
            <a:r>
              <a:rPr lang="nl-NL" dirty="0" smtClean="0"/>
              <a:t> </a:t>
            </a:r>
            <a:r>
              <a:rPr lang="nl-NL" dirty="0" err="1" smtClean="0"/>
              <a:t>ventilation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0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Laryngeal</a:t>
            </a:r>
            <a:r>
              <a:rPr lang="nl-NL" dirty="0" smtClean="0"/>
              <a:t> </a:t>
            </a:r>
            <a:r>
              <a:rPr lang="nl-NL" dirty="0" err="1" smtClean="0"/>
              <a:t>Mask</a:t>
            </a:r>
            <a:r>
              <a:rPr lang="nl-NL" dirty="0" smtClean="0"/>
              <a:t> </a:t>
            </a:r>
            <a:r>
              <a:rPr lang="nl-NL" dirty="0" err="1" smtClean="0"/>
              <a:t>Airway</a:t>
            </a:r>
            <a:endParaRPr lang="nl-NL" dirty="0"/>
          </a:p>
        </p:txBody>
      </p:sp>
      <p:pic>
        <p:nvPicPr>
          <p:cNvPr id="3" name="Picture 10" descr="lm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7"/>
          <a:stretch>
            <a:fillRect/>
          </a:stretch>
        </p:blipFill>
        <p:spPr bwMode="auto">
          <a:xfrm>
            <a:off x="608685" y="3862316"/>
            <a:ext cx="3637930" cy="14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m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8"/>
          <a:stretch>
            <a:fillRect/>
          </a:stretch>
        </p:blipFill>
        <p:spPr bwMode="auto">
          <a:xfrm>
            <a:off x="608685" y="2340000"/>
            <a:ext cx="363793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lm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5"/>
          <a:stretch>
            <a:fillRect/>
          </a:stretch>
        </p:blipFill>
        <p:spPr bwMode="auto">
          <a:xfrm>
            <a:off x="4701653" y="2340000"/>
            <a:ext cx="4070350" cy="29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259307" y="5268036"/>
            <a:ext cx="88846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150000"/>
              </a:spcAft>
              <a:buClr>
                <a:srgbClr val="000000"/>
              </a:buClr>
              <a:buSzPct val="100000"/>
            </a:pPr>
            <a:r>
              <a:rPr lang="en-US" altLang="nl-NL" sz="1200" b="1" dirty="0">
                <a:sym typeface="Arial" charset="0"/>
              </a:rPr>
              <a:t>A prospective evaluation of the efficacy of the laryngeal mask airway during neonatal resuscitation</a:t>
            </a:r>
          </a:p>
          <a:p>
            <a:pPr algn="ctr">
              <a:spcAft>
                <a:spcPct val="200000"/>
              </a:spcAft>
            </a:pPr>
            <a:r>
              <a:rPr lang="en-US" altLang="nl-NL" sz="1200" dirty="0"/>
              <a:t>Xiao-Yu Zhu, Bing-Chun Lin, </a:t>
            </a:r>
            <a:r>
              <a:rPr lang="en-US" altLang="nl-NL" sz="1200" dirty="0" err="1"/>
              <a:t>Qian-Shen</a:t>
            </a:r>
            <a:r>
              <a:rPr lang="en-US" altLang="nl-NL" sz="1200" dirty="0"/>
              <a:t> Zhang, Hong-Mao Ye and </a:t>
            </a:r>
            <a:r>
              <a:rPr lang="en-US" altLang="nl-NL" sz="1200" dirty="0" err="1"/>
              <a:t>Ren-Jie</a:t>
            </a:r>
            <a:r>
              <a:rPr lang="en-US" altLang="nl-NL" sz="1200" dirty="0"/>
              <a:t> Yu</a:t>
            </a:r>
          </a:p>
          <a:p>
            <a:pPr algn="ctr"/>
            <a:r>
              <a:rPr lang="en-US" altLang="nl-NL" sz="1200" dirty="0"/>
              <a:t>Resuscitation</a:t>
            </a:r>
          </a:p>
          <a:p>
            <a:pPr algn="ctr"/>
            <a:r>
              <a:rPr lang="en-US" altLang="nl-NL" sz="1200" dirty="0">
                <a:hlinkClick r:id="rId5"/>
              </a:rPr>
              <a:t>Volume 82, Issue 11, Pages 1405-1409</a:t>
            </a:r>
            <a:r>
              <a:rPr lang="en-US" altLang="nl-NL" sz="1200" dirty="0"/>
              <a:t> (November 2011)</a:t>
            </a:r>
          </a:p>
          <a:p>
            <a:pPr algn="ctr"/>
            <a:r>
              <a:rPr lang="en-US" altLang="nl-NL" sz="1200" dirty="0"/>
              <a:t>DOI: 10.1016/j.resuscitation.2011.06.010</a:t>
            </a:r>
          </a:p>
        </p:txBody>
      </p:sp>
    </p:spTree>
    <p:extLst>
      <p:ext uri="{BB962C8B-B14F-4D97-AF65-F5344CB8AC3E}">
        <p14:creationId xmlns:p14="http://schemas.microsoft.com/office/powerpoint/2010/main" val="26315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Newborn, 2nd </a:t>
            </a:r>
            <a:r>
              <a:rPr lang="nl-NL" dirty="0" err="1" smtClean="0"/>
              <a:t>day</a:t>
            </a:r>
            <a:r>
              <a:rPr lang="nl-NL" dirty="0" smtClean="0"/>
              <a:t> of life</a:t>
            </a:r>
          </a:p>
          <a:p>
            <a:r>
              <a:rPr lang="nl-NL" dirty="0" err="1" smtClean="0"/>
              <a:t>Decreased</a:t>
            </a:r>
            <a:r>
              <a:rPr lang="nl-NL" dirty="0" smtClean="0"/>
              <a:t> </a:t>
            </a:r>
            <a:r>
              <a:rPr lang="nl-NL" dirty="0" err="1" smtClean="0"/>
              <a:t>consciousness</a:t>
            </a:r>
            <a:r>
              <a:rPr lang="nl-NL" dirty="0" smtClean="0"/>
              <a:t>, </a:t>
            </a:r>
            <a:r>
              <a:rPr lang="nl-NL" dirty="0" err="1" smtClean="0"/>
              <a:t>grayish</a:t>
            </a:r>
            <a:r>
              <a:rPr lang="nl-NL" dirty="0" smtClean="0"/>
              <a:t> colour</a:t>
            </a:r>
          </a:p>
          <a:p>
            <a:r>
              <a:rPr lang="nl-NL" dirty="0" smtClean="0"/>
              <a:t>Sepsis </a:t>
            </a:r>
            <a:r>
              <a:rPr lang="nl-NL" dirty="0" err="1" smtClean="0"/>
              <a:t>work</a:t>
            </a:r>
            <a:r>
              <a:rPr lang="nl-NL" dirty="0" smtClean="0"/>
              <a:t> up</a:t>
            </a:r>
          </a:p>
          <a:p>
            <a:r>
              <a:rPr lang="nl-NL" dirty="0" smtClean="0"/>
              <a:t>Gas, </a:t>
            </a:r>
            <a:r>
              <a:rPr lang="nl-NL" dirty="0" err="1" smtClean="0"/>
              <a:t>lactate</a:t>
            </a:r>
            <a:r>
              <a:rPr lang="nl-NL" dirty="0" smtClean="0"/>
              <a:t>, glucose </a:t>
            </a:r>
            <a:r>
              <a:rPr lang="nl-NL" dirty="0" err="1" smtClean="0"/>
              <a:t>normal</a:t>
            </a:r>
            <a:r>
              <a:rPr lang="nl-NL" dirty="0" smtClean="0"/>
              <a:t>, LP </a:t>
            </a:r>
            <a:r>
              <a:rPr lang="nl-NL" dirty="0" err="1" smtClean="0"/>
              <a:t>normal</a:t>
            </a:r>
            <a:endParaRPr lang="nl-NL" dirty="0" smtClean="0"/>
          </a:p>
          <a:p>
            <a:r>
              <a:rPr lang="nl-NL" dirty="0" err="1" smtClean="0"/>
              <a:t>After</a:t>
            </a:r>
            <a:r>
              <a:rPr lang="nl-NL" dirty="0" smtClean="0"/>
              <a:t> 3 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r>
              <a:rPr lang="nl-NL" dirty="0" smtClean="0"/>
              <a:t> of </a:t>
            </a:r>
            <a:r>
              <a:rPr lang="nl-NL" dirty="0" err="1" smtClean="0"/>
              <a:t>seizures</a:t>
            </a:r>
            <a:endParaRPr lang="nl-NL" dirty="0" smtClean="0"/>
          </a:p>
          <a:p>
            <a:r>
              <a:rPr lang="nl-NL" dirty="0" smtClean="0"/>
              <a:t>Transfer </a:t>
            </a:r>
            <a:r>
              <a:rPr lang="nl-NL" dirty="0" err="1" smtClean="0"/>
              <a:t>to</a:t>
            </a:r>
            <a:r>
              <a:rPr lang="nl-NL" dirty="0" smtClean="0"/>
              <a:t> NICU; NH3 2000 </a:t>
            </a:r>
            <a:r>
              <a:rPr lang="nl-NL" dirty="0" err="1" smtClean="0"/>
              <a:t>mcmol</a:t>
            </a:r>
            <a:r>
              <a:rPr lang="nl-NL" dirty="0" smtClean="0"/>
              <a:t>/l&gt;MCAD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case of </a:t>
            </a:r>
            <a:r>
              <a:rPr lang="nl-NL" dirty="0"/>
              <a:t>M</a:t>
            </a:r>
            <a:r>
              <a:rPr lang="nl-NL" dirty="0" smtClean="0"/>
              <a:t>ohammed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8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Sepsis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Seizures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err="1" smtClean="0"/>
              <a:t>Hepatic</a:t>
            </a:r>
            <a:r>
              <a:rPr lang="nl-NL" dirty="0" smtClean="0"/>
              <a:t> failure</a:t>
            </a:r>
          </a:p>
          <a:p>
            <a:endParaRPr lang="nl-NL" dirty="0" smtClean="0"/>
          </a:p>
          <a:p>
            <a:r>
              <a:rPr lang="nl-NL" dirty="0" err="1" smtClean="0"/>
              <a:t>Cardiomyopathy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3773" y="1440000"/>
            <a:ext cx="8980227" cy="720000"/>
          </a:xfrm>
        </p:spPr>
        <p:txBody>
          <a:bodyPr>
            <a:normAutofit/>
          </a:bodyPr>
          <a:lstStyle/>
          <a:p>
            <a:r>
              <a:rPr lang="nl-NL" dirty="0" err="1" smtClean="0"/>
              <a:t>Metabolic</a:t>
            </a:r>
            <a:r>
              <a:rPr lang="nl-NL" dirty="0" smtClean="0"/>
              <a:t> </a:t>
            </a:r>
            <a:r>
              <a:rPr lang="nl-NL" dirty="0" err="1" smtClean="0"/>
              <a:t>diseases</a:t>
            </a:r>
            <a:r>
              <a:rPr lang="nl-NL" dirty="0" smtClean="0"/>
              <a:t> are rare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7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185"/>
            <a:ext cx="9144000" cy="554781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5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Uric</a:t>
            </a:r>
            <a:r>
              <a:rPr lang="nl-NL" dirty="0" smtClean="0"/>
              <a:t> acid </a:t>
            </a:r>
            <a:r>
              <a:rPr lang="nl-NL" dirty="0" err="1" smtClean="0"/>
              <a:t>cycle</a:t>
            </a:r>
            <a:r>
              <a:rPr lang="nl-NL" dirty="0" smtClean="0"/>
              <a:t> defects</a:t>
            </a:r>
          </a:p>
          <a:p>
            <a:pPr lvl="1"/>
            <a:r>
              <a:rPr lang="nl-NL" dirty="0" err="1" smtClean="0"/>
              <a:t>Arginin</a:t>
            </a:r>
            <a:r>
              <a:rPr lang="nl-NL" dirty="0" smtClean="0"/>
              <a:t> </a:t>
            </a:r>
            <a:r>
              <a:rPr lang="nl-NL" dirty="0" err="1" smtClean="0"/>
              <a:t>succinate</a:t>
            </a:r>
            <a:r>
              <a:rPr lang="nl-NL" dirty="0" smtClean="0"/>
              <a:t> </a:t>
            </a:r>
            <a:r>
              <a:rPr lang="nl-NL" dirty="0" err="1" smtClean="0"/>
              <a:t>lyase</a:t>
            </a:r>
            <a:r>
              <a:rPr lang="nl-NL" dirty="0" smtClean="0"/>
              <a:t> </a:t>
            </a:r>
            <a:r>
              <a:rPr lang="nl-NL" dirty="0" err="1" smtClean="0"/>
              <a:t>deficiency</a:t>
            </a:r>
            <a:endParaRPr lang="nl-NL" dirty="0" smtClean="0"/>
          </a:p>
          <a:p>
            <a:r>
              <a:rPr lang="nl-NL" dirty="0" err="1" smtClean="0"/>
              <a:t>Organic</a:t>
            </a:r>
            <a:r>
              <a:rPr lang="nl-NL" dirty="0" smtClean="0"/>
              <a:t> acid </a:t>
            </a:r>
            <a:r>
              <a:rPr lang="nl-NL" dirty="0" err="1" smtClean="0"/>
              <a:t>syndroms</a:t>
            </a:r>
            <a:endParaRPr lang="nl-NL" dirty="0" smtClean="0"/>
          </a:p>
          <a:p>
            <a:pPr lvl="1"/>
            <a:r>
              <a:rPr lang="nl-NL" dirty="0" err="1" smtClean="0"/>
              <a:t>Methylmalonic</a:t>
            </a:r>
            <a:r>
              <a:rPr lang="nl-NL" dirty="0" smtClean="0"/>
              <a:t> acidemie</a:t>
            </a:r>
          </a:p>
          <a:p>
            <a:r>
              <a:rPr lang="nl-NL" dirty="0" err="1" smtClean="0"/>
              <a:t>Aminoacidurias</a:t>
            </a:r>
            <a:endParaRPr lang="nl-NL" dirty="0" smtClean="0"/>
          </a:p>
          <a:p>
            <a:pPr lvl="1"/>
            <a:r>
              <a:rPr lang="nl-NL" dirty="0" err="1" smtClean="0"/>
              <a:t>Maple</a:t>
            </a:r>
            <a:r>
              <a:rPr lang="nl-NL" dirty="0" smtClean="0"/>
              <a:t> </a:t>
            </a:r>
            <a:r>
              <a:rPr lang="nl-NL" dirty="0" err="1" smtClean="0"/>
              <a:t>syrup</a:t>
            </a:r>
            <a:r>
              <a:rPr lang="nl-NL" dirty="0" smtClean="0"/>
              <a:t> urine </a:t>
            </a:r>
            <a:r>
              <a:rPr lang="nl-NL" dirty="0" err="1" smtClean="0"/>
              <a:t>disease</a:t>
            </a:r>
            <a:endParaRPr lang="nl-NL" dirty="0" smtClean="0"/>
          </a:p>
          <a:p>
            <a:pPr lvl="1"/>
            <a:r>
              <a:rPr lang="nl-NL" dirty="0" smtClean="0"/>
              <a:t>Non-</a:t>
            </a:r>
            <a:r>
              <a:rPr lang="nl-NL" dirty="0" err="1" smtClean="0"/>
              <a:t>ketotische</a:t>
            </a:r>
            <a:r>
              <a:rPr lang="nl-NL" dirty="0" smtClean="0"/>
              <a:t> </a:t>
            </a:r>
            <a:r>
              <a:rPr lang="nl-NL" dirty="0" err="1" smtClean="0"/>
              <a:t>hyperglycinemia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Catastrophal</a:t>
            </a:r>
            <a:r>
              <a:rPr lang="nl-NL" dirty="0" smtClean="0"/>
              <a:t> </a:t>
            </a:r>
            <a:r>
              <a:rPr lang="nl-NL" dirty="0" err="1" smtClean="0"/>
              <a:t>metabolic</a:t>
            </a:r>
            <a:r>
              <a:rPr lang="nl-NL" dirty="0" smtClean="0"/>
              <a:t> </a:t>
            </a:r>
            <a:r>
              <a:rPr lang="nl-NL" dirty="0" err="1" smtClean="0"/>
              <a:t>diseases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8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1705970"/>
            <a:ext cx="6509982" cy="473577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3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23832"/>
            <a:ext cx="7920000" cy="530897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7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0000" y="2353648"/>
            <a:ext cx="7920000" cy="3780000"/>
          </a:xfrm>
        </p:spPr>
        <p:txBody>
          <a:bodyPr/>
          <a:lstStyle/>
          <a:p>
            <a:r>
              <a:rPr lang="nl-NL" dirty="0" smtClean="0"/>
              <a:t>Stop </a:t>
            </a:r>
            <a:r>
              <a:rPr lang="nl-NL" dirty="0" err="1" smtClean="0"/>
              <a:t>administration</a:t>
            </a:r>
            <a:r>
              <a:rPr lang="nl-NL" dirty="0" smtClean="0"/>
              <a:t> of </a:t>
            </a:r>
            <a:r>
              <a:rPr lang="nl-NL" dirty="0" err="1" smtClean="0"/>
              <a:t>substrate</a:t>
            </a:r>
            <a:endParaRPr lang="nl-NL" dirty="0" smtClean="0"/>
          </a:p>
          <a:p>
            <a:r>
              <a:rPr lang="nl-NL" dirty="0" err="1" smtClean="0"/>
              <a:t>Investigate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Glucose/</a:t>
            </a:r>
            <a:r>
              <a:rPr lang="nl-NL" dirty="0" err="1" smtClean="0"/>
              <a:t>lactate</a:t>
            </a:r>
            <a:r>
              <a:rPr lang="nl-NL" dirty="0" smtClean="0"/>
              <a:t>/</a:t>
            </a:r>
            <a:r>
              <a:rPr lang="nl-NL" dirty="0" err="1" smtClean="0"/>
              <a:t>bloodgas</a:t>
            </a:r>
            <a:r>
              <a:rPr lang="nl-NL" dirty="0" smtClean="0"/>
              <a:t>/</a:t>
            </a:r>
            <a:r>
              <a:rPr lang="nl-NL" b="1" dirty="0" smtClean="0"/>
              <a:t>NH3</a:t>
            </a:r>
          </a:p>
          <a:p>
            <a:pPr lvl="1"/>
            <a:r>
              <a:rPr lang="nl-NL" dirty="0" smtClean="0"/>
              <a:t>Urine and </a:t>
            </a:r>
            <a:r>
              <a:rPr lang="nl-NL" dirty="0" err="1" smtClean="0"/>
              <a:t>heparinblood</a:t>
            </a:r>
            <a:r>
              <a:rPr lang="nl-NL" dirty="0" smtClean="0"/>
              <a:t>	</a:t>
            </a:r>
          </a:p>
          <a:p>
            <a:r>
              <a:rPr lang="nl-NL" dirty="0" smtClean="0"/>
              <a:t>Consult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paediatrician</a:t>
            </a:r>
            <a:r>
              <a:rPr lang="nl-NL" dirty="0" smtClean="0"/>
              <a:t> or </a:t>
            </a:r>
            <a:r>
              <a:rPr lang="nl-NL" dirty="0" err="1" smtClean="0"/>
              <a:t>metabologist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Acute treatment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7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52" y="2339975"/>
            <a:ext cx="5039784" cy="37798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7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Congratulatios</a:t>
            </a:r>
            <a:r>
              <a:rPr lang="nl-NL" dirty="0" smtClean="0"/>
              <a:t>, </a:t>
            </a:r>
            <a:r>
              <a:rPr lang="nl-NL" dirty="0" err="1" smtClean="0"/>
              <a:t>you</a:t>
            </a:r>
            <a:r>
              <a:rPr lang="nl-NL" dirty="0" smtClean="0"/>
              <a:t> are on </a:t>
            </a:r>
            <a:r>
              <a:rPr lang="nl-NL" dirty="0" err="1" smtClean="0"/>
              <a:t>your</a:t>
            </a:r>
            <a:r>
              <a:rPr lang="nl-NL" dirty="0" smtClean="0"/>
              <a:t> way!</a:t>
            </a:r>
          </a:p>
          <a:p>
            <a:endParaRPr lang="nl-NL" dirty="0"/>
          </a:p>
          <a:p>
            <a:r>
              <a:rPr lang="nl-NL" dirty="0" smtClean="0"/>
              <a:t>(</a:t>
            </a:r>
            <a:r>
              <a:rPr lang="nl-NL" dirty="0" err="1" smtClean="0"/>
              <a:t>Still</a:t>
            </a:r>
            <a:r>
              <a:rPr lang="nl-NL" dirty="0" smtClean="0"/>
              <a:t>, </a:t>
            </a:r>
            <a:r>
              <a:rPr lang="nl-NL" dirty="0" err="1" smtClean="0"/>
              <a:t>there</a:t>
            </a:r>
            <a:r>
              <a:rPr lang="nl-NL" dirty="0" smtClean="0"/>
              <a:t> is a lot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out </a:t>
            </a:r>
            <a:r>
              <a:rPr lang="nl-NL" dirty="0" err="1" smtClean="0"/>
              <a:t>there</a:t>
            </a:r>
            <a:r>
              <a:rPr lang="nl-NL" dirty="0" smtClean="0"/>
              <a:t>!)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quiz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7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resuscitating</a:t>
            </a:r>
            <a:r>
              <a:rPr lang="nl-NL" dirty="0" smtClean="0"/>
              <a:t> baby&gt;</a:t>
            </a:r>
            <a:r>
              <a:rPr lang="nl-NL" dirty="0" err="1" smtClean="0"/>
              <a:t>airway</a:t>
            </a:r>
            <a:r>
              <a:rPr lang="nl-NL" dirty="0" smtClean="0"/>
              <a:t>!</a:t>
            </a:r>
          </a:p>
          <a:p>
            <a:endParaRPr lang="nl-NL" dirty="0" smtClean="0"/>
          </a:p>
          <a:p>
            <a:r>
              <a:rPr lang="nl-NL" dirty="0" smtClean="0"/>
              <a:t>Take </a:t>
            </a:r>
            <a:r>
              <a:rPr lang="nl-NL" dirty="0" err="1" smtClean="0"/>
              <a:t>your</a:t>
            </a:r>
            <a:r>
              <a:rPr lang="nl-NL" dirty="0" smtClean="0"/>
              <a:t> time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allow</a:t>
            </a:r>
            <a:r>
              <a:rPr lang="nl-NL" dirty="0" smtClean="0"/>
              <a:t> recovery and </a:t>
            </a:r>
            <a:r>
              <a:rPr lang="nl-NL" dirty="0" err="1" smtClean="0"/>
              <a:t>assess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Suctioning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delay adequate and </a:t>
            </a:r>
            <a:r>
              <a:rPr lang="nl-NL" dirty="0" err="1" smtClean="0"/>
              <a:t>timely</a:t>
            </a:r>
            <a:r>
              <a:rPr lang="nl-NL" dirty="0" smtClean="0"/>
              <a:t> </a:t>
            </a:r>
            <a:r>
              <a:rPr lang="nl-NL" dirty="0" err="1" smtClean="0"/>
              <a:t>ventilation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/>
              <a:t>P</a:t>
            </a:r>
            <a:r>
              <a:rPr lang="nl-NL" dirty="0" err="1" smtClean="0"/>
              <a:t>revent</a:t>
            </a:r>
            <a:r>
              <a:rPr lang="nl-NL" dirty="0" smtClean="0"/>
              <a:t> </a:t>
            </a:r>
            <a:r>
              <a:rPr lang="nl-NL" dirty="0" err="1" smtClean="0"/>
              <a:t>hypothermia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resucitation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Concerning</a:t>
            </a:r>
            <a:r>
              <a:rPr lang="nl-NL" dirty="0" smtClean="0"/>
              <a:t> </a:t>
            </a:r>
            <a:r>
              <a:rPr lang="nl-NL" dirty="0" err="1" smtClean="0"/>
              <a:t>neonatal</a:t>
            </a:r>
            <a:r>
              <a:rPr lang="nl-NL" dirty="0" smtClean="0"/>
              <a:t> airwaymanagement: “ Houston, we have a </a:t>
            </a:r>
            <a:r>
              <a:rPr lang="nl-NL" dirty="0" err="1" smtClean="0"/>
              <a:t>problem</a:t>
            </a:r>
            <a:r>
              <a:rPr lang="nl-NL" dirty="0" smtClean="0"/>
              <a:t>” </a:t>
            </a:r>
          </a:p>
          <a:p>
            <a:endParaRPr lang="nl-NL" dirty="0" smtClean="0"/>
          </a:p>
          <a:p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we </a:t>
            </a:r>
            <a:r>
              <a:rPr lang="nl-NL" dirty="0" err="1" smtClean="0"/>
              <a:t>provide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Catch 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1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Rare but </a:t>
            </a:r>
            <a:r>
              <a:rPr lang="nl-NL" dirty="0" err="1" smtClean="0"/>
              <a:t>many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Expression</a:t>
            </a:r>
            <a:r>
              <a:rPr lang="nl-NL" dirty="0" smtClean="0"/>
              <a:t> in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vital</a:t>
            </a:r>
            <a:r>
              <a:rPr lang="nl-NL" dirty="0" smtClean="0"/>
              <a:t> </a:t>
            </a:r>
            <a:r>
              <a:rPr lang="nl-NL" dirty="0" err="1" smtClean="0"/>
              <a:t>organs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“ Je ziet het pas als je het door hebt (Cruijff)” </a:t>
            </a:r>
          </a:p>
          <a:p>
            <a:endParaRPr lang="nl-NL" dirty="0" smtClean="0"/>
          </a:p>
          <a:p>
            <a:r>
              <a:rPr lang="nl-NL" dirty="0" err="1" smtClean="0"/>
              <a:t>Don’t</a:t>
            </a:r>
            <a:r>
              <a:rPr lang="nl-NL" dirty="0" smtClean="0"/>
              <a:t> ever </a:t>
            </a:r>
            <a:r>
              <a:rPr lang="nl-NL" dirty="0" err="1" smtClean="0"/>
              <a:t>forget</a:t>
            </a:r>
            <a:r>
              <a:rPr lang="nl-NL" dirty="0" smtClean="0"/>
              <a:t> glucose and hyperammonia</a:t>
            </a:r>
          </a:p>
          <a:p>
            <a:pPr marL="0" indent="0">
              <a:buNone/>
            </a:pPr>
            <a:r>
              <a:rPr lang="nl-NL" smtClean="0"/>
              <a:t>				(</a:t>
            </a:r>
            <a:r>
              <a:rPr lang="nl-NL" dirty="0" smtClean="0"/>
              <a:t>ABCDEFGH)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</a:t>
            </a:r>
            <a:r>
              <a:rPr lang="nl-NL" dirty="0" err="1" smtClean="0"/>
              <a:t>metabolic</a:t>
            </a:r>
            <a:r>
              <a:rPr lang="nl-NL" dirty="0" smtClean="0"/>
              <a:t> </a:t>
            </a:r>
            <a:r>
              <a:rPr lang="nl-NL" dirty="0" err="1" smtClean="0"/>
              <a:t>diseases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3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Important </a:t>
            </a:r>
            <a:r>
              <a:rPr lang="nl-NL" dirty="0" err="1" smtClean="0"/>
              <a:t>concepts</a:t>
            </a:r>
            <a:r>
              <a:rPr lang="nl-NL" dirty="0" smtClean="0"/>
              <a:t> of the </a:t>
            </a:r>
            <a:r>
              <a:rPr lang="nl-NL" dirty="0" err="1" smtClean="0"/>
              <a:t>guidelines</a:t>
            </a:r>
            <a:r>
              <a:rPr lang="nl-NL" dirty="0" smtClean="0"/>
              <a:t> 2015</a:t>
            </a:r>
          </a:p>
          <a:p>
            <a:endParaRPr lang="nl-NL" dirty="0"/>
          </a:p>
          <a:p>
            <a:r>
              <a:rPr lang="nl-NL" dirty="0" err="1" smtClean="0"/>
              <a:t>Selected</a:t>
            </a:r>
            <a:r>
              <a:rPr lang="nl-NL" dirty="0" smtClean="0"/>
              <a:t> subjects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anesthesiologists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Objectives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4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9999" y="2340000"/>
            <a:ext cx="8246579" cy="37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Quiz!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Guidelines</a:t>
            </a:r>
            <a:r>
              <a:rPr lang="nl-NL" dirty="0" smtClean="0"/>
              <a:t> 2015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Catch 22 in </a:t>
            </a:r>
            <a:r>
              <a:rPr lang="nl-NL" dirty="0" err="1" smtClean="0"/>
              <a:t>neonatal</a:t>
            </a:r>
            <a:r>
              <a:rPr lang="nl-NL" dirty="0" smtClean="0"/>
              <a:t> airwaymanagement in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hospitals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ABCDEFGH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9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Go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kahoot.it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Enter the pincode</a:t>
            </a:r>
          </a:p>
          <a:p>
            <a:endParaRPr lang="nl-NL" dirty="0" smtClean="0"/>
          </a:p>
          <a:p>
            <a:r>
              <a:rPr lang="nl-NL" dirty="0" err="1" smtClean="0"/>
              <a:t>Choose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player’s</a:t>
            </a:r>
            <a:r>
              <a:rPr lang="nl-NL" dirty="0" smtClean="0"/>
              <a:t> name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Earn</a:t>
            </a:r>
            <a:r>
              <a:rPr lang="nl-NL" dirty="0" smtClean="0"/>
              <a:t> points </a:t>
            </a:r>
            <a:r>
              <a:rPr lang="nl-NL" dirty="0" err="1" smtClean="0"/>
              <a:t>for</a:t>
            </a:r>
            <a:r>
              <a:rPr lang="nl-NL" dirty="0" smtClean="0"/>
              <a:t> correct </a:t>
            </a:r>
            <a:r>
              <a:rPr lang="nl-NL" dirty="0" err="1" smtClean="0"/>
              <a:t>answers</a:t>
            </a:r>
            <a:r>
              <a:rPr lang="nl-NL" dirty="0" smtClean="0"/>
              <a:t> and </a:t>
            </a:r>
            <a:r>
              <a:rPr lang="nl-NL" dirty="0" err="1" smtClean="0"/>
              <a:t>reaction</a:t>
            </a:r>
            <a:r>
              <a:rPr lang="nl-NL" dirty="0" smtClean="0"/>
              <a:t> time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Guidelines</a:t>
            </a:r>
            <a:r>
              <a:rPr lang="nl-NL" dirty="0" smtClean="0"/>
              <a:t> 2015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30947" r="-30947"/>
          <a:stretch>
            <a:fillRect/>
          </a:stretch>
        </p:blipFill>
        <p:spPr>
          <a:xfrm>
            <a:off x="409433" y="2160000"/>
            <a:ext cx="8230567" cy="45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Ludwig swing, ca. 1920</a:t>
            </a:r>
            <a:endParaRPr lang="nl-NL" dirty="0"/>
          </a:p>
        </p:txBody>
      </p:sp>
      <p:pic>
        <p:nvPicPr>
          <p:cNvPr id="10" name="Picture 3" descr="Swinging neonate 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52" y="2160000"/>
            <a:ext cx="5039784" cy="44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TZ">
      <a:dk1>
        <a:srgbClr val="000000"/>
      </a:dk1>
      <a:lt1>
        <a:sysClr val="window" lastClr="FFFFFF"/>
      </a:lt1>
      <a:dk2>
        <a:srgbClr val="003F54"/>
      </a:dk2>
      <a:lt2>
        <a:srgbClr val="FFFFFF"/>
      </a:lt2>
      <a:accent1>
        <a:srgbClr val="EF3340"/>
      </a:accent1>
      <a:accent2>
        <a:srgbClr val="00B0F0"/>
      </a:accent2>
      <a:accent3>
        <a:srgbClr val="8CD600"/>
      </a:accent3>
      <a:accent4>
        <a:srgbClr val="003F54"/>
      </a:accent4>
      <a:accent5>
        <a:srgbClr val="FFFFFF"/>
      </a:accent5>
      <a:accent6>
        <a:srgbClr val="FFFFFF"/>
      </a:accent6>
      <a:hlink>
        <a:srgbClr val="00B0F0"/>
      </a:hlink>
      <a:folHlink>
        <a:srgbClr val="00B0F0"/>
      </a:folHlink>
    </a:clrScheme>
    <a:fontScheme name="ETZ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7C8557D619A4DBF577FE4815CEC06" ma:contentTypeVersion="0" ma:contentTypeDescription="Een nieuw document maken." ma:contentTypeScope="" ma:versionID="8d6abaac2b234332f29c4be0aa3100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CEB24-291A-465A-9561-00B1BFECCA22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74609C-9BBF-4254-A70C-AB61B8737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6C96E4-39AA-47C4-BC09-3C3E4314AB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420</TotalTime>
  <Words>700</Words>
  <Application>Microsoft Office PowerPoint</Application>
  <PresentationFormat>Diavoorstelling (4:3)</PresentationFormat>
  <Paragraphs>193</Paragraphs>
  <Slides>48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48</vt:i4>
      </vt:variant>
    </vt:vector>
  </HeadingPairs>
  <TitlesOfParts>
    <vt:vector size="55" baseType="lpstr">
      <vt:lpstr>Arial</vt:lpstr>
      <vt:lpstr>Calibri</vt:lpstr>
      <vt:lpstr>Segoe UI</vt:lpstr>
      <vt:lpstr>Symbol</vt:lpstr>
      <vt:lpstr>Blank</vt:lpstr>
      <vt:lpstr>Diagramm</vt:lpstr>
      <vt:lpstr>Worksheet</vt:lpstr>
      <vt:lpstr>Emergencies in newborns for paediatric anesthesiologists</vt:lpstr>
      <vt:lpstr>PowerPoint-presentatie</vt:lpstr>
      <vt:lpstr>Neonatology </vt:lpstr>
      <vt:lpstr>PowerPoint-presentatie</vt:lpstr>
      <vt:lpstr>Objectives</vt:lpstr>
      <vt:lpstr>Content</vt:lpstr>
      <vt:lpstr>QUIZ</vt:lpstr>
      <vt:lpstr>Guidelines 2015</vt:lpstr>
      <vt:lpstr>Ludwig swing, ca. 1920</vt:lpstr>
      <vt:lpstr>Mindmap</vt:lpstr>
      <vt:lpstr>ILCOR</vt:lpstr>
      <vt:lpstr>Topics (n=26)</vt:lpstr>
      <vt:lpstr>PowerPoint-presentatie</vt:lpstr>
      <vt:lpstr>Dutch Resuscitation Council</vt:lpstr>
      <vt:lpstr>PowerPoint-presentatie</vt:lpstr>
      <vt:lpstr>Important concepts</vt:lpstr>
      <vt:lpstr>PowerPoint-presentatie</vt:lpstr>
      <vt:lpstr>Transition</vt:lpstr>
      <vt:lpstr>Initiation of breathing air</vt:lpstr>
      <vt:lpstr>Adaptations of circulation</vt:lpstr>
      <vt:lpstr>Meconium stained amniotic fluid</vt:lpstr>
      <vt:lpstr>Meconiumaspiration</vt:lpstr>
      <vt:lpstr>PowerPoint-presentatie</vt:lpstr>
      <vt:lpstr>Maintenance of temperature </vt:lpstr>
      <vt:lpstr>Prevention of  hypothermia by a combination of measures</vt:lpstr>
      <vt:lpstr>Intubation </vt:lpstr>
      <vt:lpstr>When are you skilled in intubation?</vt:lpstr>
      <vt:lpstr>Number of intubations by paediatricians</vt:lpstr>
      <vt:lpstr>Perceptie vaardigheid</vt:lpstr>
      <vt:lpstr>Developments in paediatric anesthesia</vt:lpstr>
      <vt:lpstr>Premedication </vt:lpstr>
      <vt:lpstr>Neonatal airway</vt:lpstr>
      <vt:lpstr>PowerPoint-presentatie</vt:lpstr>
      <vt:lpstr>Catch 22</vt:lpstr>
      <vt:lpstr>PowerPoint-presentatie</vt:lpstr>
      <vt:lpstr>Laryngeal Mask Airway</vt:lpstr>
      <vt:lpstr>Laryngeal Mask Airway</vt:lpstr>
      <vt:lpstr>The case of Mohammed</vt:lpstr>
      <vt:lpstr>Metabolic diseases are rare</vt:lpstr>
      <vt:lpstr>Catastrophal metabolic diseases</vt:lpstr>
      <vt:lpstr>PowerPoint-presentatie</vt:lpstr>
      <vt:lpstr>PowerPoint-presentatie</vt:lpstr>
      <vt:lpstr>Acute treatment </vt:lpstr>
      <vt:lpstr>Questions?</vt:lpstr>
      <vt:lpstr>Conclusions quiz</vt:lpstr>
      <vt:lpstr>Conclusions concepts resucitation</vt:lpstr>
      <vt:lpstr>Conclusies Catch 22</vt:lpstr>
      <vt:lpstr>Conclusions metabolic diseases</vt:lpstr>
    </vt:vector>
  </TitlesOfParts>
  <Company>St. Elisabeth Ziekenhuis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neonatologie</dc:title>
  <dc:creator>Jos Bruinenberg</dc:creator>
  <cp:keywords>Sjabloon</cp:keywords>
  <cp:lastModifiedBy>Marieke Allegaert</cp:lastModifiedBy>
  <cp:revision>43</cp:revision>
  <dcterms:created xsi:type="dcterms:W3CDTF">2017-02-20T19:19:42Z</dcterms:created>
  <dcterms:modified xsi:type="dcterms:W3CDTF">2017-03-31T06:38:06Z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0x0101000297C8557D619A4DBF577FE4815CEC06</vt:lpwstr>
  </property>
  <property fmtid="{D5CDD505-2E9C-101B-9397-08002B2CF9AE}" pid="3" name="TaxKeyword">
    <vt:lpwstr>35;#Sjabloon|5726832a-b7db-4b1d-8587-093063227dc6</vt:lpwstr>
  </property>
  <property fmtid="{D5CDD505-2E9C-101B-9397-08002B2CF9AE}" pid="4" name="Metadata">
    <vt:lpwstr>39;#Huisstijl|ebe29eeb-6079-4b8c-bc4a-de67c61f0d54</vt:lpwstr>
  </property>
  <property fmtid="{D5CDD505-2E9C-101B-9397-08002B2CF9AE}" pid="5" name="Organisatie eenheid">
    <vt:lpwstr>12;#Communicatie|96bb74ad-855d-4b35-865d-e8a56edcdbe6</vt:lpwstr>
  </property>
  <property fmtid="{D5CDD505-2E9C-101B-9397-08002B2CF9AE}" pid="6" name="Documenttype">
    <vt:lpwstr>50;#Sjabloon|01d96efd-955a-4d38-a999-57b222a572bb</vt:lpwstr>
  </property>
</Properties>
</file>