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23" r:id="rId3"/>
    <p:sldId id="324" r:id="rId4"/>
    <p:sldId id="325" r:id="rId5"/>
    <p:sldId id="326" r:id="rId6"/>
    <p:sldId id="328" r:id="rId7"/>
    <p:sldId id="331" r:id="rId8"/>
    <p:sldId id="271" r:id="rId9"/>
    <p:sldId id="272" r:id="rId10"/>
    <p:sldId id="330" r:id="rId11"/>
    <p:sldId id="317" r:id="rId12"/>
    <p:sldId id="332" r:id="rId13"/>
    <p:sldId id="274" r:id="rId14"/>
    <p:sldId id="279" r:id="rId15"/>
    <p:sldId id="280" r:id="rId16"/>
    <p:sldId id="281" r:id="rId17"/>
    <p:sldId id="333" r:id="rId18"/>
    <p:sldId id="334" r:id="rId19"/>
    <p:sldId id="291" r:id="rId20"/>
    <p:sldId id="335" r:id="rId21"/>
    <p:sldId id="303" r:id="rId22"/>
    <p:sldId id="299" r:id="rId23"/>
    <p:sldId id="336" r:id="rId24"/>
    <p:sldId id="300" r:id="rId25"/>
    <p:sldId id="301" r:id="rId26"/>
    <p:sldId id="302" r:id="rId27"/>
    <p:sldId id="304" r:id="rId28"/>
    <p:sldId id="305" r:id="rId29"/>
    <p:sldId id="337" r:id="rId30"/>
    <p:sldId id="338" r:id="rId31"/>
    <p:sldId id="314" r:id="rId32"/>
    <p:sldId id="320" r:id="rId33"/>
    <p:sldId id="322" r:id="rId34"/>
    <p:sldId id="339" r:id="rId35"/>
    <p:sldId id="287" r:id="rId3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BC9FD-A425-4A27-B2C4-7ACBF8C690A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7364E-424C-4F7E-A113-D397246FB6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87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2A9-3C91-49F3-86D4-7A1E742E029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332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210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174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063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107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914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336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955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7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557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0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867D2-BC5D-4FB0-9035-245C98A2BC14}" type="datetimeFigureOut">
              <a:rPr lang="nl-BE" smtClean="0"/>
              <a:t>4-4-2018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4354-FA3E-4CE2-A116-2383232C1A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23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cdlabs.com/webzine/6/images/rr6-paracetamol.g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84709"/>
            <a:ext cx="12192000" cy="2364893"/>
          </a:xfrm>
        </p:spPr>
        <p:txBody>
          <a:bodyPr>
            <a:normAutofit fontScale="90000"/>
          </a:bodyPr>
          <a:lstStyle/>
          <a:p>
            <a:r>
              <a:rPr lang="nl-BE" sz="4000" b="1" dirty="0" smtClean="0">
                <a:latin typeface="+mn-lt"/>
              </a:rPr>
              <a:t/>
            </a:r>
            <a:br>
              <a:rPr lang="nl-BE" sz="4000" b="1" dirty="0" smtClean="0">
                <a:latin typeface="+mn-lt"/>
              </a:rPr>
            </a:br>
            <a:r>
              <a:rPr lang="nl-BE" sz="4000" b="1" i="1" dirty="0">
                <a:latin typeface="+mn-lt"/>
              </a:rPr>
              <a:t>p</a:t>
            </a:r>
            <a:r>
              <a:rPr lang="nl-BE" sz="4000" b="1" i="1" dirty="0" smtClean="0">
                <a:latin typeface="+mn-lt"/>
              </a:rPr>
              <a:t>ijnbestrijding bij </a:t>
            </a:r>
            <a:r>
              <a:rPr lang="nl-BE" sz="4000" b="1" i="1" dirty="0">
                <a:latin typeface="+mn-lt"/>
              </a:rPr>
              <a:t>de </a:t>
            </a:r>
            <a:r>
              <a:rPr lang="nl-BE" sz="4200" b="1" i="1" dirty="0">
                <a:latin typeface="+mn-lt"/>
              </a:rPr>
              <a:t>zuigeling: </a:t>
            </a:r>
            <a:r>
              <a:rPr lang="nl-BE" sz="4200" b="1" i="1" dirty="0" smtClean="0">
                <a:latin typeface="+mn-lt"/>
              </a:rPr>
              <a:t/>
            </a:r>
            <a:br>
              <a:rPr lang="nl-BE" sz="4200" b="1" i="1" dirty="0" smtClean="0">
                <a:latin typeface="+mn-lt"/>
              </a:rPr>
            </a:br>
            <a:r>
              <a:rPr lang="nl-BE" sz="4200" b="1" i="1" dirty="0" smtClean="0">
                <a:latin typeface="+mn-lt"/>
              </a:rPr>
              <a:t>wat </a:t>
            </a:r>
            <a:r>
              <a:rPr lang="nl-BE" sz="4200" b="1" i="1" dirty="0">
                <a:latin typeface="+mn-lt"/>
              </a:rPr>
              <a:t>zijn de opties?</a:t>
            </a:r>
            <a:r>
              <a:rPr lang="nl-BE" sz="4000" b="1" dirty="0" smtClean="0"/>
              <a:t/>
            </a:r>
            <a:br>
              <a:rPr lang="nl-BE" sz="4000" b="1" dirty="0" smtClean="0"/>
            </a:br>
            <a:r>
              <a:rPr lang="nl-BE" sz="4000" b="1" dirty="0" smtClean="0"/>
              <a:t/>
            </a:r>
            <a:br>
              <a:rPr lang="nl-BE" sz="4000" b="1" dirty="0" smtClean="0"/>
            </a:br>
            <a:r>
              <a:rPr lang="nl-BE" sz="4000" b="1" dirty="0" smtClean="0"/>
              <a:t/>
            </a:r>
            <a:br>
              <a:rPr lang="nl-BE" sz="4000" b="1" dirty="0" smtClean="0"/>
            </a:br>
            <a:r>
              <a:rPr lang="nl-BE" sz="4000" b="1" dirty="0" smtClean="0"/>
              <a:t/>
            </a:r>
            <a:br>
              <a:rPr lang="nl-BE" sz="4000" b="1" dirty="0" smtClean="0"/>
            </a:br>
            <a:r>
              <a:rPr lang="nl-BE" b="1" dirty="0" smtClean="0"/>
              <a:t/>
            </a:r>
            <a:br>
              <a:rPr lang="nl-BE" b="1" dirty="0" smtClean="0"/>
            </a:br>
            <a:endParaRPr lang="nl-BE" sz="4400" b="1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956727"/>
            <a:ext cx="12192000" cy="2271665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sz="2200" dirty="0" smtClean="0"/>
              <a:t>Erasmus MC Rotterdam, </a:t>
            </a:r>
            <a:r>
              <a:rPr lang="nl-BE" sz="2200" dirty="0" err="1" smtClean="0"/>
              <a:t>the</a:t>
            </a:r>
            <a:r>
              <a:rPr lang="nl-BE" sz="2200" dirty="0" smtClean="0"/>
              <a:t> Netherlands</a:t>
            </a:r>
          </a:p>
          <a:p>
            <a:r>
              <a:rPr lang="nl-BE" sz="2200" dirty="0" smtClean="0"/>
              <a:t>KU Leuven, Belgium</a:t>
            </a:r>
          </a:p>
          <a:p>
            <a:endParaRPr lang="nl-BE" sz="2200" dirty="0"/>
          </a:p>
          <a:p>
            <a:r>
              <a:rPr lang="nl-BE" sz="2200" b="1" i="1" dirty="0"/>
              <a:t>k</a:t>
            </a:r>
            <a:r>
              <a:rPr lang="nl-BE" sz="2200" b="1" i="1" dirty="0" smtClean="0"/>
              <a:t>arel allegaert </a:t>
            </a:r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2" y="3387144"/>
            <a:ext cx="2469273" cy="20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63" y="3387144"/>
            <a:ext cx="2462738" cy="91928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33" y="4506080"/>
            <a:ext cx="2485367" cy="9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84" y="1730699"/>
            <a:ext cx="3265577" cy="24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07" y="3264138"/>
            <a:ext cx="3272777" cy="2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3" y="-221059"/>
            <a:ext cx="6305008" cy="8154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64" y="0"/>
            <a:ext cx="804323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0" y="901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i="1" dirty="0" smtClean="0"/>
              <a:t>SUGGESTIE 3</a:t>
            </a:r>
            <a:endParaRPr lang="nl-BE" sz="3200" b="1" i="1" dirty="0"/>
          </a:p>
        </p:txBody>
      </p:sp>
      <p:sp>
        <p:nvSpPr>
          <p:cNvPr id="3" name="PIJL-RECHTS 2"/>
          <p:cNvSpPr/>
          <p:nvPr/>
        </p:nvSpPr>
        <p:spPr>
          <a:xfrm>
            <a:off x="1223493" y="4417454"/>
            <a:ext cx="1442433" cy="6134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89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79" y="71993"/>
            <a:ext cx="4440494" cy="6714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045" y="2286480"/>
            <a:ext cx="9079687" cy="217273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947739"/>
            <a:ext cx="7127875" cy="119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4" y="2644775"/>
            <a:ext cx="61245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947739"/>
            <a:ext cx="7127875" cy="119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9" y="2579688"/>
            <a:ext cx="68199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947739"/>
            <a:ext cx="7127875" cy="119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2406651"/>
            <a:ext cx="5724525" cy="389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61" y="881187"/>
            <a:ext cx="2285040" cy="3399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00" y="881188"/>
            <a:ext cx="2285041" cy="340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81" y="1138271"/>
            <a:ext cx="6714015" cy="512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557"/>
            <a:ext cx="12192000" cy="539854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0" y="901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i="1" dirty="0"/>
              <a:t>s</a:t>
            </a:r>
            <a:r>
              <a:rPr lang="nl-BE" sz="3200" b="1" i="1" dirty="0" smtClean="0"/>
              <a:t>uggestie 4: beperkt effect – </a:t>
            </a:r>
            <a:r>
              <a:rPr lang="nl-BE" sz="3200" b="1" i="1" dirty="0" err="1" smtClean="0"/>
              <a:t>if</a:t>
            </a:r>
            <a:r>
              <a:rPr lang="nl-BE" sz="3200" b="1" i="1" dirty="0" smtClean="0"/>
              <a:t> </a:t>
            </a:r>
            <a:r>
              <a:rPr lang="nl-BE" sz="3200" b="1" i="1" dirty="0" err="1" smtClean="0"/>
              <a:t>any</a:t>
            </a:r>
            <a:r>
              <a:rPr lang="nl-BE" sz="3200" b="1" i="1" dirty="0" smtClean="0"/>
              <a:t> – in </a:t>
            </a:r>
            <a:r>
              <a:rPr lang="nl-BE" sz="3200" b="1" i="1" dirty="0" err="1" smtClean="0"/>
              <a:t>neonates</a:t>
            </a:r>
            <a:r>
              <a:rPr lang="nl-BE" sz="3200" b="1" i="1" dirty="0" smtClean="0"/>
              <a:t>, proven in </a:t>
            </a:r>
            <a:r>
              <a:rPr lang="nl-BE" sz="3200" b="1" i="1" dirty="0" err="1" smtClean="0"/>
              <a:t>infants</a:t>
            </a:r>
            <a:r>
              <a:rPr lang="nl-BE" sz="3200" b="1" i="1" dirty="0" smtClean="0"/>
              <a:t> </a:t>
            </a:r>
            <a:endParaRPr lang="nl-BE" sz="3200" b="1" i="1" dirty="0"/>
          </a:p>
        </p:txBody>
      </p:sp>
    </p:spTree>
    <p:extLst>
      <p:ext uri="{BB962C8B-B14F-4D97-AF65-F5344CB8AC3E}">
        <p14:creationId xmlns:p14="http://schemas.microsoft.com/office/powerpoint/2010/main" val="1334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2" y="139787"/>
            <a:ext cx="7572776" cy="6456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JL-RECHTS 2"/>
          <p:cNvSpPr/>
          <p:nvPr/>
        </p:nvSpPr>
        <p:spPr>
          <a:xfrm>
            <a:off x="1223493" y="2884867"/>
            <a:ext cx="1442433" cy="6134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5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32" y="633933"/>
            <a:ext cx="6993228" cy="596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3" y="236953"/>
            <a:ext cx="5957030" cy="6366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kstvak 4"/>
          <p:cNvSpPr txBox="1">
            <a:spLocks noChangeArrowheads="1"/>
          </p:cNvSpPr>
          <p:nvPr/>
        </p:nvSpPr>
        <p:spPr bwMode="auto">
          <a:xfrm>
            <a:off x="7866622" y="140594"/>
            <a:ext cx="3277096" cy="686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9" tIns="40075" rIns="80149" bIns="40075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 dirty="0"/>
              <a:t>L-arginine-</a:t>
            </a:r>
            <a:r>
              <a:rPr lang="nl-BE" altLang="nl-BE" dirty="0" err="1"/>
              <a:t>nitric</a:t>
            </a:r>
            <a:r>
              <a:rPr lang="nl-BE" altLang="nl-BE" dirty="0"/>
              <a:t> oxide (NO) </a:t>
            </a:r>
            <a:r>
              <a:rPr lang="nl-BE" altLang="nl-BE" dirty="0" err="1"/>
              <a:t>pathway</a:t>
            </a:r>
            <a:endParaRPr lang="nl-BE" altLang="nl-BE" dirty="0"/>
          </a:p>
          <a:p>
            <a:pPr eaLnBrk="1" hangingPunct="1">
              <a:defRPr/>
            </a:pPr>
            <a:endParaRPr lang="nl-BE" altLang="nl-BE" dirty="0"/>
          </a:p>
          <a:p>
            <a:pPr eaLnBrk="1" hangingPunct="1">
              <a:defRPr/>
            </a:pPr>
            <a:r>
              <a:rPr lang="nl-BE" altLang="nl-BE" dirty="0" err="1"/>
              <a:t>Substance</a:t>
            </a:r>
            <a:r>
              <a:rPr lang="nl-BE" altLang="nl-BE" dirty="0"/>
              <a:t> P </a:t>
            </a:r>
            <a:r>
              <a:rPr lang="nl-BE" altLang="nl-BE" dirty="0" err="1"/>
              <a:t>mediated</a:t>
            </a:r>
            <a:endParaRPr lang="nl-BE" altLang="nl-BE" dirty="0"/>
          </a:p>
          <a:p>
            <a:pPr eaLnBrk="1" hangingPunct="1">
              <a:defRPr/>
            </a:pPr>
            <a:endParaRPr lang="nl-BE" altLang="nl-BE" dirty="0"/>
          </a:p>
          <a:p>
            <a:pPr eaLnBrk="1" hangingPunct="1">
              <a:defRPr/>
            </a:pPr>
            <a:r>
              <a:rPr lang="nl-BE" altLang="nl-BE" dirty="0"/>
              <a:t>NMDA (N-methyl D-</a:t>
            </a:r>
            <a:r>
              <a:rPr lang="nl-BE" altLang="nl-BE" dirty="0" err="1"/>
              <a:t>aspartate</a:t>
            </a:r>
            <a:r>
              <a:rPr lang="nl-BE" altLang="nl-BE" dirty="0"/>
              <a:t>)</a:t>
            </a:r>
          </a:p>
          <a:p>
            <a:pPr eaLnBrk="1" hangingPunct="1">
              <a:defRPr/>
            </a:pPr>
            <a:endParaRPr lang="nl-BE" altLang="nl-BE" dirty="0"/>
          </a:p>
          <a:p>
            <a:pPr eaLnBrk="1" hangingPunct="1">
              <a:defRPr/>
            </a:pPr>
            <a:r>
              <a:rPr lang="nl-BE" altLang="nl-BE" dirty="0" err="1"/>
              <a:t>Serotonergic</a:t>
            </a:r>
            <a:r>
              <a:rPr lang="nl-BE" altLang="nl-BE" dirty="0"/>
              <a:t> </a:t>
            </a:r>
            <a:r>
              <a:rPr lang="nl-BE" altLang="nl-BE" dirty="0" err="1"/>
              <a:t>pain</a:t>
            </a:r>
            <a:r>
              <a:rPr lang="nl-BE" altLang="nl-BE" dirty="0"/>
              <a:t> </a:t>
            </a:r>
            <a:r>
              <a:rPr lang="nl-BE" altLang="nl-BE" dirty="0" err="1"/>
              <a:t>pathways</a:t>
            </a:r>
            <a:endParaRPr lang="nl-BE" altLang="nl-BE" dirty="0"/>
          </a:p>
          <a:p>
            <a:pPr eaLnBrk="1" hangingPunct="1">
              <a:defRPr/>
            </a:pPr>
            <a:endParaRPr lang="nl-BE" altLang="nl-BE" dirty="0"/>
          </a:p>
          <a:p>
            <a:pPr eaLnBrk="1" hangingPunct="1">
              <a:defRPr/>
            </a:pPr>
            <a:r>
              <a:rPr lang="nl-BE" altLang="nl-BE" dirty="0" err="1"/>
              <a:t>cannabinoid</a:t>
            </a:r>
            <a:r>
              <a:rPr lang="nl-BE" altLang="nl-BE" dirty="0"/>
              <a:t> </a:t>
            </a:r>
            <a:r>
              <a:rPr lang="nl-BE" altLang="nl-BE" dirty="0" err="1"/>
              <a:t>pathways</a:t>
            </a:r>
            <a:r>
              <a:rPr lang="nl-BE" altLang="nl-BE" dirty="0"/>
              <a:t>, </a:t>
            </a:r>
          </a:p>
          <a:p>
            <a:pPr eaLnBrk="1" hangingPunct="1">
              <a:defRPr/>
            </a:pPr>
            <a:r>
              <a:rPr lang="nl-BE" altLang="nl-BE" dirty="0" err="1"/>
              <a:t>through</a:t>
            </a:r>
            <a:r>
              <a:rPr lang="nl-BE" altLang="nl-BE" dirty="0"/>
              <a:t> paracetamol </a:t>
            </a:r>
            <a:r>
              <a:rPr lang="nl-BE" altLang="nl-BE" dirty="0" err="1"/>
              <a:t>metabolite</a:t>
            </a:r>
            <a:r>
              <a:rPr lang="nl-BE" altLang="nl-BE" dirty="0"/>
              <a:t> </a:t>
            </a:r>
          </a:p>
          <a:p>
            <a:pPr eaLnBrk="1" hangingPunct="1">
              <a:defRPr/>
            </a:pPr>
            <a:r>
              <a:rPr lang="nl-BE" altLang="nl-BE" dirty="0"/>
              <a:t>(p-</a:t>
            </a:r>
            <a:r>
              <a:rPr lang="nl-BE" altLang="nl-BE" dirty="0" err="1"/>
              <a:t>amino</a:t>
            </a:r>
            <a:r>
              <a:rPr lang="nl-BE" altLang="nl-BE" dirty="0"/>
              <a:t> phenol + </a:t>
            </a:r>
            <a:r>
              <a:rPr lang="nl-BE" altLang="nl-BE" dirty="0" err="1"/>
              <a:t>arachnidonic</a:t>
            </a:r>
            <a:r>
              <a:rPr lang="nl-BE" altLang="nl-BE" dirty="0"/>
              <a:t> acid,</a:t>
            </a:r>
          </a:p>
          <a:p>
            <a:pPr eaLnBrk="1" hangingPunct="1">
              <a:defRPr/>
            </a:pPr>
            <a:r>
              <a:rPr lang="nl-BE" altLang="nl-BE" dirty="0" err="1"/>
              <a:t>Subsequent</a:t>
            </a:r>
            <a:r>
              <a:rPr lang="nl-BE" altLang="nl-BE" dirty="0"/>
              <a:t> </a:t>
            </a:r>
            <a:r>
              <a:rPr lang="nl-BE" altLang="nl-BE" dirty="0" err="1"/>
              <a:t>cannabinoid</a:t>
            </a:r>
            <a:r>
              <a:rPr lang="nl-BE" altLang="nl-BE" dirty="0"/>
              <a:t> receptor </a:t>
            </a:r>
            <a:r>
              <a:rPr lang="nl-BE" altLang="nl-BE" dirty="0" err="1"/>
              <a:t>activation</a:t>
            </a:r>
            <a:endParaRPr lang="nl-BE" altLang="nl-BE" dirty="0"/>
          </a:p>
          <a:p>
            <a:pPr eaLnBrk="1" hangingPunct="1">
              <a:defRPr/>
            </a:pPr>
            <a:r>
              <a:rPr lang="nl-BE" altLang="nl-BE" dirty="0"/>
              <a:t>(</a:t>
            </a:r>
            <a:r>
              <a:rPr lang="nl-BE" altLang="nl-BE" dirty="0" err="1"/>
              <a:t>through</a:t>
            </a:r>
            <a:r>
              <a:rPr lang="nl-BE" altLang="nl-BE" dirty="0"/>
              <a:t> </a:t>
            </a:r>
            <a:r>
              <a:rPr lang="nl-BE" altLang="nl-BE" dirty="0" err="1"/>
              <a:t>vanillin</a:t>
            </a:r>
            <a:r>
              <a:rPr lang="nl-BE" altLang="nl-BE" dirty="0"/>
              <a:t> receptor – act as ligand)</a:t>
            </a:r>
          </a:p>
          <a:p>
            <a:pPr eaLnBrk="1" hangingPunct="1">
              <a:defRPr/>
            </a:pPr>
            <a:endParaRPr lang="nl-BE" altLang="nl-BE" dirty="0"/>
          </a:p>
        </p:txBody>
      </p:sp>
    </p:spTree>
    <p:extLst>
      <p:ext uri="{BB962C8B-B14F-4D97-AF65-F5344CB8AC3E}">
        <p14:creationId xmlns:p14="http://schemas.microsoft.com/office/powerpoint/2010/main" val="10145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4705106" y="4611837"/>
            <a:ext cx="6872978" cy="1841566"/>
            <a:chOff x="2004" y="2874"/>
            <a:chExt cx="4329" cy="1160"/>
          </a:xfrm>
        </p:grpSpPr>
        <p:sp>
          <p:nvSpPr>
            <p:cNvPr id="124932" name="Rectangle 4"/>
            <p:cNvSpPr>
              <a:spLocks noChangeArrowheads="1"/>
            </p:cNvSpPr>
            <p:nvPr/>
          </p:nvSpPr>
          <p:spPr bwMode="auto">
            <a:xfrm>
              <a:off x="3382" y="3201"/>
              <a:ext cx="2951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287" tIns="52144" rIns="104287" bIns="52144">
              <a:spAutoFit/>
            </a:bodyPr>
            <a:lstStyle/>
            <a:p>
              <a:pPr defTabSz="914149">
                <a:defRPr/>
              </a:pPr>
              <a:r>
                <a:rPr lang="fr-FR" sz="24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analgesic</a:t>
              </a:r>
              <a:r>
                <a:rPr lang="fr-FR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 </a:t>
              </a:r>
              <a:r>
                <a:rPr lang="fr-FR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ceiling</a:t>
              </a:r>
              <a:r>
                <a:rPr lang="fr-FR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 </a:t>
              </a:r>
              <a:r>
                <a:rPr lang="fr-FR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or not ?</a:t>
              </a:r>
            </a:p>
            <a:p>
              <a:pPr defTabSz="914149">
                <a:defRPr/>
              </a:pPr>
              <a:r>
                <a:rPr lang="fr-FR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a</a:t>
              </a:r>
              <a:r>
                <a:rPr lang="fr-FR" sz="24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ny</a:t>
              </a:r>
              <a:r>
                <a:rPr lang="fr-FR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 type of pain syndrome ?</a:t>
              </a:r>
            </a:p>
            <a:p>
              <a:pPr defTabSz="914149">
                <a:defRPr/>
              </a:pPr>
              <a:r>
                <a:rPr lang="fr-FR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m</a:t>
              </a:r>
              <a:r>
                <a:rPr lang="fr-FR" sz="24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edian</a:t>
              </a:r>
              <a:r>
                <a:rPr lang="fr-FR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 </a:t>
              </a:r>
              <a:r>
                <a:rPr lang="fr-FR" sz="24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conc</a:t>
              </a:r>
              <a:r>
                <a:rPr lang="fr-FR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 10 mg/l  </a:t>
              </a:r>
              <a:endPara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2177" y="2874"/>
              <a:ext cx="705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287" tIns="52144" rIns="104287" bIns="52144">
              <a:spAutoFit/>
            </a:bodyPr>
            <a:lstStyle/>
            <a:p>
              <a:pPr defTabSz="914149">
                <a:defRPr/>
              </a:pPr>
              <a:r>
                <a:rPr lang="fr-FR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 </a:t>
              </a:r>
              <a:r>
                <a:rPr lang="fr-FR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&gt; 25</a:t>
              </a:r>
            </a:p>
          </p:txBody>
        </p:sp>
        <p:sp>
          <p:nvSpPr>
            <p:cNvPr id="22550" name="Line 6"/>
            <p:cNvSpPr>
              <a:spLocks noChangeShapeType="1"/>
            </p:cNvSpPr>
            <p:nvPr/>
          </p:nvSpPr>
          <p:spPr bwMode="auto">
            <a:xfrm>
              <a:off x="3005" y="3098"/>
              <a:ext cx="0" cy="93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BE" sz="1600"/>
            </a:p>
          </p:txBody>
        </p:sp>
        <p:sp>
          <p:nvSpPr>
            <p:cNvPr id="22551" name="Line 7"/>
            <p:cNvSpPr>
              <a:spLocks noChangeShapeType="1"/>
            </p:cNvSpPr>
            <p:nvPr/>
          </p:nvSpPr>
          <p:spPr bwMode="auto">
            <a:xfrm>
              <a:off x="2004" y="3081"/>
              <a:ext cx="13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nl-BE" sz="1600"/>
            </a:p>
          </p:txBody>
        </p:sp>
      </p:grpSp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4611516" y="2565811"/>
            <a:ext cx="5136530" cy="2231766"/>
            <a:chOff x="1945" y="1384"/>
            <a:chExt cx="3235" cy="1406"/>
          </a:xfrm>
        </p:grpSpPr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1945" y="1647"/>
              <a:ext cx="19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nl-BE" sz="1600"/>
            </a:p>
          </p:txBody>
        </p:sp>
        <p:grpSp>
          <p:nvGrpSpPr>
            <p:cNvPr id="22538" name="Group 10"/>
            <p:cNvGrpSpPr>
              <a:grpSpLocks/>
            </p:cNvGrpSpPr>
            <p:nvPr/>
          </p:nvGrpSpPr>
          <p:grpSpPr bwMode="auto">
            <a:xfrm>
              <a:off x="1976" y="1384"/>
              <a:ext cx="3204" cy="1406"/>
              <a:chOff x="1976" y="1384"/>
              <a:chExt cx="3204" cy="1406"/>
            </a:xfrm>
          </p:grpSpPr>
          <p:sp>
            <p:nvSpPr>
              <p:cNvPr id="22539" name="Line 11"/>
              <p:cNvSpPr>
                <a:spLocks noChangeShapeType="1"/>
              </p:cNvSpPr>
              <p:nvPr/>
            </p:nvSpPr>
            <p:spPr bwMode="auto">
              <a:xfrm>
                <a:off x="1976" y="2107"/>
                <a:ext cx="164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l-BE" sz="1600"/>
              </a:p>
            </p:txBody>
          </p:sp>
          <p:grpSp>
            <p:nvGrpSpPr>
              <p:cNvPr id="22540" name="Group 12"/>
              <p:cNvGrpSpPr>
                <a:grpSpLocks/>
              </p:cNvGrpSpPr>
              <p:nvPr/>
            </p:nvGrpSpPr>
            <p:grpSpPr bwMode="auto">
              <a:xfrm>
                <a:off x="2395" y="1384"/>
                <a:ext cx="2785" cy="1406"/>
                <a:chOff x="2395" y="1384"/>
                <a:chExt cx="2785" cy="1406"/>
              </a:xfrm>
            </p:grpSpPr>
            <p:sp>
              <p:nvSpPr>
                <p:cNvPr id="12494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84" y="1483"/>
                  <a:ext cx="1696" cy="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4287" tIns="52144" rIns="104287" bIns="52144">
                  <a:spAutoFit/>
                </a:bodyPr>
                <a:lstStyle>
                  <a:lvl1pPr defTabSz="1042988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847725" indent="-325438" defTabSz="1042988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303338" indent="-260350" defTabSz="1042988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825625" indent="-260350" defTabSz="1042988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344738" indent="-258763" defTabSz="1042988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801938" indent="-258763" defTabSz="10429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3259138" indent="-258763" defTabSz="10429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716338" indent="-258763" defTabSz="10429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4173538" indent="-258763" defTabSz="10429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fr-FR" sz="2400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pitchFamily="34" charset="0"/>
                    </a:rPr>
                    <a:t>antipyretic</a:t>
                  </a:r>
                  <a:r>
                    <a:rPr lang="fr-FR" sz="24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pitchFamily="34" charset="0"/>
                    </a:rPr>
                    <a:t> </a:t>
                  </a:r>
                  <a:r>
                    <a:rPr lang="fr-FR" sz="24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pitchFamily="34" charset="0"/>
                    </a:rPr>
                    <a:t>? </a:t>
                  </a:r>
                  <a:r>
                    <a:rPr lang="fr-FR" sz="2400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pitchFamily="34" charset="0"/>
                    </a:rPr>
                    <a:t>l</a:t>
                  </a:r>
                  <a:r>
                    <a:rPr lang="fr-FR" sz="2400" dirty="0" err="1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pitchFamily="34" charset="0"/>
                    </a:rPr>
                    <a:t>ower</a:t>
                  </a:r>
                  <a:endParaRPr lang="fr-FR" sz="2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34" charset="0"/>
                  </a:endParaRPr>
                </a:p>
                <a:p>
                  <a:pPr algn="ctr">
                    <a:defRPr/>
                  </a:pPr>
                  <a:endParaRPr lang="fr-FR" sz="2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34" charset="0"/>
                  </a:endParaRPr>
                </a:p>
              </p:txBody>
            </p:sp>
            <p:grpSp>
              <p:nvGrpSpPr>
                <p:cNvPr id="22542" name="Group 14"/>
                <p:cNvGrpSpPr>
                  <a:grpSpLocks/>
                </p:cNvGrpSpPr>
                <p:nvPr/>
              </p:nvGrpSpPr>
              <p:grpSpPr bwMode="auto">
                <a:xfrm>
                  <a:off x="2395" y="1384"/>
                  <a:ext cx="1915" cy="1406"/>
                  <a:chOff x="2395" y="1384"/>
                  <a:chExt cx="1915" cy="1406"/>
                </a:xfrm>
              </p:grpSpPr>
              <p:sp>
                <p:nvSpPr>
                  <p:cNvPr id="12494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5" y="1384"/>
                    <a:ext cx="419" cy="3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4287" tIns="52144" rIns="104287" bIns="52144">
                    <a:spAutoFit/>
                  </a:bodyPr>
                  <a:lstStyle>
                    <a:lvl1pPr defTabSz="1042988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847725" indent="-325438" defTabSz="1042988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303338" indent="-260350" defTabSz="1042988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825625" indent="-260350" defTabSz="1042988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344738" indent="-258763" defTabSz="1042988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801938" indent="-258763" defTabSz="10429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3259138" indent="-258763" defTabSz="10429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716338" indent="-258763" defTabSz="10429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4173538" indent="-258763" defTabSz="10429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FR" sz="3200" b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rPr>
                      <a:t>10</a:t>
                    </a:r>
                  </a:p>
                </p:txBody>
              </p:sp>
              <p:grpSp>
                <p:nvGrpSpPr>
                  <p:cNvPr id="22544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395" y="1384"/>
                    <a:ext cx="1915" cy="1406"/>
                    <a:chOff x="2395" y="1384"/>
                    <a:chExt cx="1915" cy="1406"/>
                  </a:xfrm>
                </p:grpSpPr>
                <p:sp>
                  <p:nvSpPr>
                    <p:cNvPr id="124945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95" y="2011"/>
                      <a:ext cx="419" cy="3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104287" tIns="52144" rIns="104287" bIns="52144">
                      <a:spAutoFit/>
                    </a:bodyPr>
                    <a:lstStyle>
                      <a:lvl1pPr defTabSz="1042988" eaLnBrk="0" hangingPunct="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47725" indent="-325438" defTabSz="1042988" eaLnBrk="0" hangingPunct="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303338" indent="-260350" defTabSz="1042988" eaLnBrk="0" hangingPunct="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825625" indent="-260350" defTabSz="1042988" eaLnBrk="0" hangingPunct="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344738" indent="-258763" defTabSz="1042988" eaLnBrk="0" hangingPunct="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801938" indent="-258763" defTabSz="104298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59138" indent="-258763" defTabSz="104298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716338" indent="-258763" defTabSz="104298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73538" indent="-258763" defTabSz="104298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fr-FR" sz="32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22546" name="Line 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5" y="1384"/>
                      <a:ext cx="0" cy="9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FF0000"/>
                      </a:solidFill>
                      <a:round/>
                      <a:headEnd type="triangl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nl-BE" sz="1600"/>
                    </a:p>
                  </p:txBody>
                </p:sp>
                <p:sp>
                  <p:nvSpPr>
                    <p:cNvPr id="22547" name="AutoShape 19" descr="rr6-paracetamol">
                      <a:hlinkClick r:id="rId2"/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38" y="1530"/>
                      <a:ext cx="1572" cy="12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4287" tIns="52144" rIns="104287" bIns="52144"/>
                    <a:lstStyle>
                      <a:lvl1pPr defTabSz="912813" eaLnBrk="0" hangingPunct="0"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endParaRPr lang="nl-BE" altLang="nl-BE"/>
                    </a:p>
                  </p:txBody>
                </p:sp>
              </p:grpSp>
            </p:grpSp>
          </p:grpSp>
        </p:grpSp>
      </p:grpSp>
      <p:grpSp>
        <p:nvGrpSpPr>
          <p:cNvPr id="22532" name="Group 20"/>
          <p:cNvGrpSpPr>
            <a:grpSpLocks/>
          </p:cNvGrpSpPr>
          <p:nvPr/>
        </p:nvGrpSpPr>
        <p:grpSpPr bwMode="auto">
          <a:xfrm>
            <a:off x="914400" y="682580"/>
            <a:ext cx="6226716" cy="6048714"/>
            <a:chOff x="216" y="820"/>
            <a:chExt cx="3230" cy="3214"/>
          </a:xfrm>
        </p:grpSpPr>
        <p:sp>
          <p:nvSpPr>
            <p:cNvPr id="124949" name="Text Box 21"/>
            <p:cNvSpPr txBox="1">
              <a:spLocks noChangeArrowheads="1"/>
            </p:cNvSpPr>
            <p:nvPr/>
          </p:nvSpPr>
          <p:spPr bwMode="auto">
            <a:xfrm>
              <a:off x="2208" y="1013"/>
              <a:ext cx="123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287" tIns="52144" rIns="104287" bIns="52144">
              <a:spAutoFit/>
            </a:bodyPr>
            <a:lstStyle>
              <a:lvl1pPr defTabSz="1042988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847725" indent="-325438" defTabSz="1042988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303338" indent="-260350" defTabSz="1042988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825625" indent="-260350" defTabSz="1042988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344738" indent="-258763" defTabSz="1042988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801938" indent="-258763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3259138" indent="-258763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716338" indent="-258763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4173538" indent="-258763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fr-FR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mg/l, plasma</a:t>
              </a:r>
              <a:endPara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2534" name="Group 22"/>
            <p:cNvGrpSpPr>
              <a:grpSpLocks/>
            </p:cNvGrpSpPr>
            <p:nvPr/>
          </p:nvGrpSpPr>
          <p:grpSpPr bwMode="auto">
            <a:xfrm>
              <a:off x="216" y="820"/>
              <a:ext cx="1729" cy="3214"/>
              <a:chOff x="216" y="820"/>
              <a:chExt cx="1729" cy="3214"/>
            </a:xfrm>
          </p:grpSpPr>
          <p:sp>
            <p:nvSpPr>
              <p:cNvPr id="22535" name="Line 23"/>
              <p:cNvSpPr>
                <a:spLocks noChangeShapeType="1"/>
              </p:cNvSpPr>
              <p:nvPr/>
            </p:nvSpPr>
            <p:spPr bwMode="auto">
              <a:xfrm flipH="1">
                <a:off x="1945" y="1320"/>
                <a:ext cx="0" cy="2714"/>
              </a:xfrm>
              <a:prstGeom prst="line">
                <a:avLst/>
              </a:prstGeom>
              <a:noFill/>
              <a:ln w="1619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nl-BE" sz="1600"/>
              </a:p>
            </p:txBody>
          </p:sp>
          <p:pic>
            <p:nvPicPr>
              <p:cNvPr id="22536" name="Picture 2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820"/>
                <a:ext cx="1500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" name="Titel 1"/>
          <p:cNvSpPr txBox="1">
            <a:spLocks/>
          </p:cNvSpPr>
          <p:nvPr/>
        </p:nvSpPr>
        <p:spPr>
          <a:xfrm>
            <a:off x="0" y="96508"/>
            <a:ext cx="12192000" cy="10544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600" b="1" i="1" dirty="0" err="1">
                <a:latin typeface="+mn-lt"/>
              </a:rPr>
              <a:t>h</a:t>
            </a:r>
            <a:r>
              <a:rPr lang="nl-BE" sz="2600" b="1" i="1" dirty="0" err="1" smtClean="0">
                <a:latin typeface="+mn-lt"/>
              </a:rPr>
              <a:t>ow</a:t>
            </a:r>
            <a:r>
              <a:rPr lang="nl-BE" sz="2600" b="1" i="1" dirty="0" smtClean="0">
                <a:latin typeface="+mn-lt"/>
              </a:rPr>
              <a:t> does paracetamol ‘</a:t>
            </a:r>
            <a:r>
              <a:rPr lang="nl-BE" sz="2600" b="1" i="1" dirty="0" err="1" smtClean="0">
                <a:latin typeface="+mn-lt"/>
              </a:rPr>
              <a:t>work</a:t>
            </a:r>
            <a:r>
              <a:rPr lang="nl-BE" sz="2600" b="1" i="1" dirty="0" smtClean="0">
                <a:latin typeface="+mn-lt"/>
              </a:rPr>
              <a:t>’ (</a:t>
            </a:r>
            <a:r>
              <a:rPr lang="nl-BE" sz="2600" b="1" i="1" dirty="0" err="1" smtClean="0">
                <a:latin typeface="+mn-lt"/>
              </a:rPr>
              <a:t>pharmacodynamics</a:t>
            </a:r>
            <a:r>
              <a:rPr lang="nl-BE" sz="2600" b="1" i="1" dirty="0" smtClean="0">
                <a:latin typeface="+mn-lt"/>
              </a:rPr>
              <a:t>)</a:t>
            </a:r>
            <a:endParaRPr lang="nl-BE" sz="2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598732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feld 18"/>
          <p:cNvSpPr txBox="1">
            <a:spLocks noChangeArrowheads="1"/>
          </p:cNvSpPr>
          <p:nvPr/>
        </p:nvSpPr>
        <p:spPr bwMode="auto">
          <a:xfrm>
            <a:off x="4516578" y="6441884"/>
            <a:ext cx="3453169" cy="3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nl-BE" sz="1600" b="1" dirty="0" smtClean="0">
                <a:solidFill>
                  <a:schemeClr val="tx1"/>
                </a:solidFill>
              </a:rPr>
              <a:t>Pacifici, Curr </a:t>
            </a:r>
            <a:r>
              <a:rPr lang="de-DE" altLang="nl-BE" sz="1600" b="1" dirty="0" err="1">
                <a:solidFill>
                  <a:schemeClr val="tx1"/>
                </a:solidFill>
              </a:rPr>
              <a:t>Ther</a:t>
            </a:r>
            <a:r>
              <a:rPr lang="de-DE" altLang="nl-BE" sz="1600" b="1" dirty="0">
                <a:solidFill>
                  <a:schemeClr val="tx1"/>
                </a:solidFill>
              </a:rPr>
              <a:t> Research 2015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285859"/>
            <a:ext cx="9009000" cy="60061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1403" y="925359"/>
            <a:ext cx="10025036" cy="452042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Clr>
                <a:srgbClr val="FF0000"/>
              </a:buClr>
              <a:buSzPct val="120000"/>
              <a:buNone/>
            </a:pPr>
            <a:r>
              <a:rPr lang="en-US" altLang="nl-BE" sz="2721" b="1" i="1" dirty="0">
                <a:latin typeface="Arial" panose="020B0604020202020204" pitchFamily="34" charset="0"/>
              </a:rPr>
              <a:t>standard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rectale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dosis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paracetamol is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onvoldoende</a:t>
            </a:r>
            <a:r>
              <a:rPr lang="en-US" altLang="nl-BE" sz="2721" dirty="0">
                <a:latin typeface="Arial" panose="020B0604020202020204" pitchFamily="34" charset="0"/>
              </a:rPr>
              <a:t>		</a:t>
            </a:r>
            <a:r>
              <a:rPr lang="en-US" altLang="nl-BE" sz="2721" dirty="0" smtClean="0">
                <a:latin typeface="Arial" panose="020B0604020202020204" pitchFamily="34" charset="0"/>
              </a:rPr>
              <a:t>		</a:t>
            </a:r>
          </a:p>
          <a:p>
            <a:pPr marL="0" indent="0">
              <a:lnSpc>
                <a:spcPct val="110000"/>
              </a:lnSpc>
              <a:buClr>
                <a:srgbClr val="FF0000"/>
              </a:buClr>
              <a:buSzPct val="120000"/>
              <a:buNone/>
            </a:pPr>
            <a:r>
              <a:rPr lang="en-US" altLang="nl-BE" sz="2721" dirty="0">
                <a:latin typeface="Arial" panose="020B0604020202020204" pitchFamily="34" charset="0"/>
              </a:rPr>
              <a:t>	</a:t>
            </a:r>
            <a:r>
              <a:rPr lang="en-US" altLang="nl-BE" sz="2721" dirty="0" smtClean="0">
                <a:latin typeface="Arial" panose="020B0604020202020204" pitchFamily="34" charset="0"/>
              </a:rPr>
              <a:t>	</a:t>
            </a:r>
            <a:r>
              <a:rPr lang="en-US" altLang="nl-BE" sz="2721" dirty="0" err="1" smtClean="0">
                <a:latin typeface="Arial" panose="020B0604020202020204" pitchFamily="34" charset="0"/>
              </a:rPr>
              <a:t>lagere</a:t>
            </a:r>
            <a:r>
              <a:rPr lang="en-US" altLang="nl-BE" sz="2721" dirty="0" smtClean="0">
                <a:latin typeface="Arial" panose="020B0604020202020204" pitchFamily="34" charset="0"/>
              </a:rPr>
              <a:t> bio-</a:t>
            </a:r>
            <a:r>
              <a:rPr lang="en-US" altLang="nl-BE" sz="2721" dirty="0" err="1" smtClean="0">
                <a:latin typeface="Arial" panose="020B0604020202020204" pitchFamily="34" charset="0"/>
              </a:rPr>
              <a:t>availabiliteit</a:t>
            </a:r>
            <a:endParaRPr lang="en-US" altLang="nl-BE" sz="272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FF0000"/>
              </a:buClr>
              <a:buSzPct val="120000"/>
              <a:buNone/>
            </a:pPr>
            <a:r>
              <a:rPr lang="en-US" altLang="nl-BE" sz="2721" dirty="0">
                <a:latin typeface="Arial" panose="020B0604020202020204" pitchFamily="34" charset="0"/>
              </a:rPr>
              <a:t>		</a:t>
            </a:r>
            <a:r>
              <a:rPr lang="en-US" altLang="nl-BE" sz="2721" dirty="0" err="1" smtClean="0">
                <a:latin typeface="Arial" panose="020B0604020202020204" pitchFamily="34" charset="0"/>
              </a:rPr>
              <a:t>vertraagde</a:t>
            </a:r>
            <a:r>
              <a:rPr lang="en-US" altLang="nl-BE" sz="2721" dirty="0" smtClean="0">
                <a:latin typeface="Arial" panose="020B0604020202020204" pitchFamily="34" charset="0"/>
              </a:rPr>
              <a:t> </a:t>
            </a:r>
            <a:r>
              <a:rPr lang="en-US" altLang="nl-BE" sz="2721" dirty="0" err="1" smtClean="0">
                <a:latin typeface="Arial" panose="020B0604020202020204" pitchFamily="34" charset="0"/>
              </a:rPr>
              <a:t>absorptie</a:t>
            </a:r>
            <a:endParaRPr lang="en-US" altLang="nl-BE" sz="272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FF0000"/>
              </a:buClr>
              <a:buSzPct val="120000"/>
              <a:buNone/>
            </a:pPr>
            <a:r>
              <a:rPr lang="en-US" altLang="nl-BE" sz="2721" dirty="0">
                <a:latin typeface="Arial" panose="020B0604020202020204" pitchFamily="34" charset="0"/>
              </a:rPr>
              <a:t>		</a:t>
            </a:r>
            <a:r>
              <a:rPr lang="en-US" altLang="nl-BE" sz="2721" dirty="0" err="1" smtClean="0">
                <a:latin typeface="Arial" panose="020B0604020202020204" pitchFamily="34" charset="0"/>
              </a:rPr>
              <a:t>belangrijke</a:t>
            </a:r>
            <a:r>
              <a:rPr lang="en-US" altLang="nl-BE" sz="2721" dirty="0" smtClean="0">
                <a:latin typeface="Arial" panose="020B0604020202020204" pitchFamily="34" charset="0"/>
              </a:rPr>
              <a:t> </a:t>
            </a:r>
            <a:r>
              <a:rPr lang="en-US" altLang="nl-BE" sz="2721" dirty="0" err="1" smtClean="0">
                <a:latin typeface="Arial" panose="020B0604020202020204" pitchFamily="34" charset="0"/>
              </a:rPr>
              <a:t>variabiliteit</a:t>
            </a:r>
            <a:endParaRPr lang="en-US" altLang="nl-BE" sz="272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FF0000"/>
              </a:buClr>
              <a:buSzPct val="120000"/>
              <a:buNone/>
            </a:pPr>
            <a:r>
              <a:rPr lang="en-US" altLang="nl-BE" sz="2721" dirty="0" smtClean="0">
                <a:latin typeface="Arial" panose="020B0604020202020204" pitchFamily="34" charset="0"/>
              </a:rPr>
              <a:t>		oral </a:t>
            </a:r>
            <a:r>
              <a:rPr lang="en-US" altLang="nl-BE" sz="2721" dirty="0">
                <a:latin typeface="Arial" panose="020B0604020202020204" pitchFamily="34" charset="0"/>
              </a:rPr>
              <a:t>&gt; iv &gt; rectal</a:t>
            </a:r>
          </a:p>
          <a:p>
            <a:pPr marL="0" indent="0">
              <a:lnSpc>
                <a:spcPct val="110000"/>
              </a:lnSpc>
              <a:buClr>
                <a:srgbClr val="FF0000"/>
              </a:buClr>
              <a:buSzPct val="120000"/>
              <a:buNone/>
            </a:pPr>
            <a:endParaRPr lang="en-US" altLang="nl-BE" sz="2721" b="1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FF0000"/>
              </a:buClr>
              <a:buSzPct val="120000"/>
              <a:buNone/>
            </a:pPr>
            <a:r>
              <a:rPr lang="en-US" altLang="nl-BE" sz="2721" b="1" i="1" dirty="0" err="1">
                <a:latin typeface="Arial" panose="020B0604020202020204" pitchFamily="34" charset="0"/>
              </a:rPr>
              <a:t>d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enk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aan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een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oplaaddosis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: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distributie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volume</a:t>
            </a:r>
            <a:endParaRPr lang="en-US" altLang="nl-BE" sz="2721" b="1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FF0000"/>
              </a:buClr>
              <a:buSzPct val="120000"/>
              <a:buNone/>
            </a:pPr>
            <a:endParaRPr lang="en-US" altLang="nl-BE" sz="2721" b="1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FF0000"/>
              </a:buClr>
              <a:buSzPct val="120000"/>
              <a:buNone/>
            </a:pPr>
            <a:r>
              <a:rPr lang="en-US" altLang="nl-BE" sz="2721" b="1" i="1" dirty="0" err="1">
                <a:latin typeface="Arial" panose="020B0604020202020204" pitchFamily="34" charset="0"/>
              </a:rPr>
              <a:t>l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eeftijd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gerelateerde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veranderingen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in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klaring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zijn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eerder</a:t>
            </a:r>
            <a:r>
              <a:rPr lang="en-US" altLang="nl-BE" sz="2721" b="1" i="1" dirty="0" smtClean="0">
                <a:latin typeface="Arial" panose="020B0604020202020204" pitchFamily="34" charset="0"/>
              </a:rPr>
              <a:t> </a:t>
            </a:r>
            <a:r>
              <a:rPr lang="en-US" altLang="nl-BE" sz="2721" b="1" i="1" dirty="0" err="1" smtClean="0">
                <a:latin typeface="Arial" panose="020B0604020202020204" pitchFamily="34" charset="0"/>
              </a:rPr>
              <a:t>beperkt</a:t>
            </a:r>
            <a:endParaRPr lang="en-US" altLang="nl-BE" sz="2721" b="1" i="1" dirty="0">
              <a:latin typeface="Arial" panose="020B0604020202020204" pitchFamily="34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429401" y="5943696"/>
            <a:ext cx="6230226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nl-BE" sz="1600"/>
          </a:p>
        </p:txBody>
      </p:sp>
      <p:grpSp>
        <p:nvGrpSpPr>
          <p:cNvPr id="46085" name="Group 7"/>
          <p:cNvGrpSpPr>
            <a:grpSpLocks/>
          </p:cNvGrpSpPr>
          <p:nvPr/>
        </p:nvGrpSpPr>
        <p:grpSpPr bwMode="auto">
          <a:xfrm>
            <a:off x="937021" y="5194975"/>
            <a:ext cx="1759496" cy="1497443"/>
            <a:chOff x="4480" y="768"/>
            <a:chExt cx="1109" cy="943"/>
          </a:xfrm>
        </p:grpSpPr>
        <p:pic>
          <p:nvPicPr>
            <p:cNvPr id="4608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768"/>
              <a:ext cx="1109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" y="1248"/>
              <a:ext cx="34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kstvak 8"/>
          <p:cNvSpPr txBox="1"/>
          <p:nvPr/>
        </p:nvSpPr>
        <p:spPr>
          <a:xfrm>
            <a:off x="0" y="901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i="1" dirty="0"/>
              <a:t>s</a:t>
            </a:r>
            <a:r>
              <a:rPr lang="nl-BE" sz="3200" b="1" i="1" dirty="0" smtClean="0"/>
              <a:t>uggestie 4: paracetamol werkt, soms…</a:t>
            </a:r>
            <a:endParaRPr lang="nl-BE" sz="3200" b="1" i="1" dirty="0"/>
          </a:p>
        </p:txBody>
      </p:sp>
    </p:spTree>
    <p:extLst>
      <p:ext uri="{BB962C8B-B14F-4D97-AF65-F5344CB8AC3E}">
        <p14:creationId xmlns:p14="http://schemas.microsoft.com/office/powerpoint/2010/main" val="176779210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53" y="947421"/>
            <a:ext cx="5727719" cy="531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109654" y="4123728"/>
            <a:ext cx="1638570" cy="47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nl-BE" sz="2449" b="1">
                <a:solidFill>
                  <a:srgbClr val="FF0000"/>
                </a:solidFill>
              </a:rPr>
              <a:t>oral route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936872" y="956060"/>
            <a:ext cx="1899859" cy="47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nl-BE" sz="2449" b="1">
                <a:solidFill>
                  <a:srgbClr val="FF0000"/>
                </a:solidFill>
              </a:rPr>
              <a:t>rectal route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1246590" y="6453402"/>
            <a:ext cx="9536119" cy="4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nl-BE" sz="1451" b="1" i="1">
                <a:solidFill>
                  <a:schemeClr val="tx1"/>
                </a:solidFill>
              </a:rPr>
              <a:t>Anderson et al. Anesthesiology 1999</a:t>
            </a:r>
            <a:r>
              <a:rPr lang="fr-FR" altLang="nl-BE" sz="2086" b="1" i="1">
                <a:solidFill>
                  <a:schemeClr val="tx1"/>
                </a:solidFill>
              </a:rPr>
              <a:t> </a:t>
            </a:r>
            <a:endParaRPr lang="en-US" altLang="nl-BE" sz="2086" b="1" i="1">
              <a:solidFill>
                <a:schemeClr val="tx1"/>
              </a:solidFill>
            </a:endParaRPr>
          </a:p>
        </p:txBody>
      </p:sp>
      <p:sp>
        <p:nvSpPr>
          <p:cNvPr id="26632" name="Tekstvak 17"/>
          <p:cNvSpPr txBox="1">
            <a:spLocks noChangeArrowheads="1"/>
          </p:cNvSpPr>
          <p:nvPr/>
        </p:nvSpPr>
        <p:spPr bwMode="auto">
          <a:xfrm>
            <a:off x="1170" y="122361"/>
            <a:ext cx="12190830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905" b="1" i="1" dirty="0" smtClean="0">
                <a:solidFill>
                  <a:schemeClr val="tx1"/>
                </a:solidFill>
              </a:rPr>
              <a:t>rectaal of oraal, 20 mg/kg single </a:t>
            </a:r>
            <a:r>
              <a:rPr lang="nl-BE" altLang="nl-BE" sz="1905" b="1" i="1" dirty="0" err="1" smtClean="0">
                <a:solidFill>
                  <a:schemeClr val="tx1"/>
                </a:solidFill>
              </a:rPr>
              <a:t>dose</a:t>
            </a:r>
            <a:r>
              <a:rPr lang="nl-BE" altLang="nl-BE" sz="1905" b="1" i="1" dirty="0" smtClean="0">
                <a:solidFill>
                  <a:schemeClr val="tx1"/>
                </a:solidFill>
              </a:rPr>
              <a:t> na NKO heelkunde</a:t>
            </a:r>
            <a:endParaRPr lang="nl-BE" altLang="nl-BE" sz="1905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0161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61" y="908546"/>
            <a:ext cx="5960974" cy="532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109654" y="3940867"/>
            <a:ext cx="1638570" cy="47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nl-BE" sz="2449" b="1">
                <a:solidFill>
                  <a:srgbClr val="FF0000"/>
                </a:solidFill>
              </a:rPr>
              <a:t>oral route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933992" y="1026613"/>
            <a:ext cx="1899859" cy="47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nl-BE" sz="2449" b="1">
                <a:solidFill>
                  <a:srgbClr val="FF0000"/>
                </a:solidFill>
              </a:rPr>
              <a:t>rectal route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 rot="-1929115">
            <a:off x="1931958" y="3088590"/>
            <a:ext cx="8908345" cy="66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nl-BE" sz="3719" b="1" i="1">
                <a:solidFill>
                  <a:srgbClr val="FF0000"/>
                </a:solidFill>
              </a:rPr>
              <a:t>Biodisponibility 0.54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246589" y="6381410"/>
            <a:ext cx="9756416" cy="4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nl-BE" sz="1451" b="1" i="1" dirty="0">
                <a:solidFill>
                  <a:schemeClr val="tx1"/>
                </a:solidFill>
              </a:rPr>
              <a:t>Anderson et al. Anesthesiology 1999</a:t>
            </a:r>
            <a:r>
              <a:rPr lang="fr-FR" altLang="nl-BE" sz="2086" b="1" i="1" dirty="0">
                <a:solidFill>
                  <a:schemeClr val="tx1"/>
                </a:solidFill>
              </a:rPr>
              <a:t> </a:t>
            </a:r>
            <a:endParaRPr lang="en-US" altLang="nl-BE" sz="2086" b="1" i="1" dirty="0">
              <a:solidFill>
                <a:schemeClr val="tx1"/>
              </a:solidFill>
            </a:endParaRPr>
          </a:p>
        </p:txBody>
      </p:sp>
      <p:sp>
        <p:nvSpPr>
          <p:cNvPr id="9" name="Tekstvak 17"/>
          <p:cNvSpPr txBox="1">
            <a:spLocks noChangeArrowheads="1"/>
          </p:cNvSpPr>
          <p:nvPr/>
        </p:nvSpPr>
        <p:spPr bwMode="auto">
          <a:xfrm>
            <a:off x="-978" y="249002"/>
            <a:ext cx="12190830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905" b="1" i="1" dirty="0" smtClean="0">
                <a:solidFill>
                  <a:schemeClr val="tx1"/>
                </a:solidFill>
              </a:rPr>
              <a:t>rectaal of oraal, 20 mg/kg single </a:t>
            </a:r>
            <a:r>
              <a:rPr lang="nl-BE" altLang="nl-BE" sz="1905" b="1" i="1" dirty="0" err="1" smtClean="0">
                <a:solidFill>
                  <a:schemeClr val="tx1"/>
                </a:solidFill>
              </a:rPr>
              <a:t>dose</a:t>
            </a:r>
            <a:r>
              <a:rPr lang="nl-BE" altLang="nl-BE" sz="1905" b="1" i="1" dirty="0" smtClean="0">
                <a:solidFill>
                  <a:schemeClr val="tx1"/>
                </a:solidFill>
              </a:rPr>
              <a:t> na NKO heelkunde</a:t>
            </a:r>
            <a:endParaRPr lang="nl-BE" altLang="nl-BE" sz="1905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3747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mal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35" y="888642"/>
            <a:ext cx="9256171" cy="53991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237156" y="2133856"/>
            <a:ext cx="3878953" cy="10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nl-BE" sz="2086">
                <a:solidFill>
                  <a:srgbClr val="FF0000"/>
                </a:solidFill>
              </a:rPr>
              <a:t>Solid box= 50th centile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nl-BE" sz="2086">
                <a:solidFill>
                  <a:srgbClr val="FF0000"/>
                </a:solidFill>
              </a:rPr>
              <a:t>Values outside the 97.5% centile are shown individually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246589" y="6381410"/>
            <a:ext cx="9756416" cy="4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nl-BE" sz="1451" b="1" i="1">
                <a:solidFill>
                  <a:schemeClr val="tx1"/>
                </a:solidFill>
              </a:rPr>
              <a:t>Anderson et al. Anesthesiology 1999</a:t>
            </a:r>
            <a:r>
              <a:rPr lang="fr-FR" altLang="nl-BE" sz="2086" b="1" i="1">
                <a:solidFill>
                  <a:schemeClr val="tx1"/>
                </a:solidFill>
              </a:rPr>
              <a:t> </a:t>
            </a:r>
            <a:endParaRPr lang="en-US" altLang="nl-BE" sz="2086" b="1" i="1">
              <a:solidFill>
                <a:schemeClr val="tx1"/>
              </a:solidFill>
            </a:endParaRPr>
          </a:p>
        </p:txBody>
      </p:sp>
      <p:sp>
        <p:nvSpPr>
          <p:cNvPr id="8" name="Tekstvak 17"/>
          <p:cNvSpPr txBox="1">
            <a:spLocks noChangeArrowheads="1"/>
          </p:cNvSpPr>
          <p:nvPr/>
        </p:nvSpPr>
        <p:spPr bwMode="auto">
          <a:xfrm>
            <a:off x="-978" y="249002"/>
            <a:ext cx="12190830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905" b="1" i="1" dirty="0">
                <a:solidFill>
                  <a:schemeClr val="tx1"/>
                </a:solidFill>
              </a:rPr>
              <a:t>h</a:t>
            </a:r>
            <a:r>
              <a:rPr lang="nl-BE" altLang="nl-BE" sz="1905" b="1" i="1" dirty="0" smtClean="0">
                <a:solidFill>
                  <a:schemeClr val="tx1"/>
                </a:solidFill>
              </a:rPr>
              <a:t>ogere doseringen rectaal ? </a:t>
            </a:r>
            <a:endParaRPr lang="nl-BE" altLang="nl-BE" sz="1905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0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091036" y="1274267"/>
          <a:ext cx="6552752" cy="451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7230483" imgH="4980864" progId="Excel.Chart.8">
                  <p:embed/>
                </p:oleObj>
              </mc:Choice>
              <mc:Fallback>
                <p:oleObj r:id="rId3" imgW="7230483" imgH="4980864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036" y="1274267"/>
                        <a:ext cx="6552752" cy="451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426571" y="164143"/>
            <a:ext cx="9698822" cy="4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06" tIns="47154" rIns="94306" bIns="47154">
            <a:spAutoFit/>
          </a:bodyPr>
          <a:lstStyle>
            <a:lvl1pPr defTabSz="1196975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196975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196975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196975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196975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196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196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196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196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449" b="1" i="1" dirty="0">
                <a:solidFill>
                  <a:schemeClr val="tx1"/>
                </a:solidFill>
                <a:latin typeface="Gill Sans Std" pitchFamily="34" charset="0"/>
              </a:rPr>
              <a:t>        </a:t>
            </a:r>
            <a:r>
              <a:rPr lang="nl-BE" altLang="nl-BE" sz="1905" b="1" i="1" dirty="0">
                <a:solidFill>
                  <a:schemeClr val="tx1"/>
                </a:solidFill>
                <a:latin typeface="Gill Sans Std" pitchFamily="34" charset="0"/>
              </a:rPr>
              <a:t>body water/paracetamol </a:t>
            </a:r>
            <a:r>
              <a:rPr lang="nl-BE" altLang="nl-BE" sz="1905" b="1" i="1" dirty="0" err="1">
                <a:solidFill>
                  <a:schemeClr val="tx1"/>
                </a:solidFill>
                <a:latin typeface="Gill Sans Std" pitchFamily="34" charset="0"/>
              </a:rPr>
              <a:t>distribution</a:t>
            </a:r>
            <a:endParaRPr lang="nl-NL" altLang="nl-BE" sz="1905" b="1" i="1" dirty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246589" y="6441884"/>
            <a:ext cx="9698822" cy="31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5" tIns="46963" rIns="93925" bIns="46963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451" b="1">
                <a:solidFill>
                  <a:schemeClr val="tx1"/>
                </a:solidFill>
                <a:cs typeface="Arial" panose="020B0604020202020204" pitchFamily="34" charset="0"/>
              </a:rPr>
              <a:t>Anderson BJ </a:t>
            </a:r>
            <a:r>
              <a:rPr lang="nl-BE" altLang="nl-BE" sz="1451" b="1" i="1">
                <a:solidFill>
                  <a:schemeClr val="tx1"/>
                </a:solidFill>
                <a:cs typeface="Arial" panose="020B0604020202020204" pitchFamily="34" charset="0"/>
              </a:rPr>
              <a:t>et al</a:t>
            </a:r>
            <a:r>
              <a:rPr lang="nl-BE" altLang="nl-BE" sz="1451" b="1">
                <a:solidFill>
                  <a:schemeClr val="tx1"/>
                </a:solidFill>
                <a:cs typeface="Arial" panose="020B0604020202020204" pitchFamily="34" charset="0"/>
              </a:rPr>
              <a:t>, Paediatr Anaesth 2004</a:t>
            </a:r>
            <a:endParaRPr lang="nl-NL" altLang="nl-BE" sz="1451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62" y="168383"/>
            <a:ext cx="2167485" cy="162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6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426571" y="164143"/>
            <a:ext cx="9698822" cy="4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06" tIns="47154" rIns="94306" bIns="47154">
            <a:spAutoFit/>
          </a:bodyPr>
          <a:lstStyle>
            <a:lvl1pPr defTabSz="1196975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196975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196975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196975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196975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196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196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196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196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449" b="1" i="1">
                <a:solidFill>
                  <a:schemeClr val="tx1"/>
                </a:solidFill>
                <a:latin typeface="Gill Sans Std" pitchFamily="34" charset="0"/>
              </a:rPr>
              <a:t>        </a:t>
            </a:r>
            <a:r>
              <a:rPr lang="nl-BE" altLang="nl-BE" sz="1905" b="1" i="1">
                <a:solidFill>
                  <a:schemeClr val="tx1"/>
                </a:solidFill>
                <a:latin typeface="Gill Sans Std" pitchFamily="34" charset="0"/>
              </a:rPr>
              <a:t>body water/paracetamol distribution</a:t>
            </a:r>
            <a:endParaRPr lang="nl-NL" altLang="nl-BE" sz="1905" b="1" i="1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246589" y="6441884"/>
            <a:ext cx="9698822" cy="31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5" tIns="46963" rIns="93925" bIns="46963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451" b="1">
                <a:solidFill>
                  <a:schemeClr val="tx1"/>
                </a:solidFill>
                <a:cs typeface="Arial" panose="020B0604020202020204" pitchFamily="34" charset="0"/>
              </a:rPr>
              <a:t>pooled iv paracetamol in neonates. Arch Dis Child 2011</a:t>
            </a:r>
            <a:endParaRPr lang="nl-NL" altLang="nl-BE" sz="1451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36" y="1012214"/>
            <a:ext cx="6426045" cy="51704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5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58" y="5387915"/>
            <a:ext cx="1608312" cy="13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altLang="nl-BE" smtClean="0">
              <a:latin typeface="Arial" panose="020B0604020202020204" pitchFamily="34" charset="0"/>
            </a:endParaRPr>
          </a:p>
        </p:txBody>
      </p:sp>
      <p:pic>
        <p:nvPicPr>
          <p:cNvPr id="6144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0320" y="0"/>
            <a:ext cx="6398077" cy="6387921"/>
          </a:xfr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46589" y="6381410"/>
            <a:ext cx="9756416" cy="31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nl-BE" sz="1451" b="1" i="1" dirty="0" smtClean="0">
                <a:solidFill>
                  <a:schemeClr val="tx1"/>
                </a:solidFill>
              </a:rPr>
              <a:t>Ceelie et </a:t>
            </a:r>
            <a:r>
              <a:rPr lang="fr-FR" altLang="nl-BE" sz="1451" b="1" i="1" dirty="0">
                <a:solidFill>
                  <a:schemeClr val="tx1"/>
                </a:solidFill>
              </a:rPr>
              <a:t>al. </a:t>
            </a:r>
            <a:r>
              <a:rPr lang="fr-FR" altLang="nl-BE" sz="1451" b="1" i="1" dirty="0" smtClean="0">
                <a:solidFill>
                  <a:schemeClr val="tx1"/>
                </a:solidFill>
              </a:rPr>
              <a:t>JAMA 2013</a:t>
            </a:r>
            <a:endParaRPr lang="en-US" altLang="nl-BE" sz="2086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9" y="873359"/>
            <a:ext cx="5834130" cy="5834130"/>
          </a:xfrm>
        </p:spPr>
      </p:pic>
      <p:sp>
        <p:nvSpPr>
          <p:cNvPr id="5" name="Tekstvak 4"/>
          <p:cNvSpPr txBox="1"/>
          <p:nvPr/>
        </p:nvSpPr>
        <p:spPr>
          <a:xfrm>
            <a:off x="0" y="901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i="1" dirty="0" smtClean="0"/>
              <a:t>SUGGESTIE 1</a:t>
            </a:r>
            <a:endParaRPr lang="nl-BE" sz="3200" b="1" i="1" dirty="0"/>
          </a:p>
        </p:txBody>
      </p:sp>
    </p:spTree>
    <p:extLst>
      <p:ext uri="{BB962C8B-B14F-4D97-AF65-F5344CB8AC3E}">
        <p14:creationId xmlns:p14="http://schemas.microsoft.com/office/powerpoint/2010/main" val="34194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473" y="1431450"/>
            <a:ext cx="8804676" cy="429794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5" name="Tekstvak 4"/>
          <p:cNvSpPr txBox="1">
            <a:spLocks noChangeArrowheads="1"/>
          </p:cNvSpPr>
          <p:nvPr/>
        </p:nvSpPr>
        <p:spPr bwMode="auto">
          <a:xfrm>
            <a:off x="0" y="6498039"/>
            <a:ext cx="12192000" cy="31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nl-BE" altLang="nl-BE" sz="1451" b="1" i="1" dirty="0">
                <a:solidFill>
                  <a:schemeClr val="tx1"/>
                </a:solidFill>
              </a:rPr>
              <a:t>Pediatr </a:t>
            </a:r>
            <a:r>
              <a:rPr lang="nl-BE" altLang="nl-BE" sz="1451" b="1" i="1" dirty="0" err="1">
                <a:solidFill>
                  <a:schemeClr val="tx1"/>
                </a:solidFill>
              </a:rPr>
              <a:t>Anesth</a:t>
            </a:r>
            <a:r>
              <a:rPr lang="nl-BE" altLang="nl-BE" sz="1451" b="1" i="1" dirty="0">
                <a:solidFill>
                  <a:schemeClr val="tx1"/>
                </a:solidFill>
              </a:rPr>
              <a:t>, 2014</a:t>
            </a:r>
            <a:endParaRPr lang="en-GB" altLang="nl-BE" sz="1451" b="1" i="1" dirty="0">
              <a:solidFill>
                <a:schemeClr val="tx1"/>
              </a:solidFill>
            </a:endParaRPr>
          </a:p>
        </p:txBody>
      </p:sp>
      <p:pic>
        <p:nvPicPr>
          <p:cNvPr id="4915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58" y="5387915"/>
            <a:ext cx="1608312" cy="13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5"/>
          <p:cNvSpPr txBox="1">
            <a:spLocks noChangeArrowheads="1"/>
          </p:cNvSpPr>
          <p:nvPr/>
        </p:nvSpPr>
        <p:spPr bwMode="auto">
          <a:xfrm>
            <a:off x="0" y="293730"/>
            <a:ext cx="121919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BE" sz="2600" b="1" i="1" dirty="0">
                <a:solidFill>
                  <a:schemeClr val="tx1"/>
                </a:solidFill>
              </a:rPr>
              <a:t>a</a:t>
            </a:r>
            <a:r>
              <a:rPr lang="en-GB" altLang="nl-BE" sz="2600" b="1" i="1" dirty="0" smtClean="0">
                <a:solidFill>
                  <a:schemeClr val="tx1"/>
                </a:solidFill>
              </a:rPr>
              <a:t>fter procedural pain (heel prick), uniform negative  </a:t>
            </a:r>
            <a:endParaRPr lang="en-GB" altLang="nl-BE" sz="26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-1" y="991672"/>
          <a:ext cx="12191999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638"/>
                <a:gridCol w="3748877"/>
                <a:gridCol w="2182317"/>
                <a:gridCol w="3698167"/>
              </a:tblGrid>
              <a:tr h="727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Reference</a:t>
                      </a:r>
                      <a:endParaRPr lang="nl-BE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Study design and pain model</a:t>
                      </a:r>
                      <a:endParaRPr lang="nl-BE" sz="24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Paracetamol</a:t>
                      </a:r>
                      <a:r>
                        <a:rPr lang="en-US" sz="2400" dirty="0">
                          <a:effectLst/>
                        </a:rPr>
                        <a:t> dosing</a:t>
                      </a:r>
                      <a:endParaRPr lang="nl-BE" sz="24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Results</a:t>
                      </a:r>
                      <a:endParaRPr lang="nl-BE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BE" sz="24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5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Shah et al. </a:t>
                      </a:r>
                      <a:endParaRPr lang="nl-BE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Arch Dis Child Fetal Neonatal Ed </a:t>
                      </a:r>
                      <a:endParaRPr lang="nl-BE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1998</a:t>
                      </a:r>
                      <a:endParaRPr lang="nl-BE" sz="20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Double blind placebo controlled trial</a:t>
                      </a:r>
                      <a:endParaRPr lang="nl-BE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 term neonates, heel prick.</a:t>
                      </a:r>
                      <a:endParaRPr lang="nl-BE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Facial action pain scores and cry score. </a:t>
                      </a:r>
                      <a:endParaRPr lang="nl-BE" sz="20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Single oral paracetamol </a:t>
                      </a:r>
                      <a:endParaRPr lang="nl-BE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 mg/kg or placebo, </a:t>
                      </a:r>
                      <a:endParaRPr lang="nl-BE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 to 90 min before prick. </a:t>
                      </a:r>
                      <a:endParaRPr lang="nl-BE" sz="20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 differences in facial action pain scores, </a:t>
                      </a:r>
                      <a:endParaRPr lang="nl-BE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nor in cry score.</a:t>
                      </a:r>
                      <a:endParaRPr lang="nl-BE" sz="20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1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Bonetto et al.</a:t>
                      </a:r>
                      <a:endParaRPr lang="nl-BE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Arch Argent Pediatr 2008</a:t>
                      </a:r>
                      <a:endParaRPr lang="nl-BE" sz="20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Prospective randomized trial</a:t>
                      </a:r>
                      <a:endParaRPr lang="nl-BE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 term neonates, heel prick</a:t>
                      </a:r>
                      <a:endParaRPr lang="nl-BE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pain scores (NIPS, neonatal infant pain score&gt;4)</a:t>
                      </a:r>
                      <a:endParaRPr lang="nl-BE" sz="20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Placebo, dextrose (25%)</a:t>
                      </a:r>
                      <a:endParaRPr lang="nl-BE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EMLA or oral paracetamol (20 mg/kg, 60 min)</a:t>
                      </a:r>
                      <a:endParaRPr lang="nl-BE" sz="20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NIPS&lt;4 similar between placebo, paracetamol or ELMA (47, 42 and 63 %). Oral dextrose </a:t>
                      </a:r>
                      <a:endParaRPr lang="nl-BE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most effective (84% NIPS&lt;4, NNT 2.7)</a:t>
                      </a:r>
                      <a:endParaRPr lang="nl-BE" sz="20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1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2000">
                          <a:effectLst/>
                        </a:rPr>
                        <a:t>Badiee et al.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2000">
                          <a:effectLst/>
                        </a:rPr>
                        <a:t>Saudi Med J 2009</a:t>
                      </a:r>
                      <a:endParaRPr lang="nl-BE" sz="20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Randomized placebo controlled trial in 72 preterm (mean 32 weeks) neonates, heel prick PIPP (premature infant pain profile) score</a:t>
                      </a:r>
                      <a:endParaRPr lang="nl-BE" sz="20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Single (high dose) oral paracetamol (40 mg/kg) 90 minutes before prick. </a:t>
                      </a:r>
                      <a:endParaRPr lang="nl-BE" sz="20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PIPP scores placebo (9,7, SD 4.2) were similar to </a:t>
                      </a:r>
                      <a:r>
                        <a:rPr lang="en-US" sz="2000" dirty="0" err="1">
                          <a:effectLst/>
                        </a:rPr>
                        <a:t>paracetamol</a:t>
                      </a:r>
                      <a:r>
                        <a:rPr lang="en-US" sz="2000" dirty="0">
                          <a:effectLst/>
                        </a:rPr>
                        <a:t> (11.1, SD 3.8) </a:t>
                      </a:r>
                      <a:endParaRPr lang="nl-BE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2" y="139787"/>
            <a:ext cx="7572776" cy="6456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JL-RECHTS 2"/>
          <p:cNvSpPr/>
          <p:nvPr/>
        </p:nvSpPr>
        <p:spPr>
          <a:xfrm>
            <a:off x="2137899" y="1390916"/>
            <a:ext cx="1442433" cy="6134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ierkante haak links 1"/>
          <p:cNvSpPr/>
          <p:nvPr/>
        </p:nvSpPr>
        <p:spPr>
          <a:xfrm>
            <a:off x="3664345" y="759854"/>
            <a:ext cx="1006132" cy="1854557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09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83" y="540912"/>
            <a:ext cx="9820181" cy="586507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55" y="-145980"/>
            <a:ext cx="9148689" cy="740490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79108"/>
            <a:ext cx="12192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b="1" dirty="0"/>
              <a:t>OPLADEN IS VAN BELANG, NOG MEER BIJ </a:t>
            </a:r>
            <a:r>
              <a:rPr lang="nl-BE" sz="3200" b="1" dirty="0" smtClean="0"/>
              <a:t>PASGEBORENEN</a:t>
            </a:r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</p:txBody>
      </p:sp>
      <p:sp>
        <p:nvSpPr>
          <p:cNvPr id="5" name="Rechthoek 4"/>
          <p:cNvSpPr/>
          <p:nvPr/>
        </p:nvSpPr>
        <p:spPr>
          <a:xfrm>
            <a:off x="365760" y="618178"/>
            <a:ext cx="11633982" cy="943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26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\\mixer\home23\kalleg0\uzlsystem\Bureaublad\fons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696" y="0"/>
            <a:ext cx="3032304" cy="214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561514" y="450163"/>
            <a:ext cx="742703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NIKS DOEN IS GEEN OPTIE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b="1" dirty="0" smtClean="0"/>
              <a:t>PREVENTIEVE MAATREGELEN BESTAAT EN WERKEN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b="1" dirty="0" smtClean="0"/>
              <a:t>PROCEDURALE PIJNSTILLING </a:t>
            </a:r>
          </a:p>
          <a:p>
            <a:endParaRPr lang="nl-BE" dirty="0"/>
          </a:p>
          <a:p>
            <a:r>
              <a:rPr lang="nl-BE" dirty="0" smtClean="0"/>
              <a:t>			PRO EN CO VAN SUCROSE EN DE VARIANTEN</a:t>
            </a:r>
          </a:p>
          <a:p>
            <a:r>
              <a:rPr lang="nl-BE" dirty="0"/>
              <a:t>	</a:t>
            </a:r>
            <a:r>
              <a:rPr lang="nl-BE" dirty="0" smtClean="0"/>
              <a:t>		PRO EN CO VAN TOPISCHE LOCALE ANALGETICA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b="1" dirty="0" smtClean="0"/>
              <a:t>PARACETAMOL WERKT, SOMS </a:t>
            </a:r>
          </a:p>
          <a:p>
            <a:endParaRPr lang="nl-BE" dirty="0"/>
          </a:p>
          <a:p>
            <a:r>
              <a:rPr lang="nl-BE" dirty="0" smtClean="0"/>
              <a:t>			MILDE PIJNBEELDEN</a:t>
            </a:r>
          </a:p>
          <a:p>
            <a:r>
              <a:rPr lang="nl-BE" dirty="0"/>
              <a:t>	</a:t>
            </a:r>
            <a:r>
              <a:rPr lang="nl-BE" dirty="0" smtClean="0"/>
              <a:t>		MORPHINE SPAREND</a:t>
            </a:r>
          </a:p>
          <a:p>
            <a:r>
              <a:rPr lang="nl-BE" dirty="0"/>
              <a:t>	</a:t>
            </a:r>
            <a:r>
              <a:rPr lang="nl-BE" dirty="0" smtClean="0"/>
              <a:t>		PROCEDURALE PIJNSTILLING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b="1" dirty="0" smtClean="0"/>
              <a:t>OPLADEN IS VAN BELANG, NOG MEER BIJ PASGEBORENEN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3769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ain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118" y="0"/>
            <a:ext cx="9017786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5699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8248" y="2907056"/>
            <a:ext cx="2698277" cy="1436969"/>
          </a:xfrm>
        </p:spPr>
      </p:pic>
      <p:sp>
        <p:nvSpPr>
          <p:cNvPr id="19459" name="Rechthoek 4"/>
          <p:cNvSpPr>
            <a:spLocks noChangeArrowheads="1"/>
          </p:cNvSpPr>
          <p:nvPr/>
        </p:nvSpPr>
        <p:spPr bwMode="auto">
          <a:xfrm>
            <a:off x="1246589" y="6156794"/>
            <a:ext cx="9698822" cy="61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BE" altLang="nl-BE" sz="1088" b="1">
                <a:latin typeface="Times New Roman" panose="02020603050405020304" pitchFamily="18" charset="0"/>
              </a:rPr>
              <a:t>Anand </a:t>
            </a:r>
            <a:r>
              <a:rPr lang="fr-BE" altLang="nl-BE" sz="1088" b="1" i="1">
                <a:latin typeface="Times New Roman" panose="02020603050405020304" pitchFamily="18" charset="0"/>
              </a:rPr>
              <a:t>et al. </a:t>
            </a:r>
            <a:r>
              <a:rPr lang="fr-BE" altLang="nl-BE" sz="1088" b="1">
                <a:latin typeface="Times New Roman" panose="02020603050405020304" pitchFamily="18" charset="0"/>
              </a:rPr>
              <a:t>New Engl J Med 1987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BE" altLang="nl-BE" sz="1088" b="1">
                <a:latin typeface="Times New Roman" panose="02020603050405020304" pitchFamily="18" charset="0"/>
              </a:rPr>
              <a:t>Taddio </a:t>
            </a:r>
            <a:r>
              <a:rPr lang="fr-BE" altLang="nl-BE" sz="1088" b="1" i="1">
                <a:latin typeface="Times New Roman" panose="02020603050405020304" pitchFamily="18" charset="0"/>
              </a:rPr>
              <a:t>et al</a:t>
            </a:r>
            <a:r>
              <a:rPr lang="fr-BE" altLang="nl-BE" sz="1088" b="1">
                <a:latin typeface="Times New Roman" panose="02020603050405020304" pitchFamily="18" charset="0"/>
              </a:rPr>
              <a:t>. JAMA 2002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l-BE" altLang="nl-BE" sz="1088" b="1">
                <a:latin typeface="Times New Roman" panose="02020603050405020304" pitchFamily="18" charset="0"/>
              </a:rPr>
              <a:t>Taddio </a:t>
            </a:r>
            <a:r>
              <a:rPr lang="nl-BE" altLang="nl-BE" sz="1088" b="1" i="1">
                <a:latin typeface="Times New Roman" panose="02020603050405020304" pitchFamily="18" charset="0"/>
              </a:rPr>
              <a:t>et al. </a:t>
            </a:r>
            <a:r>
              <a:rPr lang="nl-BE" altLang="nl-BE" sz="1088" b="1">
                <a:latin typeface="Times New Roman" panose="02020603050405020304" pitchFamily="18" charset="0"/>
              </a:rPr>
              <a:t>Lancet 1995 and 1997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21" y="1208034"/>
            <a:ext cx="2380070" cy="483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12" y="1599673"/>
            <a:ext cx="3265577" cy="38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7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498" y="33117"/>
            <a:ext cx="6045926" cy="6824883"/>
          </a:xfrm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2" descr="E:\cambridge anesth\brain fa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71" y="4076603"/>
            <a:ext cx="4189960" cy="22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0" y="1005568"/>
            <a:ext cx="9578244" cy="518916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0" y="901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i="1" dirty="0" smtClean="0"/>
              <a:t>SUGGESTIE 2</a:t>
            </a:r>
            <a:endParaRPr lang="nl-BE" sz="3200" b="1" i="1" dirty="0"/>
          </a:p>
        </p:txBody>
      </p:sp>
    </p:spTree>
    <p:extLst>
      <p:ext uri="{BB962C8B-B14F-4D97-AF65-F5344CB8AC3E}">
        <p14:creationId xmlns:p14="http://schemas.microsoft.com/office/powerpoint/2010/main" val="14817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Tijdelijke aanduiding voor inhoud 3" descr="biliche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6998" y="1762376"/>
            <a:ext cx="3880392" cy="4351223"/>
          </a:xfrm>
        </p:spPr>
      </p:pic>
    </p:spTree>
    <p:extLst>
      <p:ext uri="{BB962C8B-B14F-4D97-AF65-F5344CB8AC3E}">
        <p14:creationId xmlns:p14="http://schemas.microsoft.com/office/powerpoint/2010/main" val="12533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4329" y="941662"/>
            <a:ext cx="6339654" cy="176669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95" y="2924333"/>
            <a:ext cx="3920709" cy="3552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495</Words>
  <Application>Microsoft Office PowerPoint</Application>
  <PresentationFormat>Breedbeeld</PresentationFormat>
  <Paragraphs>120</Paragraphs>
  <Slides>35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Gill Sans Std</vt:lpstr>
      <vt:lpstr>Helvetica</vt:lpstr>
      <vt:lpstr>Times New Roman</vt:lpstr>
      <vt:lpstr>Kantoorthema</vt:lpstr>
      <vt:lpstr>Microsoft Excel-grafiek</vt:lpstr>
      <vt:lpstr> pijnbestrijding bij de zuigeling:  wat zijn de opties?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UZL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Karel Allegaert</dc:creator>
  <cp:lastModifiedBy>Marieke Allegaert</cp:lastModifiedBy>
  <cp:revision>62</cp:revision>
  <dcterms:created xsi:type="dcterms:W3CDTF">2016-10-18T19:33:22Z</dcterms:created>
  <dcterms:modified xsi:type="dcterms:W3CDTF">2018-04-04T15:35:18Z</dcterms:modified>
</cp:coreProperties>
</file>