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handoutMasterIdLst>
    <p:handoutMasterId r:id="rId12"/>
  </p:handoutMasterIdLst>
  <p:sldIdLst>
    <p:sldId id="271" r:id="rId2"/>
    <p:sldId id="409" r:id="rId3"/>
    <p:sldId id="420" r:id="rId4"/>
    <p:sldId id="428" r:id="rId5"/>
    <p:sldId id="427" r:id="rId6"/>
    <p:sldId id="429" r:id="rId7"/>
    <p:sldId id="430" r:id="rId8"/>
    <p:sldId id="374" r:id="rId9"/>
    <p:sldId id="270" r:id="rId10"/>
  </p:sldIdLst>
  <p:sldSz cx="9144000" cy="6858000" type="screen4x3"/>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BDEC"/>
    <a:srgbClr val="004079"/>
    <a:srgbClr val="FB00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7" autoAdjust="0"/>
    <p:restoredTop sz="94677"/>
  </p:normalViewPr>
  <p:slideViewPr>
    <p:cSldViewPr snapToGrid="0" snapToObjects="1">
      <p:cViewPr varScale="1">
        <p:scale>
          <a:sx n="114" d="100"/>
          <a:sy n="114" d="100"/>
        </p:scale>
        <p:origin x="1410"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17" d="100"/>
          <a:sy n="117" d="100"/>
        </p:scale>
        <p:origin x="308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ECE6A080-36C2-7548-A437-F5B2A6051980}" type="datetimeFigureOut">
              <a:rPr lang="nl-NL" smtClean="0"/>
              <a:t>21-4-2022</a:t>
            </a:fld>
            <a:endParaRPr lang="nl-NL"/>
          </a:p>
        </p:txBody>
      </p:sp>
      <p:sp>
        <p:nvSpPr>
          <p:cNvPr id="4" name="Tijdelijke aanduiding voor voettekst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B3B1FB6A-7FDF-374D-9486-7454297DD3BD}" type="slidenum">
              <a:rPr lang="nl-NL" smtClean="0"/>
              <a:t>‹nr.›</a:t>
            </a:fld>
            <a:endParaRPr lang="nl-NL"/>
          </a:p>
        </p:txBody>
      </p:sp>
    </p:spTree>
    <p:extLst>
      <p:ext uri="{BB962C8B-B14F-4D97-AF65-F5344CB8AC3E}">
        <p14:creationId xmlns:p14="http://schemas.microsoft.com/office/powerpoint/2010/main" val="1760532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2824421-3410-CF4E-9198-107CF70A749B}" type="datetimeFigureOut">
              <a:rPr lang="en-GB" smtClean="0"/>
              <a:t>21/04/2022</a:t>
            </a:fld>
            <a:endParaRPr lang="en-GB"/>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5030650-FE72-314A-A79F-34680CD187A5}" type="slidenum">
              <a:rPr lang="en-GB" smtClean="0"/>
              <a:t>‹nr.›</a:t>
            </a:fld>
            <a:endParaRPr lang="en-GB"/>
          </a:p>
        </p:txBody>
      </p:sp>
    </p:spTree>
    <p:extLst>
      <p:ext uri="{BB962C8B-B14F-4D97-AF65-F5344CB8AC3E}">
        <p14:creationId xmlns:p14="http://schemas.microsoft.com/office/powerpoint/2010/main" val="255908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jpg"/><Relationship Id="rId4" Type="http://schemas.microsoft.com/office/2007/relationships/hdphoto" Target="../media/hdphoto2.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ewallens &amp; Partners">
    <p:bg>
      <p:bgPr>
        <a:solidFill>
          <a:schemeClr val="accent2"/>
        </a:solidFill>
        <a:effectLst/>
      </p:bgPr>
    </p:bg>
    <p:spTree>
      <p:nvGrpSpPr>
        <p:cNvPr id="1" name=""/>
        <p:cNvGrpSpPr/>
        <p:nvPr/>
      </p:nvGrpSpPr>
      <p:grpSpPr>
        <a:xfrm>
          <a:off x="0" y="0"/>
          <a:ext cx="0" cy="0"/>
          <a:chOff x="0" y="0"/>
          <a:chExt cx="0" cy="0"/>
        </a:xfrm>
      </p:grpSpPr>
      <p:pic>
        <p:nvPicPr>
          <p:cNvPr id="3" name="Afbeelding 2"/>
          <p:cNvPicPr>
            <a:picLocks noChangeAspect="1"/>
          </p:cNvPicPr>
          <p:nvPr userDrawn="1"/>
        </p:nvPicPr>
        <p:blipFill rotWithShape="1">
          <a:blip r:embed="rId2">
            <a:alphaModFix amt="16000"/>
            <a:extLst>
              <a:ext uri="{28A0092B-C50C-407E-A947-70E740481C1C}">
                <a14:useLocalDpi xmlns:a14="http://schemas.microsoft.com/office/drawing/2010/main" val="0"/>
              </a:ext>
            </a:extLst>
          </a:blip>
          <a:srcRect l="3936" t="230" r="3744" b="-1"/>
          <a:stretch/>
        </p:blipFill>
        <p:spPr>
          <a:xfrm>
            <a:off x="0" y="0"/>
            <a:ext cx="9143998" cy="6859424"/>
          </a:xfrm>
          <a:prstGeom prst="rect">
            <a:avLst/>
          </a:prstGeom>
        </p:spPr>
      </p:pic>
      <p:pic>
        <p:nvPicPr>
          <p:cNvPr id="4" name="Afbeelding 3"/>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862766" y="3140968"/>
            <a:ext cx="5418468" cy="776774"/>
          </a:xfrm>
          <a:prstGeom prst="rect">
            <a:avLst/>
          </a:prstGeom>
        </p:spPr>
      </p:pic>
    </p:spTree>
    <p:extLst>
      <p:ext uri="{BB962C8B-B14F-4D97-AF65-F5344CB8AC3E}">
        <p14:creationId xmlns:p14="http://schemas.microsoft.com/office/powerpoint/2010/main" val="1086950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it scherm en foto">
    <p:spTree>
      <p:nvGrpSpPr>
        <p:cNvPr id="1" name=""/>
        <p:cNvGrpSpPr/>
        <p:nvPr/>
      </p:nvGrpSpPr>
      <p:grpSpPr>
        <a:xfrm>
          <a:off x="0" y="0"/>
          <a:ext cx="0" cy="0"/>
          <a:chOff x="0" y="0"/>
          <a:chExt cx="0" cy="0"/>
        </a:xfrm>
      </p:grpSpPr>
      <p:sp>
        <p:nvSpPr>
          <p:cNvPr id="2" name="Tijdelijke aanduiding voor afbeelding 9"/>
          <p:cNvSpPr>
            <a:spLocks noGrp="1"/>
          </p:cNvSpPr>
          <p:nvPr>
            <p:ph type="pic" sz="quarter" idx="10"/>
          </p:nvPr>
        </p:nvSpPr>
        <p:spPr>
          <a:xfrm>
            <a:off x="388938" y="609600"/>
            <a:ext cx="8353425" cy="5324475"/>
          </a:xfrm>
        </p:spPr>
        <p:txBody>
          <a:bodyPr>
            <a:normAutofit/>
          </a:bodyPr>
          <a:lstStyle>
            <a:lvl1pPr marL="0" indent="0" algn="ctr">
              <a:buFontTx/>
              <a:buNone/>
              <a:defRPr sz="1800"/>
            </a:lvl1pPr>
          </a:lstStyle>
          <a:p>
            <a:r>
              <a:rPr lang="nl-NL"/>
              <a:t>Klik op het pictogram als u een afbeelding wilt toevoegen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 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eg scherm met logo">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eeg scher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4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scherm">
    <p:bg>
      <p:bgPr>
        <a:solidFill>
          <a:schemeClr val="accent2"/>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2">
            <a:alphaModFix amt="16000"/>
            <a:extLst>
              <a:ext uri="{28A0092B-C50C-407E-A947-70E740481C1C}">
                <a14:useLocalDpi xmlns:a14="http://schemas.microsoft.com/office/drawing/2010/main" val="0"/>
              </a:ext>
            </a:extLst>
          </a:blip>
          <a:srcRect l="3936" t="230" r="3744" b="-1"/>
          <a:stretch/>
        </p:blipFill>
        <p:spPr>
          <a:xfrm>
            <a:off x="0" y="-1424"/>
            <a:ext cx="9143998" cy="6859424"/>
          </a:xfrm>
          <a:prstGeom prst="rect">
            <a:avLst/>
          </a:prstGeom>
        </p:spPr>
      </p:pic>
      <p:sp>
        <p:nvSpPr>
          <p:cNvPr id="2" name="Title 1"/>
          <p:cNvSpPr>
            <a:spLocks noGrp="1"/>
          </p:cNvSpPr>
          <p:nvPr>
            <p:ph type="ctrTitle" hasCustomPrompt="1"/>
          </p:nvPr>
        </p:nvSpPr>
        <p:spPr>
          <a:xfrm>
            <a:off x="1143000" y="1122363"/>
            <a:ext cx="6858000" cy="2387600"/>
          </a:xfrm>
        </p:spPr>
        <p:txBody>
          <a:bodyPr anchor="b">
            <a:normAutofit/>
          </a:bodyPr>
          <a:lstStyle>
            <a:lvl1pPr algn="ctr">
              <a:defRPr sz="4000" cap="all" baseline="0">
                <a:solidFill>
                  <a:schemeClr val="bg1"/>
                </a:solidFill>
              </a:defRPr>
            </a:lvl1pPr>
          </a:lstStyle>
          <a:p>
            <a:r>
              <a:rPr lang="nl-NL" dirty="0"/>
              <a:t>TITELSTIJL VAN MODEL BEWERKEN</a:t>
            </a:r>
            <a:endParaRPr lang="en-US" dirty="0"/>
          </a:p>
        </p:txBody>
      </p:sp>
      <p:sp>
        <p:nvSpPr>
          <p:cNvPr id="3" name="Subtitle 2"/>
          <p:cNvSpPr>
            <a:spLocks noGrp="1"/>
          </p:cNvSpPr>
          <p:nvPr>
            <p:ph type="subTitle" idx="1" hasCustomPrompt="1"/>
          </p:nvPr>
        </p:nvSpPr>
        <p:spPr>
          <a:xfrm>
            <a:off x="1143000" y="3567534"/>
            <a:ext cx="6858000" cy="426498"/>
          </a:xfrm>
        </p:spPr>
        <p:txBody>
          <a:bodyPr anchor="ctr">
            <a:normAutofit/>
          </a:bodyPr>
          <a:lstStyle>
            <a:lvl1pPr marL="0" indent="0" algn="ctr">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Naam van de spreker</a:t>
            </a:r>
            <a:endParaRPr lang="en-US" dirty="0"/>
          </a:p>
        </p:txBody>
      </p:sp>
      <p:sp>
        <p:nvSpPr>
          <p:cNvPr id="9" name="Tijdelijke aanduiding voor tekst 8"/>
          <p:cNvSpPr>
            <a:spLocks noGrp="1"/>
          </p:cNvSpPr>
          <p:nvPr>
            <p:ph type="body" sz="quarter" idx="10" hasCustomPrompt="1"/>
          </p:nvPr>
        </p:nvSpPr>
        <p:spPr>
          <a:xfrm>
            <a:off x="1143000" y="4002816"/>
            <a:ext cx="6858000" cy="828675"/>
          </a:xfrm>
        </p:spPr>
        <p:txBody>
          <a:bodyPr anchor="t">
            <a:noAutofit/>
          </a:bodyPr>
          <a:lstStyle>
            <a:lvl1pPr marL="0" indent="0" algn="ctr">
              <a:buFontTx/>
              <a:buNone/>
              <a:defRPr sz="1800" i="1">
                <a:solidFill>
                  <a:schemeClr val="bg1"/>
                </a:solidFill>
              </a:defRPr>
            </a:lvl1pPr>
            <a:lvl2pPr marL="273050" indent="0">
              <a:buFontTx/>
              <a:buNone/>
              <a:defRPr sz="1800">
                <a:solidFill>
                  <a:schemeClr val="bg1"/>
                </a:solidFill>
              </a:defRPr>
            </a:lvl2pPr>
            <a:lvl3pPr marL="582612" indent="0">
              <a:buFontTx/>
              <a:buNone/>
              <a:defRPr sz="1800">
                <a:solidFill>
                  <a:schemeClr val="bg1"/>
                </a:solidFill>
              </a:defRPr>
            </a:lvl3pPr>
            <a:lvl4pPr marL="849313" indent="0">
              <a:buFontTx/>
              <a:buNone/>
              <a:defRPr sz="1800">
                <a:solidFill>
                  <a:schemeClr val="bg1"/>
                </a:solidFill>
              </a:defRPr>
            </a:lvl4pPr>
            <a:lvl5pPr marL="1071562" indent="0">
              <a:buFontTx/>
              <a:buNone/>
              <a:defRPr sz="1800">
                <a:solidFill>
                  <a:schemeClr val="bg1"/>
                </a:solidFill>
              </a:defRPr>
            </a:lvl5pPr>
          </a:lstStyle>
          <a:p>
            <a:pPr lvl="0"/>
            <a:r>
              <a:rPr lang="nl-NL" dirty="0"/>
              <a:t>Functie omschrijving</a:t>
            </a:r>
          </a:p>
          <a:p>
            <a:pPr lvl="0"/>
            <a:endParaRPr lang="nl-NL" dirty="0"/>
          </a:p>
          <a:p>
            <a:pPr lvl="0"/>
            <a:endParaRPr lang="nl-NL" dirty="0"/>
          </a:p>
        </p:txBody>
      </p:sp>
      <p:pic>
        <p:nvPicPr>
          <p:cNvPr id="10" name="Afbeelding 9"/>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466131" y="6350646"/>
            <a:ext cx="2121986" cy="3042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scherm met foto">
    <p:bg>
      <p:bgPr>
        <a:solidFill>
          <a:schemeClr val="accent2"/>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2">
            <a:alphaModFix amt="16000"/>
            <a:extLst>
              <a:ext uri="{28A0092B-C50C-407E-A947-70E740481C1C}">
                <a14:useLocalDpi xmlns:a14="http://schemas.microsoft.com/office/drawing/2010/main" val="0"/>
              </a:ext>
            </a:extLst>
          </a:blip>
          <a:srcRect l="3936" t="230" r="3744" b="-1"/>
          <a:stretch/>
        </p:blipFill>
        <p:spPr>
          <a:xfrm>
            <a:off x="0" y="-1424"/>
            <a:ext cx="9143998" cy="6859424"/>
          </a:xfrm>
          <a:prstGeom prst="rect">
            <a:avLst/>
          </a:prstGeom>
        </p:spPr>
      </p:pic>
      <p:sp>
        <p:nvSpPr>
          <p:cNvPr id="2" name="Title 1"/>
          <p:cNvSpPr>
            <a:spLocks noGrp="1"/>
          </p:cNvSpPr>
          <p:nvPr>
            <p:ph type="ctrTitle" hasCustomPrompt="1"/>
          </p:nvPr>
        </p:nvSpPr>
        <p:spPr>
          <a:xfrm>
            <a:off x="4049235" y="1305243"/>
            <a:ext cx="4342925" cy="2387600"/>
          </a:xfrm>
        </p:spPr>
        <p:txBody>
          <a:bodyPr anchor="b">
            <a:normAutofit/>
          </a:bodyPr>
          <a:lstStyle>
            <a:lvl1pPr algn="l">
              <a:defRPr sz="3200" cap="all" baseline="0">
                <a:solidFill>
                  <a:schemeClr val="bg1"/>
                </a:solidFill>
              </a:defRPr>
            </a:lvl1pPr>
          </a:lstStyle>
          <a:p>
            <a:r>
              <a:rPr lang="nl-NL" dirty="0"/>
              <a:t>TITELSTIJL VAN MODEL BEWERKEN</a:t>
            </a:r>
            <a:endParaRPr lang="en-US" dirty="0"/>
          </a:p>
        </p:txBody>
      </p:sp>
      <p:sp>
        <p:nvSpPr>
          <p:cNvPr id="3" name="Subtitle 2"/>
          <p:cNvSpPr>
            <a:spLocks noGrp="1"/>
          </p:cNvSpPr>
          <p:nvPr>
            <p:ph type="subTitle" idx="1" hasCustomPrompt="1"/>
          </p:nvPr>
        </p:nvSpPr>
        <p:spPr>
          <a:xfrm>
            <a:off x="4049235" y="3789958"/>
            <a:ext cx="4342925" cy="426498"/>
          </a:xfrm>
        </p:spPr>
        <p:txBody>
          <a:bodyPr anchor="ctr">
            <a:normAutofit/>
          </a:bodyPr>
          <a:lstStyle>
            <a:lvl1pPr marL="0" indent="0" algn="l">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Naam van de spreker</a:t>
            </a:r>
            <a:endParaRPr lang="en-US" dirty="0"/>
          </a:p>
        </p:txBody>
      </p:sp>
      <p:sp>
        <p:nvSpPr>
          <p:cNvPr id="9" name="Tijdelijke aanduiding voor tekst 8"/>
          <p:cNvSpPr>
            <a:spLocks noGrp="1"/>
          </p:cNvSpPr>
          <p:nvPr>
            <p:ph type="body" sz="quarter" idx="10" hasCustomPrompt="1"/>
          </p:nvPr>
        </p:nvSpPr>
        <p:spPr>
          <a:xfrm>
            <a:off x="4049234" y="4216456"/>
            <a:ext cx="4342925" cy="828675"/>
          </a:xfrm>
        </p:spPr>
        <p:txBody>
          <a:bodyPr anchor="t">
            <a:noAutofit/>
          </a:bodyPr>
          <a:lstStyle>
            <a:lvl1pPr marL="0" indent="0" algn="l">
              <a:buFontTx/>
              <a:buNone/>
              <a:defRPr sz="1800" i="1">
                <a:solidFill>
                  <a:schemeClr val="bg1"/>
                </a:solidFill>
              </a:defRPr>
            </a:lvl1pPr>
            <a:lvl2pPr marL="273050" indent="0">
              <a:buFontTx/>
              <a:buNone/>
              <a:defRPr sz="1800">
                <a:solidFill>
                  <a:schemeClr val="bg1"/>
                </a:solidFill>
              </a:defRPr>
            </a:lvl2pPr>
            <a:lvl3pPr marL="582612" indent="0">
              <a:buFontTx/>
              <a:buNone/>
              <a:defRPr sz="1800">
                <a:solidFill>
                  <a:schemeClr val="bg1"/>
                </a:solidFill>
              </a:defRPr>
            </a:lvl3pPr>
            <a:lvl4pPr marL="849313" indent="0">
              <a:buFontTx/>
              <a:buNone/>
              <a:defRPr sz="1800">
                <a:solidFill>
                  <a:schemeClr val="bg1"/>
                </a:solidFill>
              </a:defRPr>
            </a:lvl4pPr>
            <a:lvl5pPr marL="1071562" indent="0">
              <a:buFontTx/>
              <a:buNone/>
              <a:defRPr sz="1800">
                <a:solidFill>
                  <a:schemeClr val="bg1"/>
                </a:solidFill>
              </a:defRPr>
            </a:lvl5pPr>
          </a:lstStyle>
          <a:p>
            <a:pPr lvl="0"/>
            <a:r>
              <a:rPr lang="nl-NL" dirty="0"/>
              <a:t>Functie omschrijving</a:t>
            </a:r>
          </a:p>
        </p:txBody>
      </p:sp>
      <p:pic>
        <p:nvPicPr>
          <p:cNvPr id="10" name="Afbeelding 9"/>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466131" y="6350646"/>
            <a:ext cx="2121986" cy="304200"/>
          </a:xfrm>
          <a:prstGeom prst="rect">
            <a:avLst/>
          </a:prstGeom>
        </p:spPr>
      </p:pic>
      <p:pic>
        <p:nvPicPr>
          <p:cNvPr id="8" name="Afbeelding 7"/>
          <p:cNvPicPr>
            <a:picLocks noChangeAspect="1"/>
          </p:cNvPicPr>
          <p:nvPr userDrawn="1"/>
        </p:nvPicPr>
        <p:blipFill rotWithShape="1">
          <a:blip r:embed="rId5">
            <a:extLst>
              <a:ext uri="{28A0092B-C50C-407E-A947-70E740481C1C}">
                <a14:useLocalDpi xmlns:a14="http://schemas.microsoft.com/office/drawing/2010/main" val="0"/>
              </a:ext>
            </a:extLst>
          </a:blip>
          <a:srcRect l="10805" r="7839"/>
          <a:stretch/>
        </p:blipFill>
        <p:spPr>
          <a:xfrm>
            <a:off x="569920" y="2103643"/>
            <a:ext cx="3151573" cy="237593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a:xfrm>
            <a:off x="927100" y="1413967"/>
            <a:ext cx="72009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gecentreerde tekst zonder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a:xfrm>
            <a:off x="889000" y="1413967"/>
            <a:ext cx="7239000" cy="4351338"/>
          </a:xfrm>
        </p:spPr>
        <p:txBody>
          <a:bodyPr/>
          <a:lstStyle>
            <a:lvl1pPr marL="0" indent="0" algn="ctr">
              <a:buNone/>
              <a:defRPr b="1"/>
            </a:lvl1pPr>
            <a:lvl2pPr marL="273050" indent="0" algn="ctr">
              <a:buNone/>
              <a:defRPr/>
            </a:lvl2pPr>
            <a:lvl3pPr marL="582612" indent="0" algn="ctr">
              <a:buNone/>
              <a:defRPr/>
            </a:lvl3pPr>
            <a:lvl4pPr marL="849313" indent="0" algn="ctr">
              <a:buNone/>
              <a:defRPr/>
            </a:lvl4pPr>
            <a:lvl5pPr marL="1071562" indent="0" algn="ctr">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el en twee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683385"/>
            <a:ext cx="3886200" cy="4168775"/>
          </a:xfrm>
        </p:spPr>
        <p:txBody>
          <a:bodyPr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683385"/>
            <a:ext cx="3886200" cy="4168775"/>
          </a:xfrm>
        </p:spPr>
        <p:txBody>
          <a:bodyPr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Ttel, ondertitels en twee kolomme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76244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29842" y="2647315"/>
            <a:ext cx="3868340" cy="3387725"/>
          </a:xfrm>
        </p:spPr>
        <p:txBody>
          <a:bodyPr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76244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29150" y="2647315"/>
            <a:ext cx="3887391" cy="3387725"/>
          </a:xfrm>
        </p:spPr>
        <p:txBody>
          <a:bodyPr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361440" y="1540967"/>
            <a:ext cx="6949440" cy="2807513"/>
          </a:xfrm>
        </p:spPr>
        <p:txBody>
          <a:bodyPr wrap="square" anchor="t">
            <a:noAutofit/>
          </a:bodyPr>
          <a:lstStyle>
            <a:lvl1pPr marL="0" indent="0">
              <a:buNone/>
              <a:defRPr sz="4000">
                <a:solidFill>
                  <a:schemeClr val="bg1"/>
                </a:solidFill>
              </a:defRPr>
            </a:lvl1pPr>
            <a:lvl2pPr marL="273050" indent="0">
              <a:buNone/>
              <a:defRPr>
                <a:solidFill>
                  <a:schemeClr val="bg1"/>
                </a:solidFill>
              </a:defRPr>
            </a:lvl2pPr>
            <a:lvl3pPr marL="582612" indent="0">
              <a:buNone/>
              <a:defRPr>
                <a:solidFill>
                  <a:schemeClr val="bg1"/>
                </a:solidFill>
              </a:defRPr>
            </a:lvl3pPr>
            <a:lvl4pPr marL="849313" indent="0">
              <a:buNone/>
              <a:defRPr>
                <a:solidFill>
                  <a:schemeClr val="bg1"/>
                </a:solidFill>
              </a:defRPr>
            </a:lvl4pPr>
            <a:lvl5pPr marL="1071562" indent="0">
              <a:buNone/>
              <a:defRPr>
                <a:solidFill>
                  <a:schemeClr val="bg1"/>
                </a:solidFill>
              </a:defRPr>
            </a:lvl5pPr>
          </a:lstStyle>
          <a:p>
            <a:pPr lvl="0"/>
            <a:r>
              <a:rPr lang="nl-NL" dirty="0"/>
              <a:t>Quote</a:t>
            </a:r>
          </a:p>
        </p:txBody>
      </p:sp>
      <p:sp>
        <p:nvSpPr>
          <p:cNvPr id="5" name="Rechthoek 4"/>
          <p:cNvSpPr/>
          <p:nvPr userDrawn="1"/>
        </p:nvSpPr>
        <p:spPr>
          <a:xfrm>
            <a:off x="846099" y="1216268"/>
            <a:ext cx="1078191" cy="1200329"/>
          </a:xfrm>
          <a:prstGeom prst="rect">
            <a:avLst/>
          </a:prstGeom>
        </p:spPr>
        <p:txBody>
          <a:bodyPr wrap="square">
            <a:spAutoFit/>
          </a:bodyPr>
          <a:lstStyle/>
          <a:p>
            <a:r>
              <a:rPr lang="nl-NL" sz="7200" dirty="0">
                <a:solidFill>
                  <a:schemeClr val="bg1"/>
                </a:solidFill>
                <a:latin typeface="Calibri" charset="0"/>
                <a:ea typeface="Calibri" charset="0"/>
                <a:cs typeface="Calibri" charset="0"/>
              </a:rPr>
              <a:t>“</a:t>
            </a:r>
            <a:r>
              <a:rPr lang="nl-NL" sz="1400" dirty="0">
                <a:solidFill>
                  <a:schemeClr val="bg1"/>
                </a:solidFill>
                <a:latin typeface="Calibri" charset="0"/>
                <a:ea typeface="Calibri" charset="0"/>
                <a:cs typeface="Calibri" charset="0"/>
              </a:rPr>
              <a:t> </a:t>
            </a:r>
            <a:endParaRPr lang="nl-NL" dirty="0">
              <a:solidFill>
                <a:schemeClr val="bg1"/>
              </a:solidFill>
              <a:latin typeface="Calibri" charset="0"/>
              <a:ea typeface="Calibri" charset="0"/>
              <a:cs typeface="Calibri" charset="0"/>
            </a:endParaRPr>
          </a:p>
        </p:txBody>
      </p:sp>
      <p:sp>
        <p:nvSpPr>
          <p:cNvPr id="6" name="Tijdelijke aanduiding voor tekst 8"/>
          <p:cNvSpPr>
            <a:spLocks noGrp="1"/>
          </p:cNvSpPr>
          <p:nvPr>
            <p:ph type="body" sz="quarter" idx="10" hasCustomPrompt="1"/>
          </p:nvPr>
        </p:nvSpPr>
        <p:spPr>
          <a:xfrm>
            <a:off x="1361440" y="4490720"/>
            <a:ext cx="6949440" cy="828675"/>
          </a:xfrm>
        </p:spPr>
        <p:txBody>
          <a:bodyPr anchor="t">
            <a:noAutofit/>
          </a:bodyPr>
          <a:lstStyle>
            <a:lvl1pPr marL="0" indent="0" algn="l">
              <a:buFontTx/>
              <a:buNone/>
              <a:defRPr sz="1800" i="1" baseline="0">
                <a:solidFill>
                  <a:schemeClr val="bg1"/>
                </a:solidFill>
              </a:defRPr>
            </a:lvl1pPr>
            <a:lvl2pPr marL="273050" indent="0">
              <a:buFontTx/>
              <a:buNone/>
              <a:defRPr sz="1800">
                <a:solidFill>
                  <a:schemeClr val="bg1"/>
                </a:solidFill>
              </a:defRPr>
            </a:lvl2pPr>
            <a:lvl3pPr marL="582612" indent="0">
              <a:buFontTx/>
              <a:buNone/>
              <a:defRPr sz="1800">
                <a:solidFill>
                  <a:schemeClr val="bg1"/>
                </a:solidFill>
              </a:defRPr>
            </a:lvl3pPr>
            <a:lvl4pPr marL="849313" indent="0">
              <a:buFontTx/>
              <a:buNone/>
              <a:defRPr sz="1800">
                <a:solidFill>
                  <a:schemeClr val="bg1"/>
                </a:solidFill>
              </a:defRPr>
            </a:lvl4pPr>
            <a:lvl5pPr marL="1071562" indent="0">
              <a:buFontTx/>
              <a:buNone/>
              <a:defRPr sz="1800">
                <a:solidFill>
                  <a:schemeClr val="bg1"/>
                </a:solidFill>
              </a:defRPr>
            </a:lvl5pPr>
          </a:lstStyle>
          <a:p>
            <a:pPr lvl="0"/>
            <a:r>
              <a:rPr lang="nl-NL" dirty="0"/>
              <a:t>Naam van de auteur van de quote</a:t>
            </a:r>
          </a:p>
        </p:txBody>
      </p:sp>
      <p:pic>
        <p:nvPicPr>
          <p:cNvPr id="9" name="Afbeelding 8"/>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466131" y="6350646"/>
            <a:ext cx="2121986" cy="304200"/>
          </a:xfrm>
          <a:prstGeom prst="rect">
            <a:avLst/>
          </a:prstGeom>
        </p:spPr>
      </p:pic>
      <p:cxnSp>
        <p:nvCxnSpPr>
          <p:cNvPr id="10" name="Rechte verbindingslijn 9"/>
          <p:cNvCxnSpPr/>
          <p:nvPr userDrawn="1"/>
        </p:nvCxnSpPr>
        <p:spPr>
          <a:xfrm>
            <a:off x="388722" y="6211434"/>
            <a:ext cx="835292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uw scherm en foto">
    <p:bg>
      <p:bgPr>
        <a:solidFill>
          <a:schemeClr val="accent2"/>
        </a:solidFill>
        <a:effectLst/>
      </p:bgPr>
    </p:bg>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466131" y="6350646"/>
            <a:ext cx="2121986" cy="304200"/>
          </a:xfrm>
          <a:prstGeom prst="rect">
            <a:avLst/>
          </a:prstGeom>
        </p:spPr>
      </p:pic>
      <p:cxnSp>
        <p:nvCxnSpPr>
          <p:cNvPr id="6" name="Rechte verbindingslijn 5"/>
          <p:cNvCxnSpPr/>
          <p:nvPr userDrawn="1"/>
        </p:nvCxnSpPr>
        <p:spPr>
          <a:xfrm>
            <a:off x="388722" y="6211434"/>
            <a:ext cx="835292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jdelijke aanduiding voor afbeelding 9"/>
          <p:cNvSpPr>
            <a:spLocks noGrp="1"/>
          </p:cNvSpPr>
          <p:nvPr>
            <p:ph type="pic" sz="quarter" idx="10"/>
          </p:nvPr>
        </p:nvSpPr>
        <p:spPr>
          <a:xfrm>
            <a:off x="388938" y="609600"/>
            <a:ext cx="8353425" cy="5324475"/>
          </a:xfrm>
        </p:spPr>
        <p:txBody>
          <a:bodyPr>
            <a:normAutofit/>
          </a:bodyPr>
          <a:lstStyle>
            <a:lvl1pPr marL="0" indent="0" algn="ctr">
              <a:buFontTx/>
              <a:buNone/>
              <a:defRPr sz="1800"/>
            </a:lvl1pPr>
          </a:lstStyle>
          <a:p>
            <a:r>
              <a:rPr lang="nl-NL"/>
              <a:t>Klik op het pictogram als u een afbeelding wilt toevoegen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84672"/>
            <a:ext cx="7886700" cy="948831"/>
          </a:xfrm>
          <a:prstGeom prst="rect">
            <a:avLst/>
          </a:prstGeom>
        </p:spPr>
        <p:txBody>
          <a:bodyPr vert="horz" lIns="91440" tIns="45720" rIns="91440" bIns="45720" rtlCol="0" anchor="b">
            <a:normAutofit/>
          </a:bodyPr>
          <a:lstStyle/>
          <a:p>
            <a:r>
              <a:rPr lang="nl-NL" dirty="0"/>
              <a:t>Titelstijl van model bewerken</a:t>
            </a:r>
            <a:endParaRPr lang="en-US" dirty="0"/>
          </a:p>
        </p:txBody>
      </p:sp>
      <p:sp>
        <p:nvSpPr>
          <p:cNvPr id="3" name="Text Placeholder 2"/>
          <p:cNvSpPr>
            <a:spLocks noGrp="1"/>
          </p:cNvSpPr>
          <p:nvPr>
            <p:ph type="body" idx="1"/>
          </p:nvPr>
        </p:nvSpPr>
        <p:spPr>
          <a:xfrm>
            <a:off x="927100" y="1540967"/>
            <a:ext cx="7200900" cy="4351338"/>
          </a:xfrm>
          <a:prstGeom prst="rect">
            <a:avLst/>
          </a:prstGeom>
        </p:spPr>
        <p:txBody>
          <a:bodyPr vert="horz" lIns="91440" tIns="45720" rIns="91440" bIns="45720" rtlCol="0" anchor="ctr">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pic>
        <p:nvPicPr>
          <p:cNvPr id="7" name="Afbeelding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466131" y="6350646"/>
            <a:ext cx="2121986" cy="304200"/>
          </a:xfrm>
          <a:prstGeom prst="rect">
            <a:avLst/>
          </a:prstGeom>
        </p:spPr>
      </p:pic>
      <p:cxnSp>
        <p:nvCxnSpPr>
          <p:cNvPr id="8" name="Rechte verbindingslijn 7"/>
          <p:cNvCxnSpPr/>
          <p:nvPr userDrawn="1"/>
        </p:nvCxnSpPr>
        <p:spPr>
          <a:xfrm>
            <a:off x="388722" y="6211434"/>
            <a:ext cx="8352928" cy="0"/>
          </a:xfrm>
          <a:prstGeom prst="line">
            <a:avLst/>
          </a:pr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248926"/>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73" r:id="rId3"/>
    <p:sldLayoutId id="2147483662" r:id="rId4"/>
    <p:sldLayoutId id="2147483675" r:id="rId5"/>
    <p:sldLayoutId id="2147483664" r:id="rId6"/>
    <p:sldLayoutId id="2147483665" r:id="rId7"/>
    <p:sldLayoutId id="2147483676" r:id="rId8"/>
    <p:sldLayoutId id="2147483667" r:id="rId9"/>
    <p:sldLayoutId id="2147483679" r:id="rId10"/>
    <p:sldLayoutId id="2147483666" r:id="rId11"/>
    <p:sldLayoutId id="2147483677" r:id="rId12"/>
    <p:sldLayoutId id="2147483678" r:id="rId13"/>
  </p:sldLayoutIdLst>
  <p:txStyles>
    <p:titleStyle>
      <a:lvl1pPr algn="ctr" defTabSz="914400" rtl="0" eaLnBrk="1" latinLnBrk="0" hangingPunct="1">
        <a:lnSpc>
          <a:spcPct val="80000"/>
        </a:lnSpc>
        <a:spcBef>
          <a:spcPct val="0"/>
        </a:spcBef>
        <a:buNone/>
        <a:defRPr sz="3600" kern="1200">
          <a:solidFill>
            <a:srgbClr val="52BDE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4079"/>
          </a:solidFill>
          <a:latin typeface="+mn-lt"/>
          <a:ea typeface="+mn-ea"/>
          <a:cs typeface="+mn-cs"/>
        </a:defRPr>
      </a:lvl1pPr>
      <a:lvl2pPr marL="539750" indent="-266700" algn="l" defTabSz="914400" rtl="0" eaLnBrk="1" latinLnBrk="0" hangingPunct="1">
        <a:lnSpc>
          <a:spcPct val="90000"/>
        </a:lnSpc>
        <a:spcBef>
          <a:spcPts val="500"/>
        </a:spcBef>
        <a:buSzPct val="80000"/>
        <a:buFont typeface="Courier New" charset="0"/>
        <a:buChar char="o"/>
        <a:tabLst/>
        <a:defRPr sz="2400" kern="1200">
          <a:solidFill>
            <a:schemeClr val="accent2"/>
          </a:solidFill>
          <a:latin typeface="+mn-lt"/>
          <a:ea typeface="+mn-ea"/>
          <a:cs typeface="+mn-cs"/>
        </a:defRPr>
      </a:lvl2pPr>
      <a:lvl3pPr marL="806450" indent="-223838" algn="l" defTabSz="914400" rtl="0" eaLnBrk="1" latinLnBrk="0" hangingPunct="1">
        <a:lnSpc>
          <a:spcPct val="90000"/>
        </a:lnSpc>
        <a:spcBef>
          <a:spcPts val="500"/>
        </a:spcBef>
        <a:buFont typeface="Arial" panose="020B0604020202020204" pitchFamily="34" charset="0"/>
        <a:buChar char="•"/>
        <a:tabLst/>
        <a:defRPr sz="2000" kern="1200">
          <a:solidFill>
            <a:schemeClr val="accent2"/>
          </a:solidFill>
          <a:latin typeface="+mn-lt"/>
          <a:ea typeface="+mn-ea"/>
          <a:cs typeface="+mn-cs"/>
        </a:defRPr>
      </a:lvl3pPr>
      <a:lvl4pPr marL="1071563" indent="-222250" algn="l" defTabSz="914400" rtl="0" eaLnBrk="1" latinLnBrk="0" hangingPunct="1">
        <a:lnSpc>
          <a:spcPct val="90000"/>
        </a:lnSpc>
        <a:spcBef>
          <a:spcPts val="500"/>
        </a:spcBef>
        <a:buFont typeface="Arial" panose="020B0604020202020204" pitchFamily="34" charset="0"/>
        <a:buChar char="•"/>
        <a:tabLst/>
        <a:defRPr sz="1600" kern="1200">
          <a:solidFill>
            <a:schemeClr val="accent2"/>
          </a:solidFill>
          <a:latin typeface="+mn-lt"/>
          <a:ea typeface="+mn-ea"/>
          <a:cs typeface="+mn-cs"/>
        </a:defRPr>
      </a:lvl4pPr>
      <a:lvl5pPr marL="1295400" indent="-223838" algn="l" defTabSz="914400" rtl="0" eaLnBrk="1" latinLnBrk="0" hangingPunct="1">
        <a:lnSpc>
          <a:spcPct val="90000"/>
        </a:lnSpc>
        <a:spcBef>
          <a:spcPts val="500"/>
        </a:spcBef>
        <a:buFont typeface=".AppleSystemUIFont" charset="-120"/>
        <a:buChar char="-"/>
        <a:tabLst/>
        <a:defRPr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ctrTitle"/>
          </p:nvPr>
        </p:nvSpPr>
        <p:spPr>
          <a:xfrm>
            <a:off x="436227" y="783263"/>
            <a:ext cx="8363823" cy="3520289"/>
          </a:xfrm>
        </p:spPr>
        <p:txBody>
          <a:bodyPr>
            <a:normAutofit/>
          </a:bodyPr>
          <a:lstStyle/>
          <a:p>
            <a:pPr>
              <a:spcBef>
                <a:spcPts val="600"/>
              </a:spcBef>
            </a:pPr>
            <a:r>
              <a:rPr lang="en-US" dirty="0"/>
              <a:t>Informed Consent &amp; management of the uncooperative frightened child from a legal perspective</a:t>
            </a:r>
            <a:br>
              <a:rPr lang="nl-NL" altLang="nl-BE" sz="3600" b="1" dirty="0"/>
            </a:br>
            <a:br>
              <a:rPr lang="nl-NL" altLang="nl-BE" sz="3600" b="1" dirty="0"/>
            </a:br>
            <a:br>
              <a:rPr lang="nl-NL" altLang="nl-BE" sz="2800" b="1" dirty="0"/>
            </a:br>
            <a:endParaRPr lang="nl-BE" altLang="nl-BE" sz="3600" b="1" dirty="0">
              <a:solidFill>
                <a:srgbClr val="FFFF00"/>
              </a:solidFill>
            </a:endParaRPr>
          </a:p>
        </p:txBody>
      </p:sp>
      <p:sp>
        <p:nvSpPr>
          <p:cNvPr id="4" name="Ondertitel 2"/>
          <p:cNvSpPr txBox="1">
            <a:spLocks/>
          </p:cNvSpPr>
          <p:nvPr/>
        </p:nvSpPr>
        <p:spPr>
          <a:xfrm>
            <a:off x="2306972" y="4093484"/>
            <a:ext cx="4530055" cy="655028"/>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SzPct val="80000"/>
              <a:buFont typeface="Courier New" charset="0"/>
              <a:buNone/>
              <a:tabLst/>
              <a:defRPr sz="2000" kern="1200">
                <a:solidFill>
                  <a:schemeClr val="accent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tabLst/>
              <a:defRPr sz="1800" kern="1200">
                <a:solidFill>
                  <a:schemeClr val="accent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tabLst/>
              <a:defRPr sz="1600" kern="1200">
                <a:solidFill>
                  <a:schemeClr val="accent2"/>
                </a:solidFill>
                <a:latin typeface="+mn-lt"/>
                <a:ea typeface="+mn-ea"/>
                <a:cs typeface="+mn-cs"/>
              </a:defRPr>
            </a:lvl4pPr>
            <a:lvl5pPr marL="1828800" indent="0" algn="ctr" defTabSz="914400" rtl="0" eaLnBrk="1" latinLnBrk="0" hangingPunct="1">
              <a:lnSpc>
                <a:spcPct val="90000"/>
              </a:lnSpc>
              <a:spcBef>
                <a:spcPts val="500"/>
              </a:spcBef>
              <a:buFont typeface=".AppleSystemUIFont" charset="-120"/>
              <a:buNone/>
              <a:tabLst/>
              <a:defRPr sz="1600" kern="1200">
                <a:solidFill>
                  <a:schemeClr val="accent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spcAft>
                <a:spcPts val="600"/>
              </a:spcAft>
            </a:pPr>
            <a:r>
              <a:rPr lang="nl-NL" altLang="nl-BE" sz="2000" b="1" dirty="0">
                <a:solidFill>
                  <a:srgbClr val="FFFF00"/>
                </a:solidFill>
              </a:rPr>
              <a:t>Christophe Lemmens</a:t>
            </a:r>
          </a:p>
          <a:p>
            <a:pPr>
              <a:spcBef>
                <a:spcPct val="0"/>
              </a:spcBef>
              <a:spcAft>
                <a:spcPts val="600"/>
              </a:spcAft>
            </a:pPr>
            <a:r>
              <a:rPr lang="nl-NL" altLang="nl-BE" sz="2000" dirty="0" err="1">
                <a:solidFill>
                  <a:srgbClr val="FFFF00"/>
                </a:solidFill>
              </a:rPr>
              <a:t>Lawyer</a:t>
            </a:r>
            <a:r>
              <a:rPr lang="nl-NL" altLang="nl-BE" sz="2000" dirty="0">
                <a:solidFill>
                  <a:srgbClr val="FFFF00"/>
                </a:solidFill>
              </a:rPr>
              <a:t>-partner Dewallens &amp; partners</a:t>
            </a:r>
          </a:p>
          <a:p>
            <a:pPr>
              <a:spcBef>
                <a:spcPct val="0"/>
              </a:spcBef>
              <a:spcAft>
                <a:spcPts val="600"/>
              </a:spcAft>
            </a:pPr>
            <a:r>
              <a:rPr lang="nl-NL" altLang="nl-BE" sz="2000" dirty="0" err="1">
                <a:solidFill>
                  <a:srgbClr val="FFFF00"/>
                </a:solidFill>
              </a:rPr>
              <a:t>Visiting</a:t>
            </a:r>
            <a:r>
              <a:rPr lang="nl-NL" altLang="nl-BE" sz="2000" dirty="0">
                <a:solidFill>
                  <a:srgbClr val="FFFF00"/>
                </a:solidFill>
              </a:rPr>
              <a:t> professor University of </a:t>
            </a:r>
            <a:r>
              <a:rPr lang="nl-NL" altLang="nl-BE" sz="2000" dirty="0" err="1">
                <a:solidFill>
                  <a:srgbClr val="FFFF00"/>
                </a:solidFill>
              </a:rPr>
              <a:t>Antwerp</a:t>
            </a:r>
            <a:r>
              <a:rPr lang="nl-NL" altLang="nl-BE" sz="2000" dirty="0">
                <a:solidFill>
                  <a:srgbClr val="FFFF00"/>
                </a:solidFill>
              </a:rPr>
              <a:t> (AHLEC)</a:t>
            </a:r>
          </a:p>
        </p:txBody>
      </p:sp>
    </p:spTree>
    <p:extLst>
      <p:ext uri="{BB962C8B-B14F-4D97-AF65-F5344CB8AC3E}">
        <p14:creationId xmlns:p14="http://schemas.microsoft.com/office/powerpoint/2010/main" val="1665452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1F2386-8FD2-4165-8728-D495811907E1}"/>
              </a:ext>
            </a:extLst>
          </p:cNvPr>
          <p:cNvSpPr>
            <a:spLocks noGrp="1"/>
          </p:cNvSpPr>
          <p:nvPr>
            <p:ph type="title"/>
          </p:nvPr>
        </p:nvSpPr>
        <p:spPr/>
        <p:txBody>
          <a:bodyPr/>
          <a:lstStyle/>
          <a:p>
            <a:r>
              <a:rPr lang="nl-BE" dirty="0"/>
              <a:t>Summary</a:t>
            </a:r>
          </a:p>
        </p:txBody>
      </p:sp>
      <p:sp>
        <p:nvSpPr>
          <p:cNvPr id="3" name="Tijdelijke aanduiding voor inhoud 2">
            <a:extLst>
              <a:ext uri="{FF2B5EF4-FFF2-40B4-BE49-F238E27FC236}">
                <a16:creationId xmlns:a16="http://schemas.microsoft.com/office/drawing/2014/main" id="{1C06F0BB-EFAE-4A6F-AF99-C6EF9614D075}"/>
              </a:ext>
            </a:extLst>
          </p:cNvPr>
          <p:cNvSpPr>
            <a:spLocks noGrp="1"/>
          </p:cNvSpPr>
          <p:nvPr>
            <p:ph idx="1"/>
          </p:nvPr>
        </p:nvSpPr>
        <p:spPr>
          <a:xfrm>
            <a:off x="927100" y="1221342"/>
            <a:ext cx="7200900" cy="4351338"/>
          </a:xfrm>
        </p:spPr>
        <p:txBody>
          <a:bodyPr/>
          <a:lstStyle/>
          <a:p>
            <a:r>
              <a:rPr lang="en-GB" dirty="0"/>
              <a:t>General legal framework for minors</a:t>
            </a:r>
          </a:p>
          <a:p>
            <a:endParaRPr lang="en-GB" dirty="0"/>
          </a:p>
          <a:p>
            <a:r>
              <a:rPr lang="en-GB" dirty="0"/>
              <a:t>Synthesis and application</a:t>
            </a:r>
          </a:p>
        </p:txBody>
      </p:sp>
    </p:spTree>
    <p:extLst>
      <p:ext uri="{BB962C8B-B14F-4D97-AF65-F5344CB8AC3E}">
        <p14:creationId xmlns:p14="http://schemas.microsoft.com/office/powerpoint/2010/main" val="616155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a:t>Application of patients’ rights</a:t>
            </a:r>
          </a:p>
        </p:txBody>
      </p:sp>
      <p:sp>
        <p:nvSpPr>
          <p:cNvPr id="3" name="Tijdelijke aanduiding voor inhoud 2"/>
          <p:cNvSpPr>
            <a:spLocks noGrp="1"/>
          </p:cNvSpPr>
          <p:nvPr>
            <p:ph idx="1"/>
          </p:nvPr>
        </p:nvSpPr>
        <p:spPr>
          <a:xfrm>
            <a:off x="927100" y="1233503"/>
            <a:ext cx="7200900" cy="4940794"/>
          </a:xfrm>
        </p:spPr>
        <p:txBody>
          <a:bodyPr>
            <a:normAutofit fontScale="85000" lnSpcReduction="20000"/>
          </a:bodyPr>
          <a:lstStyle/>
          <a:p>
            <a:pPr algn="just"/>
            <a:r>
              <a:rPr lang="en-US" sz="2500" dirty="0"/>
              <a:t>Individuals aged 0 to 18 are minors and are represented by their parents (art. 372 et seq. old Civil Code)</a:t>
            </a:r>
          </a:p>
          <a:p>
            <a:pPr algn="just">
              <a:buFont typeface="Wingdings" panose="05000000000000000000" pitchFamily="2" charset="2"/>
              <a:buChar char="ü"/>
            </a:pPr>
            <a:r>
              <a:rPr lang="en-US" sz="2100" dirty="0"/>
              <a:t>Parents make the decisions regarding the person and the goods of their children</a:t>
            </a:r>
          </a:p>
          <a:p>
            <a:pPr algn="just">
              <a:buFont typeface="Wingdings" panose="05000000000000000000" pitchFamily="2" charset="2"/>
              <a:buChar char="ü"/>
            </a:pPr>
            <a:r>
              <a:rPr lang="en-US" sz="2100" dirty="0"/>
              <a:t>Joint exercise of parental authority</a:t>
            </a:r>
          </a:p>
          <a:p>
            <a:pPr algn="just">
              <a:buFont typeface="Wingdings" panose="05000000000000000000" pitchFamily="2" charset="2"/>
              <a:buChar char="ü"/>
            </a:pPr>
            <a:r>
              <a:rPr lang="en-US" sz="2100" dirty="0"/>
              <a:t>With regard to bona fide third parties: the consent of one parent is sufficient.</a:t>
            </a:r>
          </a:p>
          <a:p>
            <a:pPr algn="just">
              <a:buFont typeface="Wingdings" panose="05000000000000000000" pitchFamily="2" charset="2"/>
              <a:buChar char="ü"/>
            </a:pPr>
            <a:r>
              <a:rPr lang="en-US" sz="2100" dirty="0"/>
              <a:t>Parental authority is purpose related – best interests of the child </a:t>
            </a:r>
            <a:endParaRPr lang="nl-BE" sz="2100" dirty="0"/>
          </a:p>
          <a:p>
            <a:pPr algn="just"/>
            <a:endParaRPr lang="nl-BE" dirty="0"/>
          </a:p>
          <a:p>
            <a:pPr algn="just"/>
            <a:r>
              <a:rPr lang="en-US" sz="2500" dirty="0"/>
              <a:t>For patients' rights, a specific regulation applies (art. 12 Law on Patients’ Rights):</a:t>
            </a:r>
          </a:p>
          <a:p>
            <a:pPr marL="0" indent="0" algn="just">
              <a:buNone/>
            </a:pPr>
            <a:r>
              <a:rPr lang="nl-BE" sz="2100" i="1" dirty="0"/>
              <a:t>“</a:t>
            </a:r>
            <a:r>
              <a:rPr lang="en-US" sz="2100" i="1" dirty="0"/>
              <a:t>§ 1. In case the patient is a minor, the rights as established by this Law shall be exercised by the parents having the parental authority over the minor or by his guardian.  </a:t>
            </a:r>
          </a:p>
          <a:p>
            <a:pPr marL="0" indent="0" algn="just">
              <a:buNone/>
            </a:pPr>
            <a:r>
              <a:rPr lang="en-US" sz="2100" i="1" dirty="0"/>
              <a:t>§ 2. The patient shall be involved in the exercise of his rights taking into account his age and maturity. The rights enumerated in this Law may be exercised independently by the minor patient who can be considered capable of a reasonable assessment of his interests</a:t>
            </a:r>
            <a:r>
              <a:rPr lang="nl-NL" sz="2100" i="1" dirty="0"/>
              <a:t>.</a:t>
            </a:r>
            <a:r>
              <a:rPr lang="nl-BE" sz="2100" i="1" dirty="0"/>
              <a:t>”</a:t>
            </a:r>
          </a:p>
        </p:txBody>
      </p:sp>
    </p:spTree>
    <p:extLst>
      <p:ext uri="{BB962C8B-B14F-4D97-AF65-F5344CB8AC3E}">
        <p14:creationId xmlns:p14="http://schemas.microsoft.com/office/powerpoint/2010/main" val="1647995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Application of </a:t>
            </a:r>
            <a:r>
              <a:rPr lang="nl-BE" dirty="0" err="1"/>
              <a:t>patients</a:t>
            </a:r>
            <a:r>
              <a:rPr lang="nl-BE" dirty="0"/>
              <a:t>’ </a:t>
            </a:r>
            <a:r>
              <a:rPr lang="nl-BE" dirty="0" err="1"/>
              <a:t>rights</a:t>
            </a:r>
            <a:r>
              <a:rPr lang="nl-BE" dirty="0"/>
              <a:t> (</a:t>
            </a:r>
            <a:r>
              <a:rPr lang="nl-BE" dirty="0" err="1"/>
              <a:t>cont</a:t>
            </a:r>
            <a:r>
              <a:rPr lang="nl-BE" dirty="0"/>
              <a:t>.)</a:t>
            </a:r>
          </a:p>
        </p:txBody>
      </p:sp>
      <p:sp>
        <p:nvSpPr>
          <p:cNvPr id="3" name="Tijdelijke aanduiding voor inhoud 2"/>
          <p:cNvSpPr>
            <a:spLocks noGrp="1"/>
          </p:cNvSpPr>
          <p:nvPr>
            <p:ph idx="1"/>
          </p:nvPr>
        </p:nvSpPr>
        <p:spPr/>
        <p:txBody>
          <a:bodyPr>
            <a:normAutofit fontScale="85000" lnSpcReduction="10000"/>
          </a:bodyPr>
          <a:lstStyle/>
          <a:p>
            <a:pPr algn="just"/>
            <a:r>
              <a:rPr lang="en-US" dirty="0"/>
              <a:t>So there are no age limits and 3 phases for exercising patient rights:</a:t>
            </a:r>
          </a:p>
          <a:p>
            <a:pPr algn="just"/>
            <a:endParaRPr lang="en-US" dirty="0"/>
          </a:p>
          <a:p>
            <a:pPr marL="0" indent="0" algn="just">
              <a:buNone/>
            </a:pPr>
            <a:r>
              <a:rPr lang="en-US" u="sng" dirty="0"/>
              <a:t>Phase 1:</a:t>
            </a:r>
          </a:p>
          <a:p>
            <a:pPr marL="0" indent="0" algn="just">
              <a:buNone/>
            </a:pPr>
            <a:r>
              <a:rPr lang="en-US" dirty="0"/>
              <a:t>The minor is incompetent and cannot be involved in decisions (e.g. newborn baby). The parents decide entirely on their own </a:t>
            </a:r>
          </a:p>
          <a:p>
            <a:pPr marL="0" indent="0" algn="just">
              <a:buNone/>
            </a:pPr>
            <a:r>
              <a:rPr lang="en-US" u="sng" dirty="0"/>
              <a:t>Phase 2:</a:t>
            </a:r>
          </a:p>
          <a:p>
            <a:pPr marL="0" indent="0" algn="just">
              <a:buNone/>
            </a:pPr>
            <a:r>
              <a:rPr lang="en-US" dirty="0"/>
              <a:t>The minor is incompetent but can be involved in decisions (e.g. 7 years old). The parents decide, but this time with involvement of the minor </a:t>
            </a:r>
          </a:p>
          <a:p>
            <a:pPr marL="0" indent="0" algn="just">
              <a:buNone/>
            </a:pPr>
            <a:r>
              <a:rPr lang="en-US" u="sng" dirty="0"/>
              <a:t>Phase 3: </a:t>
            </a:r>
          </a:p>
          <a:p>
            <a:pPr marL="0" indent="0" algn="just">
              <a:buNone/>
            </a:pPr>
            <a:r>
              <a:rPr lang="en-US" dirty="0"/>
              <a:t>The minor is competent and decides for himself/herself, possibly with the involvement of the parents as persons of trust  </a:t>
            </a:r>
            <a:endParaRPr lang="nl-BE" dirty="0"/>
          </a:p>
        </p:txBody>
      </p:sp>
    </p:spTree>
    <p:extLst>
      <p:ext uri="{BB962C8B-B14F-4D97-AF65-F5344CB8AC3E}">
        <p14:creationId xmlns:p14="http://schemas.microsoft.com/office/powerpoint/2010/main" val="1135674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84673"/>
            <a:ext cx="7886700" cy="629728"/>
          </a:xfrm>
        </p:spPr>
        <p:txBody>
          <a:bodyPr>
            <a:normAutofit fontScale="90000"/>
          </a:bodyPr>
          <a:lstStyle/>
          <a:p>
            <a:r>
              <a:rPr lang="en-GB" dirty="0"/>
              <a:t>Specifically: the right to qualitative services</a:t>
            </a:r>
          </a:p>
        </p:txBody>
      </p:sp>
      <p:sp>
        <p:nvSpPr>
          <p:cNvPr id="3" name="Tijdelijke aanduiding voor inhoud 2"/>
          <p:cNvSpPr>
            <a:spLocks noGrp="1"/>
          </p:cNvSpPr>
          <p:nvPr>
            <p:ph idx="1"/>
          </p:nvPr>
        </p:nvSpPr>
        <p:spPr>
          <a:xfrm>
            <a:off x="927100" y="1551963"/>
            <a:ext cx="7200900" cy="4563611"/>
          </a:xfrm>
        </p:spPr>
        <p:txBody>
          <a:bodyPr>
            <a:normAutofit fontScale="85000" lnSpcReduction="20000"/>
          </a:bodyPr>
          <a:lstStyle/>
          <a:p>
            <a:pPr algn="just"/>
            <a:r>
              <a:rPr lang="en-US" dirty="0">
                <a:effectLst/>
                <a:ea typeface="Calibri" panose="020F0502020204030204" pitchFamily="34" charset="0"/>
                <a:cs typeface="Times New Roman" panose="02020603050405020304" pitchFamily="18" charset="0"/>
              </a:rPr>
              <a:t>Every patient has the right to qualitative services (art. 5 Law on Patients’ Rights)</a:t>
            </a:r>
          </a:p>
          <a:p>
            <a:pPr algn="just">
              <a:buFont typeface="Wingdings" panose="05000000000000000000" pitchFamily="2" charset="2"/>
              <a:buChar char="ü"/>
            </a:pPr>
            <a:r>
              <a:rPr lang="en-US" sz="2000" dirty="0">
                <a:ea typeface="Calibri" panose="020F0502020204030204" pitchFamily="34" charset="0"/>
                <a:cs typeface="Times New Roman" panose="02020603050405020304" pitchFamily="18" charset="0"/>
              </a:rPr>
              <a:t>Taking into account the specific situation of minors</a:t>
            </a:r>
            <a:endParaRPr lang="nl-BE" sz="2100" dirty="0">
              <a:ea typeface="Calibri" panose="020F0502020204030204" pitchFamily="34" charset="0"/>
              <a:cs typeface="Times New Roman" panose="02020603050405020304" pitchFamily="18" charset="0"/>
            </a:endParaRPr>
          </a:p>
          <a:p>
            <a:pPr algn="just">
              <a:buFont typeface="Wingdings" panose="05000000000000000000" pitchFamily="2" charset="2"/>
              <a:buChar char="ü"/>
            </a:pPr>
            <a:r>
              <a:rPr lang="nl-BE" sz="2100" dirty="0">
                <a:effectLst/>
                <a:ea typeface="Calibri" panose="020F0502020204030204" pitchFamily="34" charset="0"/>
                <a:cs typeface="Times New Roman" panose="02020603050405020304" pitchFamily="18" charset="0"/>
              </a:rPr>
              <a:t>Bv. </a:t>
            </a:r>
            <a:r>
              <a:rPr lang="en-US" sz="2100" dirty="0">
                <a:effectLst/>
                <a:ea typeface="Calibri" panose="020F0502020204030204" pitchFamily="34" charset="0"/>
                <a:cs typeface="Times New Roman" panose="02020603050405020304" pitchFamily="18" charset="0"/>
              </a:rPr>
              <a:t>Charter European Association for Children in Hospital</a:t>
            </a:r>
          </a:p>
          <a:p>
            <a:pPr lvl="1" algn="just">
              <a:buFont typeface="Wingdings" panose="05000000000000000000" pitchFamily="2" charset="2"/>
              <a:buChar char="ü"/>
            </a:pPr>
            <a:r>
              <a:rPr lang="en-US" sz="2100" dirty="0">
                <a:effectLst/>
                <a:ea typeface="Calibri" panose="020F0502020204030204" pitchFamily="34" charset="0"/>
                <a:cs typeface="Times New Roman" panose="02020603050405020304" pitchFamily="18" charset="0"/>
              </a:rPr>
              <a:t>Children in hospital shall have the right to have their parents or parent substitute with them at all times</a:t>
            </a:r>
          </a:p>
          <a:p>
            <a:pPr lvl="1" algn="just">
              <a:buFont typeface="Wingdings" panose="05000000000000000000" pitchFamily="2" charset="2"/>
              <a:buChar char="ü"/>
            </a:pPr>
            <a:r>
              <a:rPr lang="en-US" sz="2100" dirty="0">
                <a:effectLst/>
                <a:ea typeface="Calibri" panose="020F0502020204030204" pitchFamily="34" charset="0"/>
                <a:cs typeface="Times New Roman" panose="02020603050405020304" pitchFamily="18" charset="0"/>
              </a:rPr>
              <a:t>Steps should be taken to mitigate physical and emotional stress</a:t>
            </a:r>
          </a:p>
          <a:p>
            <a:pPr lvl="1" algn="just">
              <a:buFont typeface="Wingdings" panose="05000000000000000000" pitchFamily="2" charset="2"/>
              <a:buChar char="ü"/>
            </a:pPr>
            <a:r>
              <a:rPr lang="en-US" sz="2100" dirty="0">
                <a:effectLst/>
                <a:ea typeface="Calibri" panose="020F0502020204030204" pitchFamily="34" charset="0"/>
                <a:cs typeface="Times New Roman" panose="02020603050405020304" pitchFamily="18" charset="0"/>
              </a:rPr>
              <a:t>Children shall be cared for by staff whose training and skills enable them to respond to the physical, emotional and developmental needs of children and families</a:t>
            </a:r>
          </a:p>
          <a:p>
            <a:pPr algn="just">
              <a:buFont typeface="Wingdings" panose="05000000000000000000" pitchFamily="2" charset="2"/>
              <a:buChar char="ü"/>
            </a:pPr>
            <a:r>
              <a:rPr lang="en-US" sz="2100" dirty="0">
                <a:effectLst/>
                <a:ea typeface="Calibri" panose="020F0502020204030204" pitchFamily="34" charset="0"/>
                <a:cs typeface="Times New Roman" panose="02020603050405020304" pitchFamily="18" charset="0"/>
              </a:rPr>
              <a:t>Bv. </a:t>
            </a:r>
            <a:r>
              <a:rPr lang="en-US" sz="2100" dirty="0"/>
              <a:t>Council of Europe guidelines on child-friendly health care </a:t>
            </a:r>
          </a:p>
          <a:p>
            <a:pPr lvl="1" algn="just">
              <a:buFont typeface="Wingdings" panose="05000000000000000000" pitchFamily="2" charset="2"/>
              <a:buChar char="ü"/>
            </a:pPr>
            <a:r>
              <a:rPr lang="en-US" sz="2100" dirty="0"/>
              <a:t>Children, by reason of their physical and mental immaturity, need special safeguards and care</a:t>
            </a:r>
          </a:p>
          <a:p>
            <a:pPr lvl="1" algn="just">
              <a:buFont typeface="Wingdings" panose="05000000000000000000" pitchFamily="2" charset="2"/>
              <a:buChar char="ü"/>
            </a:pPr>
            <a:r>
              <a:rPr lang="en-US" sz="2100" dirty="0"/>
              <a:t>Children are entitled to special care and assistance, and that children in difficult conditions need special consideration</a:t>
            </a:r>
          </a:p>
          <a:p>
            <a:pPr lvl="1" algn="just">
              <a:buFont typeface="Wingdings" panose="05000000000000000000" pitchFamily="2" charset="2"/>
              <a:buChar char="ü"/>
            </a:pPr>
            <a:r>
              <a:rPr lang="en-US" sz="2100" dirty="0"/>
              <a:t>All children should be treated with care, sensitivity, fairness and respect throughout any health care intervention, with special attention for their personal situation, well-being and specific needs, and with full respect for their physical and psychological integrity</a:t>
            </a:r>
          </a:p>
          <a:p>
            <a:pPr lvl="1" algn="just">
              <a:buFont typeface="Wingdings" panose="05000000000000000000" pitchFamily="2" charset="2"/>
              <a:buChar char="ü"/>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Tree>
    <p:extLst>
      <p:ext uri="{BB962C8B-B14F-4D97-AF65-F5344CB8AC3E}">
        <p14:creationId xmlns:p14="http://schemas.microsoft.com/office/powerpoint/2010/main" val="302523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84673"/>
            <a:ext cx="7886700" cy="612950"/>
          </a:xfrm>
        </p:spPr>
        <p:txBody>
          <a:bodyPr>
            <a:normAutofit fontScale="90000"/>
          </a:bodyPr>
          <a:lstStyle/>
          <a:p>
            <a:pPr algn="ctr"/>
            <a:r>
              <a:rPr lang="nl-BE" dirty="0"/>
              <a:t>The right </a:t>
            </a:r>
            <a:r>
              <a:rPr lang="nl-BE" dirty="0" err="1"/>
              <a:t>to</a:t>
            </a:r>
            <a:r>
              <a:rPr lang="nl-BE" dirty="0"/>
              <a:t> information </a:t>
            </a:r>
            <a:r>
              <a:rPr lang="nl-BE" dirty="0" err="1"/>
              <a:t>and</a:t>
            </a:r>
            <a:r>
              <a:rPr lang="nl-BE" dirty="0"/>
              <a:t> </a:t>
            </a:r>
            <a:r>
              <a:rPr lang="nl-BE" dirty="0" err="1"/>
              <a:t>informed</a:t>
            </a:r>
            <a:r>
              <a:rPr lang="nl-BE" dirty="0"/>
              <a:t> consent</a:t>
            </a:r>
          </a:p>
        </p:txBody>
      </p:sp>
      <p:sp>
        <p:nvSpPr>
          <p:cNvPr id="3" name="Tijdelijke aanduiding voor inhoud 2"/>
          <p:cNvSpPr>
            <a:spLocks noGrp="1"/>
          </p:cNvSpPr>
          <p:nvPr>
            <p:ph idx="1"/>
          </p:nvPr>
        </p:nvSpPr>
        <p:spPr>
          <a:xfrm>
            <a:off x="927100" y="1065403"/>
            <a:ext cx="7200900" cy="5134062"/>
          </a:xfrm>
        </p:spPr>
        <p:txBody>
          <a:bodyPr>
            <a:normAutofit fontScale="85000" lnSpcReduction="10000"/>
          </a:bodyPr>
          <a:lstStyle/>
          <a:p>
            <a:pPr algn="just"/>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r>
              <a:rPr lang="en-US" dirty="0">
                <a:latin typeface="Calibri" panose="020F0502020204030204" pitchFamily="34" charset="0"/>
                <a:ea typeface="Calibri" panose="020F0502020204030204" pitchFamily="34" charset="0"/>
                <a:cs typeface="Times New Roman" panose="02020603050405020304" pitchFamily="18" charset="0"/>
              </a:rPr>
              <a:t>The medical practitioner must inform the minor and/or the parents in advance of the state of health and the medical intervention (art. 7 and 8 Law on Patients’ Rights)</a:t>
            </a:r>
          </a:p>
          <a:p>
            <a:pPr algn="just">
              <a:buFont typeface="Wingdings" panose="05000000000000000000" pitchFamily="2" charset="2"/>
              <a:buChar char="ü"/>
            </a:pPr>
            <a:r>
              <a:rPr lang="en-US" sz="1800" dirty="0">
                <a:latin typeface="Calibri" panose="020F0502020204030204" pitchFamily="34" charset="0"/>
                <a:ea typeface="Calibri" panose="020F0502020204030204" pitchFamily="34" charset="0"/>
                <a:cs typeface="Times New Roman" panose="02020603050405020304" pitchFamily="18" charset="0"/>
              </a:rPr>
              <a:t>Essential for a good understanding of the situation and the medical intervention</a:t>
            </a:r>
          </a:p>
          <a:p>
            <a:pPr algn="just">
              <a:buFont typeface="Wingdings" panose="05000000000000000000" pitchFamily="2" charset="2"/>
              <a:buChar char="ü"/>
            </a:pPr>
            <a:r>
              <a:rPr lang="en-US" sz="1800" dirty="0">
                <a:latin typeface="Calibri" panose="020F0502020204030204" pitchFamily="34" charset="0"/>
                <a:ea typeface="Calibri" panose="020F0502020204030204" pitchFamily="34" charset="0"/>
                <a:cs typeface="Times New Roman" panose="02020603050405020304" pitchFamily="18" charset="0"/>
              </a:rPr>
              <a:t>During a verbal conversation - not on paper</a:t>
            </a:r>
          </a:p>
          <a:p>
            <a:pPr algn="just">
              <a:buFont typeface="Wingdings" panose="05000000000000000000" pitchFamily="2" charset="2"/>
              <a:buChar char="ü"/>
            </a:pPr>
            <a:r>
              <a:rPr lang="en-US" sz="1800" dirty="0">
                <a:latin typeface="Calibri" panose="020F0502020204030204" pitchFamily="34" charset="0"/>
                <a:ea typeface="Calibri" panose="020F0502020204030204" pitchFamily="34" charset="0"/>
                <a:cs typeface="Times New Roman" panose="02020603050405020304" pitchFamily="18" charset="0"/>
              </a:rPr>
              <a:t>By the anesthesiologist himself (or the surgeon, if necessary by appointment)</a:t>
            </a:r>
          </a:p>
          <a:p>
            <a:pPr algn="just"/>
            <a:endParaRPr lang="nl-BE" dirty="0">
              <a:latin typeface="Calibri" panose="020F0502020204030204" pitchFamily="34" charset="0"/>
              <a:cs typeface="Times New Roman" panose="02020603050405020304" pitchFamily="18" charset="0"/>
            </a:endParaRPr>
          </a:p>
          <a:p>
            <a:pPr algn="just"/>
            <a:r>
              <a:rPr lang="en-US" dirty="0">
                <a:latin typeface="Calibri" panose="020F0502020204030204" pitchFamily="34" charset="0"/>
                <a:cs typeface="Times New Roman" panose="02020603050405020304" pitchFamily="18" charset="0"/>
              </a:rPr>
              <a:t>The medical practitioner must also obtain prior informed consent from the minor or the parent(s) (art. 8 Law on Patients’ Rights)</a:t>
            </a:r>
          </a:p>
          <a:p>
            <a:pPr algn="just">
              <a:buFont typeface="Wingdings" panose="05000000000000000000" pitchFamily="2" charset="2"/>
              <a:buChar char="ü"/>
            </a:pPr>
            <a:r>
              <a:rPr lang="en-US" sz="1800" dirty="0">
                <a:latin typeface="Calibri" panose="020F0502020204030204" pitchFamily="34" charset="0"/>
                <a:cs typeface="Times New Roman" panose="02020603050405020304" pitchFamily="18" charset="0"/>
              </a:rPr>
              <a:t>No medical intervention can take place without informed consent!</a:t>
            </a:r>
          </a:p>
          <a:p>
            <a:pPr algn="just">
              <a:buFont typeface="Wingdings" panose="05000000000000000000" pitchFamily="2" charset="2"/>
              <a:buChar char="ü"/>
            </a:pPr>
            <a:r>
              <a:rPr lang="en-US" sz="1800" dirty="0">
                <a:latin typeface="Calibri" panose="020F0502020204030204" pitchFamily="34" charset="0"/>
                <a:cs typeface="Times New Roman" panose="02020603050405020304" pitchFamily="18" charset="0"/>
              </a:rPr>
              <a:t>If the minor is capable of giving informed consent and refuses, the intervention cannot take place</a:t>
            </a:r>
            <a:endParaRPr lang="nl-BE" sz="1800" dirty="0">
              <a:latin typeface="Calibri" panose="020F0502020204030204" pitchFamily="34" charset="0"/>
              <a:cs typeface="Times New Roman" panose="02020603050405020304" pitchFamily="18" charset="0"/>
            </a:endParaRPr>
          </a:p>
          <a:p>
            <a:pPr algn="just">
              <a:buFont typeface="Wingdings" panose="05000000000000000000" pitchFamily="2" charset="2"/>
              <a:buChar char="ü"/>
            </a:pPr>
            <a:r>
              <a:rPr lang="en-US" sz="1800" dirty="0">
                <a:latin typeface="Calibri" panose="020F0502020204030204" pitchFamily="34" charset="0"/>
                <a:cs typeface="Times New Roman" panose="02020603050405020304" pitchFamily="18" charset="0"/>
              </a:rPr>
              <a:t>If the parents decide to refuse, there is still an escape clause (art. 15, §2 Law on Patients’ Rights - only in case of danger to life or serious threat to health)</a:t>
            </a:r>
          </a:p>
          <a:p>
            <a:pPr algn="just">
              <a:buFont typeface="Wingdings" panose="05000000000000000000" pitchFamily="2" charset="2"/>
              <a:buChar char="ü"/>
            </a:pPr>
            <a:r>
              <a:rPr lang="en-US" sz="1800" dirty="0">
                <a:latin typeface="Calibri" panose="020F0502020204030204" pitchFamily="34" charset="0"/>
                <a:cs typeface="Times New Roman" panose="02020603050405020304" pitchFamily="18" charset="0"/>
              </a:rPr>
              <a:t>If the minor is </a:t>
            </a:r>
            <a:r>
              <a:rPr lang="en-US" sz="1800" dirty="0"/>
              <a:t>incompetent </a:t>
            </a:r>
            <a:r>
              <a:rPr lang="en-US" sz="1800" dirty="0">
                <a:latin typeface="Calibri" panose="020F0502020204030204" pitchFamily="34" charset="0"/>
                <a:cs typeface="Times New Roman" panose="02020603050405020304" pitchFamily="18" charset="0"/>
              </a:rPr>
              <a:t>(and therefore the parents decide) and resists, there is a grey area - avoid coercion as much as possible, only if the situation is urgent and there is a risk of serious harm</a:t>
            </a:r>
          </a:p>
          <a:p>
            <a:endParaRPr lang="nl-BE" dirty="0"/>
          </a:p>
        </p:txBody>
      </p:sp>
    </p:spTree>
    <p:extLst>
      <p:ext uri="{BB962C8B-B14F-4D97-AF65-F5344CB8AC3E}">
        <p14:creationId xmlns:p14="http://schemas.microsoft.com/office/powerpoint/2010/main" val="821035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en-US" dirty="0"/>
              <a:t>Case law on liability of (veterinary) practitioners</a:t>
            </a:r>
            <a:endParaRPr lang="nl-BE" dirty="0"/>
          </a:p>
        </p:txBody>
      </p:sp>
      <p:sp>
        <p:nvSpPr>
          <p:cNvPr id="3" name="Tijdelijke aanduiding voor inhoud 2"/>
          <p:cNvSpPr>
            <a:spLocks noGrp="1"/>
          </p:cNvSpPr>
          <p:nvPr>
            <p:ph idx="1"/>
          </p:nvPr>
        </p:nvSpPr>
        <p:spPr>
          <a:xfrm>
            <a:off x="927100" y="1384183"/>
            <a:ext cx="7200900" cy="4731391"/>
          </a:xfrm>
        </p:spPr>
        <p:txBody>
          <a:bodyPr>
            <a:normAutofit/>
          </a:bodyPr>
          <a:lstStyle/>
          <a:p>
            <a:pPr algn="just"/>
            <a:r>
              <a:rPr lang="en-US" dirty="0">
                <a:latin typeface="Calibri" panose="020F0502020204030204" pitchFamily="34" charset="0"/>
                <a:ea typeface="Calibri" panose="020F0502020204030204" pitchFamily="34" charset="0"/>
                <a:cs typeface="Times New Roman" panose="02020603050405020304" pitchFamily="18" charset="0"/>
              </a:rPr>
              <a:t>The medical practitioner must anticipate to possible anxiety and nervousness of the patient that may interfere with medical procedure</a:t>
            </a:r>
          </a:p>
          <a:p>
            <a:pPr algn="just"/>
            <a:r>
              <a:rPr lang="en-US" dirty="0">
                <a:latin typeface="Calibri" panose="020F0502020204030204" pitchFamily="34" charset="0"/>
                <a:ea typeface="Calibri" panose="020F0502020204030204" pitchFamily="34" charset="0"/>
                <a:cs typeface="Times New Roman" panose="02020603050405020304" pitchFamily="18" charset="0"/>
              </a:rPr>
              <a:t>Accidents are not attributed to the patient, but to the (veterinary) surgeon</a:t>
            </a:r>
          </a:p>
          <a:p>
            <a:pPr algn="just"/>
            <a:r>
              <a:rPr lang="en-US" dirty="0">
                <a:latin typeface="Calibri" panose="020F0502020204030204" pitchFamily="34" charset="0"/>
                <a:ea typeface="Calibri" panose="020F0502020204030204" pitchFamily="34" charset="0"/>
                <a:cs typeface="Times New Roman" panose="02020603050405020304" pitchFamily="18" charset="0"/>
              </a:rPr>
              <a:t>(Veterinary) surgeon must take measures to prevent (foreseeable) accidents</a:t>
            </a:r>
          </a:p>
          <a:p>
            <a:pPr algn="just"/>
            <a:r>
              <a:rPr lang="en-US" dirty="0">
                <a:latin typeface="Calibri" panose="020F0502020204030204" pitchFamily="34" charset="0"/>
                <a:ea typeface="Calibri" panose="020F0502020204030204" pitchFamily="34" charset="0"/>
                <a:cs typeface="Times New Roman" panose="02020603050405020304" pitchFamily="18" charset="0"/>
              </a:rPr>
              <a:t>Prior duty of investigation and information </a:t>
            </a:r>
          </a:p>
          <a:p>
            <a:pPr algn="just"/>
            <a:r>
              <a:rPr lang="en-US" dirty="0">
                <a:latin typeface="Calibri" panose="020F0502020204030204" pitchFamily="34" charset="0"/>
                <a:ea typeface="Calibri" panose="020F0502020204030204" pitchFamily="34" charset="0"/>
                <a:cs typeface="Times New Roman" panose="02020603050405020304" pitchFamily="18" charset="0"/>
              </a:rPr>
              <a:t>The individual act must be performed immediately and smoothly  </a:t>
            </a:r>
          </a:p>
          <a:p>
            <a:pPr algn="just"/>
            <a:r>
              <a:rPr lang="en-US" dirty="0">
                <a:latin typeface="Calibri" panose="020F0502020204030204" pitchFamily="34" charset="0"/>
                <a:ea typeface="Calibri" panose="020F0502020204030204" pitchFamily="34" charset="0"/>
                <a:cs typeface="Times New Roman" panose="02020603050405020304" pitchFamily="18" charset="0"/>
              </a:rPr>
              <a:t>Alternative modes of anesthesia or postponement </a:t>
            </a:r>
          </a:p>
        </p:txBody>
      </p:sp>
    </p:spTree>
    <p:extLst>
      <p:ext uri="{BB962C8B-B14F-4D97-AF65-F5344CB8AC3E}">
        <p14:creationId xmlns:p14="http://schemas.microsoft.com/office/powerpoint/2010/main" val="2849686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err="1"/>
              <a:t>Synthesis</a:t>
            </a:r>
            <a:r>
              <a:rPr lang="nl-BE" dirty="0"/>
              <a:t> </a:t>
            </a:r>
            <a:r>
              <a:rPr lang="nl-BE" dirty="0" err="1"/>
              <a:t>and</a:t>
            </a:r>
            <a:r>
              <a:rPr lang="nl-BE" dirty="0"/>
              <a:t> </a:t>
            </a:r>
            <a:r>
              <a:rPr lang="nl-BE" dirty="0" err="1"/>
              <a:t>application</a:t>
            </a:r>
            <a:endParaRPr lang="nl-BE" dirty="0"/>
          </a:p>
        </p:txBody>
      </p:sp>
      <p:sp>
        <p:nvSpPr>
          <p:cNvPr id="3" name="Tijdelijke aanduiding voor inhoud 2"/>
          <p:cNvSpPr>
            <a:spLocks noGrp="1"/>
          </p:cNvSpPr>
          <p:nvPr>
            <p:ph idx="1"/>
          </p:nvPr>
        </p:nvSpPr>
        <p:spPr/>
        <p:txBody>
          <a:bodyPr>
            <a:normAutofit fontScale="92500" lnSpcReduction="10000"/>
          </a:bodyPr>
          <a:lstStyle/>
          <a:p>
            <a:r>
              <a:rPr lang="en-US" dirty="0"/>
              <a:t>Consider the specific/weak position of minors</a:t>
            </a:r>
          </a:p>
          <a:p>
            <a:r>
              <a:rPr lang="en-US" dirty="0"/>
              <a:t>Do not start the procedure unprepared, but inform the minor and/or parents(s) in advance and discuss possible scenarios (e.g. how to deal with fear or nervousness, how to avoid it, possible postponement, alternative methods of </a:t>
            </a:r>
            <a:r>
              <a:rPr lang="en-US" dirty="0" err="1"/>
              <a:t>anaesthesia</a:t>
            </a:r>
            <a:r>
              <a:rPr lang="en-US" dirty="0"/>
              <a:t>, etc.)</a:t>
            </a:r>
          </a:p>
          <a:p>
            <a:r>
              <a:rPr lang="en-US" dirty="0"/>
              <a:t>Possibly drawing up and following of a checklist </a:t>
            </a:r>
          </a:p>
          <a:p>
            <a:r>
              <a:rPr lang="en-US" dirty="0"/>
              <a:t>Act promptly and competently during the procedure itself</a:t>
            </a:r>
          </a:p>
          <a:p>
            <a:r>
              <a:rPr lang="en-US" dirty="0"/>
              <a:t>If there is a problem situation</a:t>
            </a:r>
          </a:p>
          <a:p>
            <a:pPr>
              <a:buFont typeface="Wingdings" panose="05000000000000000000" pitchFamily="2" charset="2"/>
              <a:buChar char="ü"/>
            </a:pPr>
            <a:r>
              <a:rPr lang="en-US" sz="1800" dirty="0"/>
              <a:t>Act in accordance with what was discussed beforehand</a:t>
            </a:r>
          </a:p>
          <a:p>
            <a:pPr>
              <a:buFont typeface="Wingdings" panose="05000000000000000000" pitchFamily="2" charset="2"/>
              <a:buChar char="ü"/>
            </a:pPr>
            <a:r>
              <a:rPr lang="en-US" sz="1800" dirty="0"/>
              <a:t>Even if parents agree, avoid coercion as much as possible </a:t>
            </a:r>
          </a:p>
          <a:p>
            <a:pPr>
              <a:buFont typeface="Wingdings" panose="05000000000000000000" pitchFamily="2" charset="2"/>
              <a:buChar char="ü"/>
            </a:pPr>
            <a:r>
              <a:rPr lang="en-US" sz="1800" dirty="0"/>
              <a:t>If parents do not agree, no medical intervention, unless there is an escape clause</a:t>
            </a:r>
          </a:p>
        </p:txBody>
      </p:sp>
    </p:spTree>
    <p:extLst>
      <p:ext uri="{BB962C8B-B14F-4D97-AF65-F5344CB8AC3E}">
        <p14:creationId xmlns:p14="http://schemas.microsoft.com/office/powerpoint/2010/main" val="3179593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40913" y="4353058"/>
            <a:ext cx="8203842" cy="1081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a:solidFill>
                  <a:srgbClr val="FFFF00"/>
                </a:solidFill>
              </a:rPr>
              <a:t>christophe.lemmens@dewallens-partners.be</a:t>
            </a:r>
          </a:p>
        </p:txBody>
      </p:sp>
      <p:sp>
        <p:nvSpPr>
          <p:cNvPr id="3" name="Tijdelijke aanduiding voor inhoud 1"/>
          <p:cNvSpPr txBox="1">
            <a:spLocks/>
          </p:cNvSpPr>
          <p:nvPr/>
        </p:nvSpPr>
        <p:spPr>
          <a:xfrm>
            <a:off x="820293" y="472052"/>
            <a:ext cx="7351014" cy="78629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4079"/>
                </a:solidFill>
                <a:latin typeface="+mn-lt"/>
                <a:ea typeface="+mn-ea"/>
                <a:cs typeface="+mn-cs"/>
              </a:defRPr>
            </a:lvl1pPr>
            <a:lvl2pPr marL="539750" indent="-266700" algn="l" defTabSz="914400" rtl="0" eaLnBrk="1" latinLnBrk="0" hangingPunct="1">
              <a:lnSpc>
                <a:spcPct val="90000"/>
              </a:lnSpc>
              <a:spcBef>
                <a:spcPts val="500"/>
              </a:spcBef>
              <a:buSzPct val="80000"/>
              <a:buFont typeface="Courier New" charset="0"/>
              <a:buChar char="o"/>
              <a:tabLst/>
              <a:defRPr sz="2400" kern="1200">
                <a:solidFill>
                  <a:schemeClr val="accent2"/>
                </a:solidFill>
                <a:latin typeface="+mn-lt"/>
                <a:ea typeface="+mn-ea"/>
                <a:cs typeface="+mn-cs"/>
              </a:defRPr>
            </a:lvl2pPr>
            <a:lvl3pPr marL="806450" indent="-223838" algn="l" defTabSz="914400" rtl="0" eaLnBrk="1" latinLnBrk="0" hangingPunct="1">
              <a:lnSpc>
                <a:spcPct val="90000"/>
              </a:lnSpc>
              <a:spcBef>
                <a:spcPts val="500"/>
              </a:spcBef>
              <a:buFont typeface="Arial" panose="020B0604020202020204" pitchFamily="34" charset="0"/>
              <a:buChar char="•"/>
              <a:tabLst/>
              <a:defRPr sz="2000" kern="1200">
                <a:solidFill>
                  <a:schemeClr val="accent2"/>
                </a:solidFill>
                <a:latin typeface="+mn-lt"/>
                <a:ea typeface="+mn-ea"/>
                <a:cs typeface="+mn-cs"/>
              </a:defRPr>
            </a:lvl3pPr>
            <a:lvl4pPr marL="1071563" indent="-222250" algn="l" defTabSz="914400" rtl="0" eaLnBrk="1" latinLnBrk="0" hangingPunct="1">
              <a:lnSpc>
                <a:spcPct val="90000"/>
              </a:lnSpc>
              <a:spcBef>
                <a:spcPts val="500"/>
              </a:spcBef>
              <a:buFont typeface="Arial" panose="020B0604020202020204" pitchFamily="34" charset="0"/>
              <a:buChar char="•"/>
              <a:tabLst/>
              <a:defRPr sz="1600" kern="1200">
                <a:solidFill>
                  <a:schemeClr val="accent2"/>
                </a:solidFill>
                <a:latin typeface="+mn-lt"/>
                <a:ea typeface="+mn-ea"/>
                <a:cs typeface="+mn-cs"/>
              </a:defRPr>
            </a:lvl4pPr>
            <a:lvl5pPr marL="1295400" indent="-223838" algn="l" defTabSz="914400" rtl="0" eaLnBrk="1" latinLnBrk="0" hangingPunct="1">
              <a:lnSpc>
                <a:spcPct val="90000"/>
              </a:lnSpc>
              <a:spcBef>
                <a:spcPts val="500"/>
              </a:spcBef>
              <a:buFont typeface=".AppleSystemUIFont" charset="-120"/>
              <a:buChar char="-"/>
              <a:tabLst/>
              <a:defRPr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800"/>
              </a:spcBef>
              <a:buNone/>
            </a:pPr>
            <a:endParaRPr lang="nl-NL" sz="3600" b="1" dirty="0">
              <a:solidFill>
                <a:schemeClr val="accent1"/>
              </a:solidFill>
            </a:endParaRPr>
          </a:p>
        </p:txBody>
      </p:sp>
    </p:spTree>
    <p:extLst>
      <p:ext uri="{BB962C8B-B14F-4D97-AF65-F5344CB8AC3E}">
        <p14:creationId xmlns:p14="http://schemas.microsoft.com/office/powerpoint/2010/main" val="209732307"/>
      </p:ext>
    </p:extLst>
  </p:cSld>
  <p:clrMapOvr>
    <a:masterClrMapping/>
  </p:clrMapOvr>
</p:sld>
</file>

<file path=ppt/theme/theme1.xml><?xml version="1.0" encoding="utf-8"?>
<a:theme xmlns:a="http://schemas.openxmlformats.org/drawingml/2006/main" name="Dewallens &amp; Partners">
  <a:themeElements>
    <a:clrScheme name="Dewallens 3">
      <a:dk1>
        <a:srgbClr val="000000"/>
      </a:dk1>
      <a:lt1>
        <a:srgbClr val="FFFFFF"/>
      </a:lt1>
      <a:dk2>
        <a:srgbClr val="323232"/>
      </a:dk2>
      <a:lt2>
        <a:srgbClr val="E7E6E6"/>
      </a:lt2>
      <a:accent1>
        <a:srgbClr val="51BDEC"/>
      </a:accent1>
      <a:accent2>
        <a:srgbClr val="004079"/>
      </a:accent2>
      <a:accent3>
        <a:srgbClr val="FB0005"/>
      </a:accent3>
      <a:accent4>
        <a:srgbClr val="5B5B5B"/>
      </a:accent4>
      <a:accent5>
        <a:srgbClr val="888888"/>
      </a:accent5>
      <a:accent6>
        <a:srgbClr val="AEAEAE"/>
      </a:accent6>
      <a:hlink>
        <a:srgbClr val="414141"/>
      </a:hlink>
      <a:folHlink>
        <a:srgbClr val="2164C8"/>
      </a:folHlink>
    </a:clrScheme>
    <a:fontScheme name="Office-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smtClean="0">
            <a:solidFill>
              <a:schemeClr val="accent2"/>
            </a:solidFill>
          </a:defRPr>
        </a:defPPr>
      </a:lstStyle>
    </a:txDef>
  </a:objectDefaults>
  <a:extraClrSchemeLst/>
  <a:extLst>
    <a:ext uri="{05A4C25C-085E-4340-85A3-A5531E510DB2}">
      <thm15:themeFamily xmlns:thm15="http://schemas.microsoft.com/office/thememl/2012/main" name="Presentatie4" id="{9FA0DA01-9AF0-3D46-9807-546569685C03}" vid="{00FE884E-55C2-9C44-9644-45A332D95AC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DewallensTemplate</Template>
  <TotalTime>3978</TotalTime>
  <Words>928</Words>
  <Application>Microsoft Office PowerPoint</Application>
  <PresentationFormat>Diavoorstelling (4:3)</PresentationFormat>
  <Paragraphs>68</Paragraphs>
  <Slides>9</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9</vt:i4>
      </vt:variant>
    </vt:vector>
  </HeadingPairs>
  <TitlesOfParts>
    <vt:vector size="16" baseType="lpstr">
      <vt:lpstr>.AppleSystemUIFont</vt:lpstr>
      <vt:lpstr>Arial</vt:lpstr>
      <vt:lpstr>Calibri</vt:lpstr>
      <vt:lpstr>Calibri Light</vt:lpstr>
      <vt:lpstr>Courier New</vt:lpstr>
      <vt:lpstr>Wingdings</vt:lpstr>
      <vt:lpstr>Dewallens &amp; Partners</vt:lpstr>
      <vt:lpstr>Informed Consent &amp; management of the uncooperative frightened child from a legal perspective   </vt:lpstr>
      <vt:lpstr>Summary</vt:lpstr>
      <vt:lpstr>Application of patients’ rights</vt:lpstr>
      <vt:lpstr>Application of patients’ rights (cont.)</vt:lpstr>
      <vt:lpstr>Specifically: the right to qualitative services</vt:lpstr>
      <vt:lpstr>The right to information and informed consent</vt:lpstr>
      <vt:lpstr>Case law on liability of (veterinary) practitioners</vt:lpstr>
      <vt:lpstr>Synthesis and application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Eigenaar</dc:creator>
  <cp:lastModifiedBy>Marieke Allegaert</cp:lastModifiedBy>
  <cp:revision>283</cp:revision>
  <cp:lastPrinted>2020-01-15T08:39:11Z</cp:lastPrinted>
  <dcterms:created xsi:type="dcterms:W3CDTF">2017-01-09T13:56:44Z</dcterms:created>
  <dcterms:modified xsi:type="dcterms:W3CDTF">2022-04-21T12:53:56Z</dcterms:modified>
</cp:coreProperties>
</file>