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1338" r:id="rId2"/>
    <p:sldId id="1339" r:id="rId3"/>
    <p:sldId id="1340" r:id="rId4"/>
    <p:sldId id="1341" r:id="rId5"/>
    <p:sldId id="1342" r:id="rId6"/>
    <p:sldId id="1343" r:id="rId7"/>
    <p:sldId id="1344" r:id="rId8"/>
    <p:sldId id="1345" r:id="rId9"/>
    <p:sldId id="1346" r:id="rId10"/>
    <p:sldId id="1347" r:id="rId11"/>
    <p:sldId id="1348" r:id="rId12"/>
    <p:sldId id="1349" r:id="rId13"/>
    <p:sldId id="1350" r:id="rId14"/>
    <p:sldId id="1351" r:id="rId15"/>
    <p:sldId id="1352" r:id="rId16"/>
    <p:sldId id="1353" r:id="rId17"/>
    <p:sldId id="1354" r:id="rId18"/>
    <p:sldId id="1355" r:id="rId19"/>
    <p:sldId id="1356" r:id="rId20"/>
    <p:sldId id="1357" r:id="rId21"/>
    <p:sldId id="1358" r:id="rId22"/>
    <p:sldId id="1359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41"/>
    <a:srgbClr val="009CB4"/>
    <a:srgbClr val="F07814"/>
    <a:srgbClr val="E89E00"/>
    <a:srgbClr val="6AB650"/>
    <a:srgbClr val="CED9E5"/>
    <a:srgbClr val="00373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8" autoAdjust="0"/>
    <p:restoredTop sz="94635"/>
  </p:normalViewPr>
  <p:slideViewPr>
    <p:cSldViewPr snapToGrid="0">
      <p:cViewPr varScale="1">
        <p:scale>
          <a:sx n="108" d="100"/>
          <a:sy n="108" d="100"/>
        </p:scale>
        <p:origin x="4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459EA-9E68-4B15-ADD3-336A8DAC671A}" type="datetimeFigureOut">
              <a:rPr lang="nl-NL" smtClean="0"/>
              <a:t>29-12-2022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A1BD9-1485-432A-A1B9-E1F7C6F582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8112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Particularly hard to diagnose in patients younger than 5 years old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4088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Serum ketones more closely correlate to clinical state but not immediately available in all settings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/>
              <a:t>The biochemical criteria for the diagnosis of DKA are:</a:t>
            </a:r>
            <a:endParaRPr sz="1000" dirty="0"/>
          </a:p>
          <a:p>
            <a:pPr marL="457200" lvl="0" indent="-29210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000" dirty="0"/>
              <a:t>Hyperglycemia (blood glucose &gt;200 mg/</a:t>
            </a:r>
            <a:r>
              <a:rPr lang="en-US" sz="1000" dirty="0" err="1"/>
              <a:t>dL</a:t>
            </a:r>
            <a:r>
              <a:rPr lang="en-US" sz="1000" dirty="0"/>
              <a:t>)</a:t>
            </a:r>
            <a:endParaRPr sz="1000" dirty="0"/>
          </a:p>
          <a:p>
            <a:pPr marL="457200" lvl="0" indent="-2921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000" dirty="0"/>
              <a:t>Acidosis (venous pH&lt;7.3 or serum bicarbonate level &lt;15mmol/L)</a:t>
            </a:r>
            <a:endParaRPr sz="1000" dirty="0"/>
          </a:p>
          <a:p>
            <a:pPr marL="457200" lvl="0" indent="-2921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000" dirty="0" err="1"/>
              <a:t>Ketonemia</a:t>
            </a:r>
            <a:r>
              <a:rPr lang="en-US" sz="1000" dirty="0"/>
              <a:t> (serum b-</a:t>
            </a:r>
            <a:r>
              <a:rPr lang="en-US" sz="1000" dirty="0" err="1"/>
              <a:t>hydroxybutyrate</a:t>
            </a:r>
            <a:r>
              <a:rPr lang="en-US" sz="1000" dirty="0"/>
              <a:t> (BOHB)  </a:t>
            </a:r>
            <a:r>
              <a:rPr lang="en-US" sz="1000" dirty="0">
                <a:highlight>
                  <a:srgbClr val="FFFFFF"/>
                </a:highlight>
              </a:rPr>
              <a:t>≥ 3mmol/L or </a:t>
            </a:r>
            <a:r>
              <a:rPr lang="en-US" sz="1000" dirty="0" err="1">
                <a:highlight>
                  <a:srgbClr val="FFFFFF"/>
                </a:highlight>
              </a:rPr>
              <a:t>ketonuria</a:t>
            </a:r>
            <a:r>
              <a:rPr lang="en-US" sz="1000" dirty="0">
                <a:highlight>
                  <a:srgbClr val="FFFFFF"/>
                </a:highlight>
              </a:rPr>
              <a:t> (</a:t>
            </a:r>
            <a:r>
              <a:rPr lang="en-US" sz="1000" dirty="0"/>
              <a:t> </a:t>
            </a:r>
            <a:r>
              <a:rPr lang="en-US" sz="1000" dirty="0">
                <a:highlight>
                  <a:srgbClr val="FFFFFF"/>
                </a:highlight>
              </a:rPr>
              <a:t>≥ 2+, moderate or large)</a:t>
            </a:r>
            <a:r>
              <a:rPr lang="en-US" sz="1000" dirty="0"/>
              <a:t> </a:t>
            </a:r>
            <a:endParaRPr dirty="0"/>
          </a:p>
        </p:txBody>
      </p:sp>
      <p:sp>
        <p:nvSpPr>
          <p:cNvPr id="148" name="Google Shape;14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3003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Het glucose in je bloed kan niet gebruikt worden </a:t>
            </a:r>
            <a:r>
              <a:rPr lang="nl-NL" dirty="0">
                <a:sym typeface="Wingdings" panose="05000000000000000000" pitchFamily="2" charset="2"/>
              </a:rPr>
              <a:t> blijft stijgen in bloed</a:t>
            </a:r>
          </a:p>
          <a:p>
            <a:r>
              <a:rPr lang="nl-NL" dirty="0">
                <a:sym typeface="Wingdings" panose="05000000000000000000" pitchFamily="2" charset="2"/>
              </a:rPr>
              <a:t>Cellen schakelen over op eiwit- en vetverbranding</a:t>
            </a:r>
          </a:p>
          <a:p>
            <a:r>
              <a:rPr lang="nl-NL" dirty="0">
                <a:sym typeface="Wingdings" panose="05000000000000000000" pitchFamily="2" charset="2"/>
              </a:rPr>
              <a:t>Opstapeling van </a:t>
            </a:r>
            <a:r>
              <a:rPr lang="nl-NL" dirty="0" err="1">
                <a:sym typeface="Wingdings" panose="05000000000000000000" pitchFamily="2" charset="2"/>
              </a:rPr>
              <a:t>AcetylCoA’s</a:t>
            </a:r>
            <a:r>
              <a:rPr lang="nl-NL" dirty="0">
                <a:sym typeface="Wingdings" panose="05000000000000000000" pitchFamily="2" charset="2"/>
              </a:rPr>
              <a:t>  ketonen</a:t>
            </a:r>
          </a:p>
          <a:p>
            <a:r>
              <a:rPr lang="nl-NL" dirty="0">
                <a:sym typeface="Wingdings" panose="05000000000000000000" pitchFamily="2" charset="2"/>
              </a:rPr>
              <a:t>Ketonen stapelen zich op   verzuring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E92E7-5348-425A-9E2E-7940112D2709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8950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 NL </a:t>
            </a:r>
            <a:r>
              <a:rPr lang="en-US" dirty="0" err="1"/>
              <a:t>ongeveer</a:t>
            </a:r>
            <a:r>
              <a:rPr lang="en-US" dirty="0"/>
              <a:t> 9000 </a:t>
            </a:r>
            <a:r>
              <a:rPr lang="en-US" dirty="0" err="1"/>
              <a:t>kinderen</a:t>
            </a:r>
            <a:r>
              <a:rPr lang="en-US" dirty="0"/>
              <a:t> met DM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Most autoimmune diseases female &gt; male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Incidence of female cases is equal to male cases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Peak onset is in early to mid-puberty</a:t>
            </a:r>
            <a:endParaRPr dirty="0"/>
          </a:p>
        </p:txBody>
      </p:sp>
      <p:sp>
        <p:nvSpPr>
          <p:cNvPr id="107" name="Google Shape;10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4088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20.000 </a:t>
            </a:r>
            <a:r>
              <a:rPr lang="nl-NL" dirty="0" err="1"/>
              <a:t>children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DM2 in USA</a:t>
            </a:r>
          </a:p>
          <a:p>
            <a:r>
              <a:rPr lang="nl-NL" dirty="0" err="1"/>
              <a:t>Incidence</a:t>
            </a:r>
            <a:r>
              <a:rPr lang="nl-NL" dirty="0"/>
              <a:t> is </a:t>
            </a:r>
            <a:r>
              <a:rPr lang="nl-NL" dirty="0" err="1"/>
              <a:t>rapidly</a:t>
            </a:r>
            <a:r>
              <a:rPr lang="nl-NL" dirty="0"/>
              <a:t> </a:t>
            </a:r>
            <a:r>
              <a:rPr lang="nl-NL" dirty="0" err="1"/>
              <a:t>increasing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E92E7-5348-425A-9E2E-7940112D2709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2575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Almost</a:t>
            </a:r>
            <a:r>
              <a:rPr lang="nl-NL" dirty="0"/>
              <a:t> 70% of the </a:t>
            </a:r>
            <a:r>
              <a:rPr lang="nl-NL" dirty="0" err="1"/>
              <a:t>children</a:t>
            </a:r>
            <a:r>
              <a:rPr lang="nl-NL" dirty="0"/>
              <a:t> is </a:t>
            </a:r>
            <a:r>
              <a:rPr lang="nl-NL" dirty="0" err="1"/>
              <a:t>managed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baseline="0" dirty="0"/>
              <a:t> </a:t>
            </a:r>
            <a:r>
              <a:rPr lang="nl-NL" baseline="0" dirty="0" err="1"/>
              <a:t>insulin</a:t>
            </a:r>
            <a:r>
              <a:rPr lang="nl-NL" baseline="0" dirty="0"/>
              <a:t> pump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E92E7-5348-425A-9E2E-7940112D2709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7596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 userDrawn="1"/>
        </p:nvSpPr>
        <p:spPr>
          <a:xfrm>
            <a:off x="0" y="603738"/>
            <a:ext cx="12192000" cy="2825262"/>
          </a:xfrm>
          <a:prstGeom prst="rect">
            <a:avLst/>
          </a:prstGeom>
          <a:solidFill>
            <a:srgbClr val="E8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D3611-1177-48EA-A067-CEF0CDB42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43" y="1057047"/>
            <a:ext cx="10776857" cy="1152751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4A8E8-3E90-4C49-8DE9-AAB8EE459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15" y="2340428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8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Hier de subtitel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E896DCE-6314-4456-ADEB-F5C25B82E6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62" y="0"/>
            <a:ext cx="3563547" cy="99258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DCE008E-4AC9-41CA-AD71-DCFAAF3FC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56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beeld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439708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rgbClr val="009CB4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350009"/>
            <a:ext cx="5346700" cy="3559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1113" y="1543665"/>
            <a:ext cx="5054600" cy="43655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09513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and kleurvlak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1540932"/>
            <a:ext cx="6096000" cy="4722439"/>
          </a:xfrm>
          <a:prstGeom prst="rect">
            <a:avLst/>
          </a:prstGeom>
          <a:solidFill>
            <a:srgbClr val="00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7700" y="2705101"/>
            <a:ext cx="5359400" cy="32040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0933"/>
            <a:ext cx="6096000" cy="472244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</p:spTree>
    <p:extLst>
      <p:ext uri="{BB962C8B-B14F-4D97-AF65-F5344CB8AC3E}">
        <p14:creationId xmlns:p14="http://schemas.microsoft.com/office/powerpoint/2010/main" val="319454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end kleurvlak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4360985"/>
            <a:ext cx="12192000" cy="1900987"/>
          </a:xfrm>
          <a:prstGeom prst="rect">
            <a:avLst/>
          </a:prstGeom>
          <a:solidFill>
            <a:srgbClr val="00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7224" y="4591050"/>
            <a:ext cx="5438775" cy="142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3050"/>
            <a:ext cx="6096000" cy="28165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43050"/>
            <a:ext cx="6096000" cy="28165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6024" y="4600575"/>
            <a:ext cx="5438775" cy="1428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</p:spTree>
    <p:extLst>
      <p:ext uri="{BB962C8B-B14F-4D97-AF65-F5344CB8AC3E}">
        <p14:creationId xmlns:p14="http://schemas.microsoft.com/office/powerpoint/2010/main" val="245627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 userDrawn="1"/>
        </p:nvSpPr>
        <p:spPr>
          <a:xfrm>
            <a:off x="0" y="603738"/>
            <a:ext cx="12192000" cy="2825262"/>
          </a:xfrm>
          <a:prstGeom prst="rect">
            <a:avLst/>
          </a:prstGeom>
          <a:solidFill>
            <a:srgbClr val="6AB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D3611-1177-48EA-A067-CEF0CDB42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43" y="1057047"/>
            <a:ext cx="10776857" cy="1152751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4A8E8-3E90-4C49-8DE9-AAB8EE459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15" y="2340428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8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Hier de subtitel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E896DCE-6314-4456-ADEB-F5C25B82E6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62" y="0"/>
            <a:ext cx="3563547" cy="99258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DCE008E-4AC9-41CA-AD71-DCFAAF3FC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42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6AB650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425655"/>
            <a:ext cx="5346700" cy="37513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2425655"/>
            <a:ext cx="5148072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</p:spTree>
    <p:extLst>
      <p:ext uri="{BB962C8B-B14F-4D97-AF65-F5344CB8AC3E}">
        <p14:creationId xmlns:p14="http://schemas.microsoft.com/office/powerpoint/2010/main" val="223665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en kolom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6AB650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</p:spTree>
    <p:extLst>
      <p:ext uri="{BB962C8B-B14F-4D97-AF65-F5344CB8AC3E}">
        <p14:creationId xmlns:p14="http://schemas.microsoft.com/office/powerpoint/2010/main" val="244265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beeld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439708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rgbClr val="6AB650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350009"/>
            <a:ext cx="5346700" cy="3559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1113" y="1543665"/>
            <a:ext cx="5054600" cy="43655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58136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and kleurvlak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1540932"/>
            <a:ext cx="6096000" cy="4722439"/>
          </a:xfrm>
          <a:prstGeom prst="rect">
            <a:avLst/>
          </a:prstGeom>
          <a:solidFill>
            <a:srgbClr val="6AB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7700" y="2705101"/>
            <a:ext cx="5359400" cy="32040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0933"/>
            <a:ext cx="6096000" cy="472244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</p:spTree>
    <p:extLst>
      <p:ext uri="{BB962C8B-B14F-4D97-AF65-F5344CB8AC3E}">
        <p14:creationId xmlns:p14="http://schemas.microsoft.com/office/powerpoint/2010/main" val="107334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end kleurvlak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4360985"/>
            <a:ext cx="12192000" cy="1900987"/>
          </a:xfrm>
          <a:prstGeom prst="rect">
            <a:avLst/>
          </a:prstGeom>
          <a:solidFill>
            <a:srgbClr val="6AB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7224" y="4591050"/>
            <a:ext cx="5438775" cy="142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3050"/>
            <a:ext cx="6096000" cy="28165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43050"/>
            <a:ext cx="6096000" cy="28165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6024" y="4600575"/>
            <a:ext cx="5438775" cy="1428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</p:spTree>
    <p:extLst>
      <p:ext uri="{BB962C8B-B14F-4D97-AF65-F5344CB8AC3E}">
        <p14:creationId xmlns:p14="http://schemas.microsoft.com/office/powerpoint/2010/main" val="99139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 userDrawn="1"/>
        </p:nvSpPr>
        <p:spPr>
          <a:xfrm>
            <a:off x="0" y="603738"/>
            <a:ext cx="12192000" cy="2825262"/>
          </a:xfrm>
          <a:prstGeom prst="rect">
            <a:avLst/>
          </a:prstGeom>
          <a:solidFill>
            <a:srgbClr val="00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D3611-1177-48EA-A067-CEF0CDB42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43" y="1057047"/>
            <a:ext cx="10776857" cy="1152751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4A8E8-3E90-4C49-8DE9-AAB8EE459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15" y="2340428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8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Hier de subtitel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E896DCE-6314-4456-ADEB-F5C25B82E6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62" y="0"/>
            <a:ext cx="3563547" cy="99258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DCE008E-4AC9-41CA-AD71-DCFAAF3FC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413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425655"/>
            <a:ext cx="5346700" cy="37513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2425655"/>
            <a:ext cx="5148072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</p:spTree>
    <p:extLst>
      <p:ext uri="{BB962C8B-B14F-4D97-AF65-F5344CB8AC3E}">
        <p14:creationId xmlns:p14="http://schemas.microsoft.com/office/powerpoint/2010/main" val="136745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374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425655"/>
            <a:ext cx="5346700" cy="37513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2425655"/>
            <a:ext cx="5148072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</p:spTree>
    <p:extLst>
      <p:ext uri="{BB962C8B-B14F-4D97-AF65-F5344CB8AC3E}">
        <p14:creationId xmlns:p14="http://schemas.microsoft.com/office/powerpoint/2010/main" val="53029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en kolom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374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</p:spTree>
    <p:extLst>
      <p:ext uri="{BB962C8B-B14F-4D97-AF65-F5344CB8AC3E}">
        <p14:creationId xmlns:p14="http://schemas.microsoft.com/office/powerpoint/2010/main" val="297549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beeld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439708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rgbClr val="00374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350009"/>
            <a:ext cx="5346700" cy="3559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1113" y="1543665"/>
            <a:ext cx="5054600" cy="43655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3887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and kleurvlak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1540932"/>
            <a:ext cx="6096000" cy="4722439"/>
          </a:xfrm>
          <a:prstGeom prst="rect">
            <a:avLst/>
          </a:prstGeom>
          <a:solidFill>
            <a:srgbClr val="00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7700" y="2705101"/>
            <a:ext cx="5359400" cy="32040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0933"/>
            <a:ext cx="6096000" cy="472244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</p:spTree>
    <p:extLst>
      <p:ext uri="{BB962C8B-B14F-4D97-AF65-F5344CB8AC3E}">
        <p14:creationId xmlns:p14="http://schemas.microsoft.com/office/powerpoint/2010/main" val="143444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end kleurvlak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4360985"/>
            <a:ext cx="12192000" cy="1900987"/>
          </a:xfrm>
          <a:prstGeom prst="rect">
            <a:avLst/>
          </a:prstGeom>
          <a:solidFill>
            <a:srgbClr val="00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7224" y="4591050"/>
            <a:ext cx="5438775" cy="142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3050"/>
            <a:ext cx="6096000" cy="28165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43050"/>
            <a:ext cx="6096000" cy="28165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6024" y="4600575"/>
            <a:ext cx="5438775" cy="1428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</p:spTree>
    <p:extLst>
      <p:ext uri="{BB962C8B-B14F-4D97-AF65-F5344CB8AC3E}">
        <p14:creationId xmlns:p14="http://schemas.microsoft.com/office/powerpoint/2010/main" val="217154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14">
            <a:extLst>
              <a:ext uri="{FF2B5EF4-FFF2-40B4-BE49-F238E27FC236}">
                <a16:creationId xmlns:a16="http://schemas.microsoft.com/office/drawing/2014/main" id="{DA58A6F3-534A-40A0-83C6-89CBA29261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03738"/>
            <a:ext cx="12192000" cy="625426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DDD695A-1081-46FE-92DA-DE89DD3F4C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62" y="0"/>
            <a:ext cx="3563547" cy="99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04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pagina - Emma Kinderziekenhu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 userDrawn="1"/>
        </p:nvSpPr>
        <p:spPr>
          <a:xfrm>
            <a:off x="0" y="603738"/>
            <a:ext cx="12192000" cy="2825262"/>
          </a:xfrm>
          <a:prstGeom prst="rect">
            <a:avLst/>
          </a:prstGeom>
          <a:solidFill>
            <a:srgbClr val="00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D3611-1177-48EA-A067-CEF0CDB42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43" y="1057047"/>
            <a:ext cx="10776857" cy="1152751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4A8E8-3E90-4C49-8DE9-AAB8EE459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15" y="2340428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8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Hier de subtitel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DCE008E-4AC9-41CA-AD71-DCFAAF3FC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917F1429-1C99-41B2-B1C8-416767861DCB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4313238" y="0"/>
            <a:ext cx="3562350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0" name="Afbeelding 59">
            <a:extLst>
              <a:ext uri="{FF2B5EF4-FFF2-40B4-BE49-F238E27FC236}">
                <a16:creationId xmlns:a16="http://schemas.microsoft.com/office/drawing/2014/main" id="{B0E786D1-B50C-4C11-ACA9-9456A08046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948" y="0"/>
            <a:ext cx="4365173" cy="98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1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1222-3634-44CB-BCEA-5DA0B8752CF5}" type="datetimeFigureOut">
              <a:rPr lang="nl-NL" smtClean="0"/>
              <a:t>29-12-2022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B1C83-E4E5-47A0-8645-CCEEE87727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8103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en kolom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</p:spTree>
    <p:extLst>
      <p:ext uri="{BB962C8B-B14F-4D97-AF65-F5344CB8AC3E}">
        <p14:creationId xmlns:p14="http://schemas.microsoft.com/office/powerpoint/2010/main" val="212825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beeld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439708"/>
            <a:ext cx="5346700" cy="646331"/>
          </a:xfrm>
        </p:spPr>
        <p:txBody>
          <a:bodyPr anchor="t" anchorCtr="0">
            <a:spAutoFit/>
          </a:bodyPr>
          <a:lstStyle>
            <a:lvl1pPr>
              <a:defRPr/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350009"/>
            <a:ext cx="5346700" cy="3559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1113" y="1543665"/>
            <a:ext cx="5054600" cy="43655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14060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and kleurvlak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1540932"/>
            <a:ext cx="6096000" cy="4722439"/>
          </a:xfrm>
          <a:prstGeom prst="rect">
            <a:avLst/>
          </a:prstGeom>
          <a:solidFill>
            <a:srgbClr val="E8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7700" y="2705101"/>
            <a:ext cx="5359400" cy="32040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0933"/>
            <a:ext cx="6096000" cy="472244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</p:spTree>
    <p:extLst>
      <p:ext uri="{BB962C8B-B14F-4D97-AF65-F5344CB8AC3E}">
        <p14:creationId xmlns:p14="http://schemas.microsoft.com/office/powerpoint/2010/main" val="165975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end kleurvlak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4360985"/>
            <a:ext cx="12192000" cy="1900987"/>
          </a:xfrm>
          <a:prstGeom prst="rect">
            <a:avLst/>
          </a:prstGeom>
          <a:solidFill>
            <a:srgbClr val="E8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7224" y="4591050"/>
            <a:ext cx="5438775" cy="142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3050"/>
            <a:ext cx="6096000" cy="28165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43050"/>
            <a:ext cx="6096000" cy="28165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6024" y="4600575"/>
            <a:ext cx="5438775" cy="1428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</p:spTree>
    <p:extLst>
      <p:ext uri="{BB962C8B-B14F-4D97-AF65-F5344CB8AC3E}">
        <p14:creationId xmlns:p14="http://schemas.microsoft.com/office/powerpoint/2010/main" val="414109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 userDrawn="1"/>
        </p:nvSpPr>
        <p:spPr>
          <a:xfrm>
            <a:off x="0" y="603738"/>
            <a:ext cx="12192000" cy="2825262"/>
          </a:xfrm>
          <a:prstGeom prst="rect">
            <a:avLst/>
          </a:prstGeom>
          <a:solidFill>
            <a:srgbClr val="00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D3611-1177-48EA-A067-CEF0CDB42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43" y="1057047"/>
            <a:ext cx="10776857" cy="1152751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4A8E8-3E90-4C49-8DE9-AAB8EE459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15" y="2340428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8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Hier de subtitel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E896DCE-6314-4456-ADEB-F5C25B82E6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62" y="0"/>
            <a:ext cx="3563547" cy="99258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DCE008E-4AC9-41CA-AD71-DCFAAF3FC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330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9CB4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425655"/>
            <a:ext cx="5346700" cy="37513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2425655"/>
            <a:ext cx="5148072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</p:spTree>
    <p:extLst>
      <p:ext uri="{BB962C8B-B14F-4D97-AF65-F5344CB8AC3E}">
        <p14:creationId xmlns:p14="http://schemas.microsoft.com/office/powerpoint/2010/main" val="22107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en kolom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9CB4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</p:spTree>
    <p:extLst>
      <p:ext uri="{BB962C8B-B14F-4D97-AF65-F5344CB8AC3E}">
        <p14:creationId xmlns:p14="http://schemas.microsoft.com/office/powerpoint/2010/main" val="298274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CCC1A1E-656A-4AF0-AA4A-4C5B0A9CBB55}"/>
              </a:ext>
            </a:extLst>
          </p:cNvPr>
          <p:cNvSpPr/>
          <p:nvPr userDrawn="1"/>
        </p:nvSpPr>
        <p:spPr>
          <a:xfrm>
            <a:off x="1" y="6271260"/>
            <a:ext cx="12192000" cy="586740"/>
          </a:xfrm>
          <a:prstGeom prst="rect">
            <a:avLst/>
          </a:prstGeom>
          <a:solidFill>
            <a:srgbClr val="CED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05E57A9-EF42-41CC-A2FF-69FC44463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11000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Hier de titel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64C743E-8D29-4316-98AB-B30200D583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200" y="6381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50">
                <a:solidFill>
                  <a:srgbClr val="00373E"/>
                </a:solidFill>
              </a:defRPr>
            </a:lvl1pPr>
          </a:lstStyle>
          <a:p>
            <a:r>
              <a:rPr lang="nl-NL"/>
              <a:t>Voorbeeld voettekst | juli 2018</a:t>
            </a: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A6CEDF9-8401-43A2-A4AB-0E7332B8A3EF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413" y="0"/>
            <a:ext cx="495173" cy="101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4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  <p:sldLayoutId id="2147483655" r:id="rId25"/>
    <p:sldLayoutId id="2147483686" r:id="rId26"/>
    <p:sldLayoutId id="2147483692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E89E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Diabetes in </a:t>
            </a:r>
            <a:r>
              <a:rPr lang="nl-NL" dirty="0" err="1"/>
              <a:t>childhood</a:t>
            </a:r>
            <a:r>
              <a:rPr lang="nl-NL" dirty="0"/>
              <a:t>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nl-NL" sz="4800" b="1" dirty="0"/>
              <a:t>BAPA / SKA </a:t>
            </a:r>
            <a:r>
              <a:rPr lang="nl-NL" sz="4800" b="1" dirty="0" err="1"/>
              <a:t>refresher</a:t>
            </a:r>
            <a:r>
              <a:rPr lang="nl-NL" sz="4800" b="1" dirty="0"/>
              <a:t> course</a:t>
            </a:r>
          </a:p>
          <a:p>
            <a:endParaRPr lang="nl-NL" dirty="0"/>
          </a:p>
          <a:p>
            <a:r>
              <a:rPr lang="nl-NL" dirty="0"/>
              <a:t>Jorinde Polderman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92642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673100" y="1100093"/>
            <a:ext cx="10766044" cy="89199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 sz="3200" dirty="0"/>
              <a:t>Type 1 Diabetes</a:t>
            </a:r>
            <a:endParaRPr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buClr>
                <a:schemeClr val="dk1"/>
              </a:buClr>
              <a:buSzPts val="3200"/>
            </a:pPr>
            <a:r>
              <a:rPr lang="en-US" dirty="0"/>
              <a:t>9000 children in the Netherlands with known diabetes</a:t>
            </a:r>
          </a:p>
          <a:p>
            <a:pPr marL="342900" indent="-342900">
              <a:buClr>
                <a:schemeClr val="dk1"/>
              </a:buClr>
              <a:buSzPts val="3200"/>
            </a:pPr>
            <a:r>
              <a:rPr lang="en-US" dirty="0"/>
              <a:t>15-20% in children aged &lt; 5 years old</a:t>
            </a:r>
          </a:p>
          <a:p>
            <a:pPr marL="342900" indent="-342900">
              <a:buClr>
                <a:schemeClr val="dk1"/>
              </a:buClr>
              <a:buSzPts val="3200"/>
            </a:pPr>
            <a:r>
              <a:rPr lang="en-US" dirty="0"/>
              <a:t>Around 90% of the children with diabetes has DM1</a:t>
            </a:r>
          </a:p>
          <a:p>
            <a:pPr marL="457200" lvl="1" indent="0">
              <a:spcBef>
                <a:spcPts val="560"/>
              </a:spcBef>
              <a:buClr>
                <a:schemeClr val="dk1"/>
              </a:buClr>
              <a:buSzPts val="2800"/>
              <a:buNone/>
            </a:pPr>
            <a:endParaRPr lang="en-US" dirty="0"/>
          </a:p>
          <a:p>
            <a:pPr>
              <a:spcBef>
                <a:spcPts val="560"/>
              </a:spcBef>
              <a:buClr>
                <a:schemeClr val="dk1"/>
              </a:buClr>
              <a:buSzPts val="2800"/>
            </a:pPr>
            <a:r>
              <a:rPr lang="en-US" dirty="0"/>
              <a:t>Auto-immune destruction of beta cells</a:t>
            </a:r>
          </a:p>
          <a:p>
            <a:pPr>
              <a:spcBef>
                <a:spcPts val="560"/>
              </a:spcBef>
              <a:buClr>
                <a:schemeClr val="dk1"/>
              </a:buClr>
              <a:buSzPts val="2800"/>
            </a:pPr>
            <a:endParaRPr lang="en-US" dirty="0"/>
          </a:p>
          <a:p>
            <a:pPr>
              <a:spcBef>
                <a:spcPts val="560"/>
              </a:spcBef>
              <a:buClr>
                <a:schemeClr val="dk1"/>
              </a:buClr>
              <a:buSzPts val="2800"/>
            </a:pPr>
            <a:r>
              <a:rPr lang="en-US" dirty="0"/>
              <a:t>Always require exogenous insulin</a:t>
            </a:r>
          </a:p>
          <a:p>
            <a:endParaRPr lang="nl-NL" dirty="0"/>
          </a:p>
        </p:txBody>
      </p:sp>
      <p:sp>
        <p:nvSpPr>
          <p:cNvPr id="111" name="Google Shape;111;p4"/>
          <p:cNvSpPr txBox="1"/>
          <p:nvPr/>
        </p:nvSpPr>
        <p:spPr>
          <a:xfrm>
            <a:off x="9103447" y="6262643"/>
            <a:ext cx="3088553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nl-NL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Siller</a:t>
            </a:r>
            <a:r>
              <a:rPr lang="nl-NL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 al. </a:t>
            </a:r>
            <a:r>
              <a:rPr lang="nl-NL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Pediatr</a:t>
            </a:r>
            <a:r>
              <a:rPr lang="nl-NL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Diabetes 2021</a:t>
            </a:r>
          </a:p>
          <a:p>
            <a:r>
              <a:rPr lang="nl-NL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Mentink et al. </a:t>
            </a:r>
            <a:r>
              <a:rPr lang="nl-NL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Pediatr</a:t>
            </a:r>
            <a:r>
              <a:rPr lang="nl-NL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Diabetes 2020</a:t>
            </a:r>
          </a:p>
          <a:p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8796" y="132328"/>
            <a:ext cx="2994594" cy="299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38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3200" dirty="0" err="1"/>
              <a:t>Other</a:t>
            </a:r>
            <a:r>
              <a:rPr lang="nl-NL" sz="3200" dirty="0"/>
              <a:t> types of Diabetes</a:t>
            </a:r>
          </a:p>
        </p:txBody>
      </p:sp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l="21513" t="28348" r="59825" b="24494"/>
          <a:stretch/>
        </p:blipFill>
        <p:spPr>
          <a:xfrm>
            <a:off x="2654085" y="851939"/>
            <a:ext cx="6825917" cy="5390148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8735786" y="6421511"/>
            <a:ext cx="3351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/>
              <a:t>Siller</a:t>
            </a:r>
            <a:r>
              <a:rPr lang="nl-NL" sz="1400" dirty="0"/>
              <a:t> et al. </a:t>
            </a:r>
            <a:r>
              <a:rPr lang="nl-NL" sz="1400" dirty="0" err="1"/>
              <a:t>Pediatr</a:t>
            </a:r>
            <a:r>
              <a:rPr lang="nl-NL" sz="1400" dirty="0"/>
              <a:t> Diabetes 2020</a:t>
            </a:r>
          </a:p>
        </p:txBody>
      </p:sp>
    </p:spTree>
    <p:extLst>
      <p:ext uri="{BB962C8B-B14F-4D97-AF65-F5344CB8AC3E}">
        <p14:creationId xmlns:p14="http://schemas.microsoft.com/office/powerpoint/2010/main" val="33897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3200" dirty="0" err="1"/>
              <a:t>Subcutaneous</a:t>
            </a:r>
            <a:r>
              <a:rPr lang="nl-NL" sz="3200" dirty="0"/>
              <a:t> </a:t>
            </a:r>
            <a:r>
              <a:rPr lang="nl-NL" sz="3200" dirty="0" err="1"/>
              <a:t>Insulin</a:t>
            </a:r>
            <a:r>
              <a:rPr lang="nl-NL" sz="3200" dirty="0"/>
              <a:t> Pumps</a:t>
            </a: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-1" y="2425655"/>
            <a:ext cx="3094263" cy="443234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/>
          <a:srcRect l="48503"/>
          <a:stretch/>
        </p:blipFill>
        <p:spPr>
          <a:xfrm>
            <a:off x="8988879" y="2720503"/>
            <a:ext cx="3203121" cy="414666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5"/>
          <a:srcRect l="39241" r="17442"/>
          <a:stretch/>
        </p:blipFill>
        <p:spPr>
          <a:xfrm>
            <a:off x="6139544" y="2717759"/>
            <a:ext cx="2849336" cy="414941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4264" y="2717848"/>
            <a:ext cx="3045279" cy="414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6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3100" y="1010286"/>
            <a:ext cx="10766044" cy="829192"/>
          </a:xfrm>
        </p:spPr>
        <p:txBody>
          <a:bodyPr>
            <a:normAutofit/>
          </a:bodyPr>
          <a:lstStyle/>
          <a:p>
            <a:pPr algn="ctr"/>
            <a:r>
              <a:rPr lang="nl-NL" sz="3200" dirty="0" err="1"/>
              <a:t>Preoperative</a:t>
            </a:r>
            <a:r>
              <a:rPr lang="nl-NL" sz="3200" dirty="0"/>
              <a:t> planning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sz="2000" dirty="0"/>
              <a:t>Take adequate </a:t>
            </a:r>
            <a:r>
              <a:rPr lang="nl-NL" sz="2000" dirty="0" err="1"/>
              <a:t>history</a:t>
            </a:r>
            <a:r>
              <a:rPr lang="nl-NL" sz="2000" dirty="0"/>
              <a:t> </a:t>
            </a:r>
          </a:p>
          <a:p>
            <a:r>
              <a:rPr lang="nl-NL" sz="2000" dirty="0" err="1"/>
              <a:t>Involve</a:t>
            </a:r>
            <a:r>
              <a:rPr lang="nl-NL" sz="2000" dirty="0"/>
              <a:t> </a:t>
            </a:r>
            <a:r>
              <a:rPr lang="nl-NL" sz="2000" dirty="0" err="1"/>
              <a:t>own</a:t>
            </a:r>
            <a:r>
              <a:rPr lang="nl-NL" sz="2000" dirty="0"/>
              <a:t> </a:t>
            </a:r>
            <a:r>
              <a:rPr lang="nl-NL" sz="2000" dirty="0" err="1"/>
              <a:t>endocrinologist</a:t>
            </a:r>
            <a:r>
              <a:rPr lang="nl-NL" sz="2000" dirty="0"/>
              <a:t> </a:t>
            </a:r>
          </a:p>
          <a:p>
            <a:r>
              <a:rPr lang="nl-NL" sz="2000" dirty="0"/>
              <a:t>Schedule als first case of the </a:t>
            </a:r>
            <a:r>
              <a:rPr lang="nl-NL" sz="2000" dirty="0" err="1"/>
              <a:t>day</a:t>
            </a:r>
            <a:endParaRPr lang="nl-NL" sz="2000" dirty="0"/>
          </a:p>
          <a:p>
            <a:endParaRPr lang="nl-NL" sz="2000" dirty="0"/>
          </a:p>
          <a:p>
            <a:r>
              <a:rPr lang="nl-NL" sz="2000" dirty="0" err="1"/>
              <a:t>Discuss</a:t>
            </a:r>
            <a:r>
              <a:rPr lang="nl-NL" sz="2000" dirty="0"/>
              <a:t> treatment plan </a:t>
            </a:r>
            <a:r>
              <a:rPr lang="nl-NL" sz="2000" dirty="0" err="1"/>
              <a:t>with</a:t>
            </a:r>
            <a:r>
              <a:rPr lang="nl-NL" sz="2000" dirty="0"/>
              <a:t> </a:t>
            </a:r>
            <a:r>
              <a:rPr lang="nl-NL" sz="2000" dirty="0" err="1"/>
              <a:t>patient</a:t>
            </a:r>
            <a:r>
              <a:rPr lang="nl-NL" sz="2000" dirty="0"/>
              <a:t> and family</a:t>
            </a:r>
          </a:p>
          <a:p>
            <a:pPr lvl="1"/>
            <a:r>
              <a:rPr lang="nl-NL" sz="2000" dirty="0" err="1"/>
              <a:t>Use</a:t>
            </a:r>
            <a:r>
              <a:rPr lang="nl-NL" sz="2000" dirty="0"/>
              <a:t> of </a:t>
            </a:r>
            <a:r>
              <a:rPr lang="nl-NL" sz="2000" dirty="0" err="1"/>
              <a:t>own</a:t>
            </a:r>
            <a:r>
              <a:rPr lang="nl-NL" sz="2000" dirty="0"/>
              <a:t> </a:t>
            </a:r>
            <a:r>
              <a:rPr lang="nl-NL" sz="2000" dirty="0" err="1"/>
              <a:t>insulin</a:t>
            </a:r>
            <a:r>
              <a:rPr lang="nl-NL" sz="2000" dirty="0"/>
              <a:t> pump or </a:t>
            </a:r>
            <a:r>
              <a:rPr lang="nl-NL" sz="2000" dirty="0" err="1"/>
              <a:t>not</a:t>
            </a:r>
            <a:endParaRPr lang="nl-NL" sz="2000" dirty="0"/>
          </a:p>
          <a:p>
            <a:pPr lvl="1"/>
            <a:r>
              <a:rPr lang="nl-NL" sz="2000" dirty="0" err="1"/>
              <a:t>Adjustments</a:t>
            </a:r>
            <a:r>
              <a:rPr lang="nl-NL" sz="2000" dirty="0"/>
              <a:t> of </a:t>
            </a:r>
            <a:r>
              <a:rPr lang="nl-NL" sz="2000" dirty="0" err="1"/>
              <a:t>insulin</a:t>
            </a:r>
            <a:r>
              <a:rPr lang="nl-NL" sz="2000" dirty="0"/>
              <a:t> </a:t>
            </a:r>
            <a:r>
              <a:rPr lang="nl-NL" sz="2000" dirty="0" err="1"/>
              <a:t>dosing</a:t>
            </a:r>
            <a:endParaRPr lang="nl-NL" sz="2000" dirty="0"/>
          </a:p>
          <a:p>
            <a:pPr lvl="1"/>
            <a:r>
              <a:rPr lang="nl-NL" sz="2000" dirty="0"/>
              <a:t>Escape </a:t>
            </a:r>
            <a:r>
              <a:rPr lang="nl-NL" sz="2000" dirty="0" err="1"/>
              <a:t>for</a:t>
            </a:r>
            <a:r>
              <a:rPr lang="nl-NL" sz="2000" dirty="0"/>
              <a:t> hypo- and </a:t>
            </a:r>
            <a:r>
              <a:rPr lang="nl-NL" sz="2000" dirty="0" err="1"/>
              <a:t>hyperglycaemia</a:t>
            </a:r>
            <a:endParaRPr lang="nl-NL" sz="2000" dirty="0"/>
          </a:p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7976508" y="6211669"/>
            <a:ext cx="5214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ISPAD consensus guideline </a:t>
            </a:r>
            <a:r>
              <a:rPr lang="nl-NL" sz="1200" dirty="0" err="1"/>
              <a:t>Jefferies</a:t>
            </a:r>
            <a:r>
              <a:rPr lang="nl-NL" sz="1200" dirty="0"/>
              <a:t> et al. </a:t>
            </a:r>
            <a:r>
              <a:rPr lang="nl-NL" sz="1200" dirty="0" err="1"/>
              <a:t>Ped</a:t>
            </a:r>
            <a:r>
              <a:rPr lang="nl-NL" sz="1200" dirty="0"/>
              <a:t> </a:t>
            </a:r>
            <a:r>
              <a:rPr lang="nl-NL" sz="1200" dirty="0" err="1"/>
              <a:t>Diab</a:t>
            </a:r>
            <a:r>
              <a:rPr lang="nl-NL" sz="1200" dirty="0"/>
              <a:t> 2018</a:t>
            </a:r>
          </a:p>
          <a:p>
            <a:r>
              <a:rPr lang="nl-NL" sz="1200" dirty="0"/>
              <a:t>Vanderhoek et al. </a:t>
            </a:r>
            <a:r>
              <a:rPr lang="nl-NL" sz="1200" dirty="0" err="1"/>
              <a:t>Ped</a:t>
            </a:r>
            <a:r>
              <a:rPr lang="nl-NL" sz="1200" dirty="0"/>
              <a:t> </a:t>
            </a:r>
            <a:r>
              <a:rPr lang="nl-NL" sz="1200" dirty="0" err="1"/>
              <a:t>Anest</a:t>
            </a:r>
            <a:r>
              <a:rPr lang="nl-NL" sz="1200" dirty="0"/>
              <a:t> 2019</a:t>
            </a:r>
          </a:p>
          <a:p>
            <a:r>
              <a:rPr lang="nl-NL" sz="1200" dirty="0"/>
              <a:t>Martin et al. A&amp;A 2020</a:t>
            </a:r>
          </a:p>
        </p:txBody>
      </p:sp>
    </p:spTree>
    <p:extLst>
      <p:ext uri="{BB962C8B-B14F-4D97-AF65-F5344CB8AC3E}">
        <p14:creationId xmlns:p14="http://schemas.microsoft.com/office/powerpoint/2010/main" val="74964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3100" y="1002121"/>
            <a:ext cx="10766044" cy="829192"/>
          </a:xfrm>
        </p:spPr>
        <p:txBody>
          <a:bodyPr>
            <a:normAutofit/>
          </a:bodyPr>
          <a:lstStyle/>
          <a:p>
            <a:pPr algn="ctr"/>
            <a:r>
              <a:rPr lang="nl-NL" sz="3200" dirty="0" err="1"/>
              <a:t>Intraoperative</a:t>
            </a:r>
            <a:r>
              <a:rPr lang="nl-NL" sz="3200" dirty="0"/>
              <a:t> management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sz="2000" dirty="0" err="1"/>
              <a:t>Measure</a:t>
            </a:r>
            <a:r>
              <a:rPr lang="nl-NL" sz="2000" dirty="0"/>
              <a:t> POCT glucose </a:t>
            </a:r>
            <a:r>
              <a:rPr lang="nl-NL" sz="2000" dirty="0" err="1"/>
              <a:t>every</a:t>
            </a:r>
            <a:r>
              <a:rPr lang="nl-NL" sz="2000" dirty="0"/>
              <a:t> </a:t>
            </a:r>
            <a:r>
              <a:rPr lang="nl-NL" sz="2000" dirty="0" err="1"/>
              <a:t>hour</a:t>
            </a:r>
            <a:r>
              <a:rPr lang="nl-NL" sz="2000" dirty="0"/>
              <a:t> </a:t>
            </a:r>
            <a:r>
              <a:rPr lang="nl-NL" sz="2000" dirty="0" err="1"/>
              <a:t>during</a:t>
            </a:r>
            <a:r>
              <a:rPr lang="nl-NL" sz="2000" dirty="0"/>
              <a:t> procedure</a:t>
            </a:r>
          </a:p>
          <a:p>
            <a:endParaRPr lang="nl-NL" sz="2000" dirty="0"/>
          </a:p>
          <a:p>
            <a:r>
              <a:rPr lang="nl-NL" sz="2000" dirty="0" err="1"/>
              <a:t>When</a:t>
            </a:r>
            <a:r>
              <a:rPr lang="nl-NL" sz="2000" dirty="0"/>
              <a:t> </a:t>
            </a:r>
            <a:r>
              <a:rPr lang="nl-NL" sz="2000" dirty="0" err="1"/>
              <a:t>using</a:t>
            </a:r>
            <a:r>
              <a:rPr lang="nl-NL" sz="2000" dirty="0"/>
              <a:t> </a:t>
            </a:r>
            <a:r>
              <a:rPr lang="nl-NL" sz="2000" dirty="0" err="1"/>
              <a:t>insulin</a:t>
            </a:r>
            <a:r>
              <a:rPr lang="nl-NL" sz="2000" dirty="0"/>
              <a:t> pump</a:t>
            </a:r>
          </a:p>
          <a:p>
            <a:pPr lvl="1"/>
            <a:r>
              <a:rPr lang="nl-NL" sz="2000" dirty="0"/>
              <a:t>Make </a:t>
            </a:r>
            <a:r>
              <a:rPr lang="nl-NL" sz="2000" dirty="0" err="1"/>
              <a:t>sure</a:t>
            </a:r>
            <a:r>
              <a:rPr lang="nl-NL" sz="2000" dirty="0"/>
              <a:t> </a:t>
            </a:r>
            <a:r>
              <a:rPr lang="nl-NL" sz="2000" dirty="0" err="1"/>
              <a:t>infusion</a:t>
            </a:r>
            <a:r>
              <a:rPr lang="nl-NL" sz="2000" dirty="0"/>
              <a:t> set is </a:t>
            </a:r>
            <a:r>
              <a:rPr lang="nl-NL" sz="2000" dirty="0" err="1"/>
              <a:t>accessible</a:t>
            </a:r>
            <a:r>
              <a:rPr lang="nl-NL" sz="2000" dirty="0"/>
              <a:t> </a:t>
            </a:r>
            <a:r>
              <a:rPr lang="nl-NL" sz="2000" dirty="0" err="1"/>
              <a:t>during</a:t>
            </a:r>
            <a:r>
              <a:rPr lang="nl-NL" sz="2000" dirty="0"/>
              <a:t> procedure and </a:t>
            </a:r>
            <a:r>
              <a:rPr lang="nl-NL" sz="2000" dirty="0" err="1"/>
              <a:t>know</a:t>
            </a:r>
            <a:r>
              <a:rPr lang="nl-NL" sz="2000" dirty="0"/>
              <a:t> </a:t>
            </a:r>
            <a:r>
              <a:rPr lang="nl-NL" sz="2000" dirty="0" err="1"/>
              <a:t>how</a:t>
            </a:r>
            <a:r>
              <a:rPr lang="nl-NL" sz="2000" dirty="0"/>
              <a:t> </a:t>
            </a:r>
            <a:r>
              <a:rPr lang="nl-NL" sz="2000" dirty="0" err="1"/>
              <a:t>to</a:t>
            </a:r>
            <a:r>
              <a:rPr lang="nl-NL" sz="2000" dirty="0"/>
              <a:t> </a:t>
            </a:r>
            <a:r>
              <a:rPr lang="nl-NL" sz="2000" dirty="0" err="1"/>
              <a:t>use</a:t>
            </a:r>
            <a:r>
              <a:rPr lang="nl-NL" sz="2000" dirty="0"/>
              <a:t> </a:t>
            </a:r>
            <a:r>
              <a:rPr lang="nl-NL" sz="2000" dirty="0" err="1"/>
              <a:t>it</a:t>
            </a:r>
            <a:endParaRPr lang="nl-NL" sz="2000" dirty="0"/>
          </a:p>
          <a:p>
            <a:pPr lvl="1"/>
            <a:r>
              <a:rPr lang="nl-NL" sz="2000" dirty="0" err="1"/>
              <a:t>Shield</a:t>
            </a:r>
            <a:r>
              <a:rPr lang="nl-NL" sz="2000" dirty="0"/>
              <a:t> </a:t>
            </a:r>
            <a:r>
              <a:rPr lang="nl-NL" sz="2000" dirty="0" err="1"/>
              <a:t>with</a:t>
            </a:r>
            <a:r>
              <a:rPr lang="nl-NL" sz="2000" dirty="0"/>
              <a:t> lead </a:t>
            </a:r>
            <a:r>
              <a:rPr lang="nl-NL" sz="2000" dirty="0" err="1"/>
              <a:t>for</a:t>
            </a:r>
            <a:r>
              <a:rPr lang="nl-NL" sz="2000" dirty="0"/>
              <a:t> </a:t>
            </a:r>
            <a:r>
              <a:rPr lang="nl-NL" sz="2000" dirty="0" err="1"/>
              <a:t>radiation</a:t>
            </a:r>
            <a:endParaRPr lang="nl-NL" sz="2000" dirty="0"/>
          </a:p>
          <a:p>
            <a:pPr lvl="1"/>
            <a:r>
              <a:rPr lang="nl-NL" sz="2000" dirty="0" err="1"/>
              <a:t>Bipolar</a:t>
            </a:r>
            <a:r>
              <a:rPr lang="nl-NL" sz="2000" dirty="0"/>
              <a:t> </a:t>
            </a:r>
            <a:r>
              <a:rPr lang="nl-NL" sz="2000" dirty="0" err="1"/>
              <a:t>electrocautery</a:t>
            </a:r>
            <a:r>
              <a:rPr lang="nl-NL" sz="2000" dirty="0"/>
              <a:t> </a:t>
            </a:r>
            <a:r>
              <a:rPr lang="nl-NL" sz="2000" dirty="0" err="1"/>
              <a:t>whenever</a:t>
            </a:r>
            <a:r>
              <a:rPr lang="nl-NL" sz="2000" dirty="0"/>
              <a:t> </a:t>
            </a:r>
            <a:r>
              <a:rPr lang="nl-NL" sz="2000" dirty="0" err="1"/>
              <a:t>possible</a:t>
            </a:r>
            <a:endParaRPr lang="nl-NL" sz="2000" dirty="0"/>
          </a:p>
          <a:p>
            <a:pPr lvl="1"/>
            <a:r>
              <a:rPr lang="nl-NL" sz="2000" dirty="0" err="1"/>
              <a:t>If</a:t>
            </a:r>
            <a:r>
              <a:rPr lang="nl-NL" sz="2000" dirty="0"/>
              <a:t> </a:t>
            </a:r>
            <a:r>
              <a:rPr lang="nl-NL" sz="2000" dirty="0" err="1"/>
              <a:t>monopolar</a:t>
            </a:r>
            <a:r>
              <a:rPr lang="nl-NL" sz="2000" dirty="0"/>
              <a:t> </a:t>
            </a:r>
            <a:r>
              <a:rPr lang="nl-NL" sz="2000" dirty="0" err="1"/>
              <a:t>cautery</a:t>
            </a:r>
            <a:r>
              <a:rPr lang="nl-NL" sz="2000" dirty="0"/>
              <a:t> is </a:t>
            </a:r>
            <a:r>
              <a:rPr lang="nl-NL" sz="2000" dirty="0" err="1"/>
              <a:t>needed</a:t>
            </a:r>
            <a:r>
              <a:rPr lang="nl-NL" sz="2000" dirty="0"/>
              <a:t>, make </a:t>
            </a:r>
            <a:r>
              <a:rPr lang="nl-NL" sz="2000" dirty="0" err="1"/>
              <a:t>sure</a:t>
            </a:r>
            <a:r>
              <a:rPr lang="nl-NL" sz="2000" dirty="0"/>
              <a:t> </a:t>
            </a:r>
            <a:r>
              <a:rPr lang="nl-NL" sz="2000" dirty="0" err="1"/>
              <a:t>current</a:t>
            </a:r>
            <a:r>
              <a:rPr lang="nl-NL" sz="2000" dirty="0"/>
              <a:t> </a:t>
            </a:r>
            <a:r>
              <a:rPr lang="nl-NL" sz="2000" dirty="0" err="1"/>
              <a:t>pathway</a:t>
            </a:r>
            <a:r>
              <a:rPr lang="nl-NL" sz="2000" dirty="0"/>
              <a:t> does </a:t>
            </a:r>
            <a:r>
              <a:rPr lang="nl-NL" sz="2000" dirty="0" err="1"/>
              <a:t>not</a:t>
            </a:r>
            <a:r>
              <a:rPr lang="nl-NL" sz="2000" dirty="0"/>
              <a:t> pass </a:t>
            </a:r>
            <a:r>
              <a:rPr lang="nl-NL" sz="2000" dirty="0" err="1"/>
              <a:t>through</a:t>
            </a:r>
            <a:r>
              <a:rPr lang="nl-NL" sz="2000" dirty="0"/>
              <a:t> pump</a:t>
            </a:r>
          </a:p>
          <a:p>
            <a:pPr lvl="1"/>
            <a:endParaRPr lang="nl-NL" dirty="0"/>
          </a:p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7788729" y="6211669"/>
            <a:ext cx="5525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ISPAD consensus guideline </a:t>
            </a:r>
            <a:r>
              <a:rPr lang="nl-NL" sz="1200" dirty="0" err="1"/>
              <a:t>Jefferies</a:t>
            </a:r>
            <a:r>
              <a:rPr lang="nl-NL" sz="1200" dirty="0"/>
              <a:t> et al. </a:t>
            </a:r>
            <a:r>
              <a:rPr lang="nl-NL" sz="1200" dirty="0" err="1"/>
              <a:t>Ped</a:t>
            </a:r>
            <a:r>
              <a:rPr lang="nl-NL" sz="1200" dirty="0"/>
              <a:t> </a:t>
            </a:r>
            <a:r>
              <a:rPr lang="nl-NL" sz="1200" dirty="0" err="1"/>
              <a:t>Diab</a:t>
            </a:r>
            <a:r>
              <a:rPr lang="nl-NL" sz="1200" dirty="0"/>
              <a:t> 2018</a:t>
            </a:r>
          </a:p>
          <a:p>
            <a:r>
              <a:rPr lang="nl-NL" sz="1200" dirty="0"/>
              <a:t>Vanderhoek et al. </a:t>
            </a:r>
            <a:r>
              <a:rPr lang="nl-NL" sz="1200" dirty="0" err="1"/>
              <a:t>Ped</a:t>
            </a:r>
            <a:r>
              <a:rPr lang="nl-NL" sz="1200" dirty="0"/>
              <a:t> </a:t>
            </a:r>
            <a:r>
              <a:rPr lang="nl-NL" sz="1200" dirty="0" err="1"/>
              <a:t>Anest</a:t>
            </a:r>
            <a:r>
              <a:rPr lang="nl-NL" sz="1200" dirty="0"/>
              <a:t> 2019</a:t>
            </a:r>
          </a:p>
          <a:p>
            <a:r>
              <a:rPr lang="nl-NL" sz="1200" dirty="0"/>
              <a:t>Martin et al. A&amp;A 2020</a:t>
            </a:r>
          </a:p>
        </p:txBody>
      </p:sp>
    </p:spTree>
    <p:extLst>
      <p:ext uri="{BB962C8B-B14F-4D97-AF65-F5344CB8AC3E}">
        <p14:creationId xmlns:p14="http://schemas.microsoft.com/office/powerpoint/2010/main" val="35584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3100" y="993958"/>
            <a:ext cx="10766044" cy="851172"/>
          </a:xfrm>
        </p:spPr>
        <p:txBody>
          <a:bodyPr>
            <a:normAutofit/>
          </a:bodyPr>
          <a:lstStyle/>
          <a:p>
            <a:pPr algn="ctr"/>
            <a:r>
              <a:rPr lang="nl-NL" sz="3200" dirty="0" err="1"/>
              <a:t>Postoperative</a:t>
            </a:r>
            <a:r>
              <a:rPr lang="nl-NL" sz="3200" dirty="0"/>
              <a:t> care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err="1"/>
              <a:t>Hourly</a:t>
            </a:r>
            <a:r>
              <a:rPr lang="nl-NL" dirty="0"/>
              <a:t> glucose checks </a:t>
            </a:r>
          </a:p>
          <a:p>
            <a:endParaRPr lang="nl-NL" dirty="0"/>
          </a:p>
          <a:p>
            <a:r>
              <a:rPr lang="nl-NL" dirty="0"/>
              <a:t>May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discharged</a:t>
            </a:r>
            <a:r>
              <a:rPr lang="nl-NL" dirty="0"/>
              <a:t> </a:t>
            </a:r>
            <a:r>
              <a:rPr lang="nl-NL" dirty="0" err="1"/>
              <a:t>when</a:t>
            </a:r>
            <a:r>
              <a:rPr lang="nl-NL" dirty="0"/>
              <a:t>: </a:t>
            </a:r>
          </a:p>
          <a:p>
            <a:pPr lvl="1"/>
            <a:r>
              <a:rPr lang="nl-NL" dirty="0" err="1"/>
              <a:t>Able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eat</a:t>
            </a:r>
            <a:r>
              <a:rPr lang="nl-NL" dirty="0"/>
              <a:t> and drink</a:t>
            </a:r>
          </a:p>
          <a:p>
            <a:pPr lvl="1"/>
            <a:r>
              <a:rPr lang="nl-NL" dirty="0"/>
              <a:t>PONV –</a:t>
            </a:r>
          </a:p>
          <a:p>
            <a:pPr lvl="1"/>
            <a:r>
              <a:rPr lang="nl-NL" dirty="0"/>
              <a:t>Resume </a:t>
            </a:r>
            <a:r>
              <a:rPr lang="nl-NL" dirty="0" err="1"/>
              <a:t>usual</a:t>
            </a:r>
            <a:r>
              <a:rPr lang="nl-NL" dirty="0"/>
              <a:t> diabetes treatment </a:t>
            </a:r>
            <a:r>
              <a:rPr lang="nl-NL" dirty="0" err="1"/>
              <a:t>schedule</a:t>
            </a:r>
            <a:r>
              <a:rPr lang="nl-NL" dirty="0"/>
              <a:t> </a:t>
            </a:r>
          </a:p>
          <a:p>
            <a:pPr lvl="1"/>
            <a:r>
              <a:rPr lang="nl-NL" dirty="0"/>
              <a:t>More frequent glucose checks </a:t>
            </a:r>
            <a:r>
              <a:rPr lang="nl-NL" dirty="0" err="1"/>
              <a:t>recommended</a:t>
            </a:r>
            <a:r>
              <a:rPr lang="nl-NL" dirty="0"/>
              <a:t> in first 24-48hrs</a:t>
            </a:r>
          </a:p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7747909" y="6262643"/>
            <a:ext cx="4871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ISPAD consensus guideline </a:t>
            </a:r>
            <a:r>
              <a:rPr lang="nl-NL" sz="1200" dirty="0" err="1"/>
              <a:t>Jefferies</a:t>
            </a:r>
            <a:r>
              <a:rPr lang="nl-NL" sz="1200" dirty="0"/>
              <a:t> et al. </a:t>
            </a:r>
            <a:r>
              <a:rPr lang="nl-NL" sz="1200" dirty="0" err="1"/>
              <a:t>Ped</a:t>
            </a:r>
            <a:r>
              <a:rPr lang="nl-NL" sz="1200" dirty="0"/>
              <a:t> </a:t>
            </a:r>
            <a:r>
              <a:rPr lang="nl-NL" sz="1200" dirty="0" err="1"/>
              <a:t>Diab</a:t>
            </a:r>
            <a:r>
              <a:rPr lang="nl-NL" sz="1200" dirty="0"/>
              <a:t> 2018</a:t>
            </a:r>
          </a:p>
          <a:p>
            <a:r>
              <a:rPr lang="nl-NL" sz="1200" dirty="0"/>
              <a:t>Vanderhoek et al. </a:t>
            </a:r>
            <a:r>
              <a:rPr lang="nl-NL" sz="1200" dirty="0" err="1"/>
              <a:t>Ped</a:t>
            </a:r>
            <a:r>
              <a:rPr lang="nl-NL" sz="1200" dirty="0"/>
              <a:t> </a:t>
            </a:r>
            <a:r>
              <a:rPr lang="nl-NL" sz="1200" dirty="0" err="1"/>
              <a:t>Anest</a:t>
            </a:r>
            <a:r>
              <a:rPr lang="nl-NL" sz="1200" dirty="0"/>
              <a:t> 2019</a:t>
            </a:r>
          </a:p>
          <a:p>
            <a:r>
              <a:rPr lang="nl-NL" sz="1200" dirty="0"/>
              <a:t>Martin et al. A&amp;A 2020</a:t>
            </a:r>
          </a:p>
        </p:txBody>
      </p:sp>
    </p:spTree>
    <p:extLst>
      <p:ext uri="{BB962C8B-B14F-4D97-AF65-F5344CB8AC3E}">
        <p14:creationId xmlns:p14="http://schemas.microsoft.com/office/powerpoint/2010/main" val="264415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7435" y="951021"/>
            <a:ext cx="10766044" cy="619294"/>
          </a:xfrm>
        </p:spPr>
        <p:txBody>
          <a:bodyPr>
            <a:normAutofit/>
          </a:bodyPr>
          <a:lstStyle/>
          <a:p>
            <a:pPr algn="ctr"/>
            <a:r>
              <a:rPr lang="nl-NL" sz="3200" dirty="0"/>
              <a:t>Glucose Sensors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25710" y="3005573"/>
            <a:ext cx="2880876" cy="288087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t="13571" r="2013" b="6997"/>
          <a:stretch/>
        </p:blipFill>
        <p:spPr>
          <a:xfrm>
            <a:off x="9069111" y="3006156"/>
            <a:ext cx="2385382" cy="2880293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825710" y="1859706"/>
            <a:ext cx="2975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Freestyle Libre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240" y="3006155"/>
            <a:ext cx="2841501" cy="2880294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4859504" y="1859706"/>
            <a:ext cx="2975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Guardian</a:t>
            </a:r>
            <a:r>
              <a:rPr lang="nl-NL" dirty="0"/>
              <a:t> Connect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9288319" y="1859706"/>
            <a:ext cx="2770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Dexcom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232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3100" y="1026613"/>
            <a:ext cx="10766044" cy="916487"/>
          </a:xfrm>
        </p:spPr>
        <p:txBody>
          <a:bodyPr>
            <a:normAutofit/>
          </a:bodyPr>
          <a:lstStyle/>
          <a:p>
            <a:pPr algn="ctr"/>
            <a:r>
              <a:rPr lang="nl-NL" sz="3200" dirty="0"/>
              <a:t>Target range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sz="2000" dirty="0"/>
              <a:t>Keep glucose </a:t>
            </a:r>
            <a:r>
              <a:rPr lang="nl-NL" sz="2000" dirty="0" err="1"/>
              <a:t>between</a:t>
            </a:r>
            <a:r>
              <a:rPr lang="nl-NL" sz="2000" dirty="0"/>
              <a:t> 5 – 10 </a:t>
            </a:r>
            <a:r>
              <a:rPr lang="nl-NL" sz="2000" dirty="0" err="1"/>
              <a:t>mmol</a:t>
            </a:r>
            <a:r>
              <a:rPr lang="nl-NL" sz="2000" dirty="0"/>
              <a:t>/l</a:t>
            </a:r>
          </a:p>
          <a:p>
            <a:r>
              <a:rPr lang="nl-NL" sz="2000" dirty="0"/>
              <a:t>Check </a:t>
            </a:r>
            <a:r>
              <a:rPr lang="nl-NL" sz="2000" dirty="0" err="1"/>
              <a:t>for</a:t>
            </a:r>
            <a:r>
              <a:rPr lang="nl-NL" sz="2000" dirty="0"/>
              <a:t> </a:t>
            </a:r>
            <a:r>
              <a:rPr lang="nl-NL" sz="2000" dirty="0" err="1"/>
              <a:t>ketones</a:t>
            </a:r>
            <a:r>
              <a:rPr lang="nl-NL" sz="2000" dirty="0"/>
              <a:t> </a:t>
            </a:r>
            <a:r>
              <a:rPr lang="nl-NL" sz="2000" dirty="0" err="1"/>
              <a:t>if</a:t>
            </a:r>
            <a:r>
              <a:rPr lang="nl-NL" sz="2000" dirty="0"/>
              <a:t> glucose is &gt; 15 </a:t>
            </a:r>
            <a:r>
              <a:rPr lang="nl-NL" sz="2000" dirty="0" err="1"/>
              <a:t>mmol</a:t>
            </a:r>
            <a:r>
              <a:rPr lang="nl-NL" sz="2000" dirty="0"/>
              <a:t>/l</a:t>
            </a:r>
          </a:p>
          <a:p>
            <a:endParaRPr lang="nl-NL" sz="2000" dirty="0"/>
          </a:p>
          <a:p>
            <a:r>
              <a:rPr lang="nl-NL" sz="2000" dirty="0" err="1"/>
              <a:t>Use</a:t>
            </a:r>
            <a:r>
              <a:rPr lang="nl-NL" sz="2000" dirty="0"/>
              <a:t> </a:t>
            </a:r>
            <a:r>
              <a:rPr lang="nl-NL" sz="2000" dirty="0" err="1"/>
              <a:t>child’s</a:t>
            </a:r>
            <a:r>
              <a:rPr lang="nl-NL" sz="2000" dirty="0"/>
              <a:t> </a:t>
            </a:r>
            <a:r>
              <a:rPr lang="nl-NL" sz="2000" dirty="0" err="1"/>
              <a:t>own</a:t>
            </a:r>
            <a:r>
              <a:rPr lang="nl-NL" sz="2000" dirty="0"/>
              <a:t> </a:t>
            </a:r>
            <a:r>
              <a:rPr lang="nl-NL" sz="2000" dirty="0" err="1"/>
              <a:t>correction</a:t>
            </a:r>
            <a:r>
              <a:rPr lang="nl-NL" sz="2000" dirty="0"/>
              <a:t> factor </a:t>
            </a:r>
            <a:r>
              <a:rPr lang="nl-NL" sz="2000" dirty="0" err="1"/>
              <a:t>to</a:t>
            </a:r>
            <a:r>
              <a:rPr lang="nl-NL" sz="2000" dirty="0"/>
              <a:t> </a:t>
            </a:r>
            <a:r>
              <a:rPr lang="nl-NL" sz="2000" dirty="0" err="1"/>
              <a:t>treat</a:t>
            </a:r>
            <a:r>
              <a:rPr lang="nl-NL" sz="2000" dirty="0"/>
              <a:t> </a:t>
            </a:r>
            <a:r>
              <a:rPr lang="nl-NL" sz="2000" dirty="0" err="1"/>
              <a:t>hyperglycaemia</a:t>
            </a:r>
            <a:endParaRPr lang="nl-NL" sz="2000" dirty="0"/>
          </a:p>
          <a:p>
            <a:pPr lvl="1"/>
            <a:r>
              <a:rPr lang="en-US" sz="2000" dirty="0"/>
              <a:t>Correction Factor (CF) or Insulin Sensitivity Factor (ISF): The expected decrease in blood glucose (BG) after administering 1 unit of insulin</a:t>
            </a:r>
            <a:endParaRPr lang="nl-NL" sz="2000" dirty="0"/>
          </a:p>
          <a:p>
            <a:endParaRPr lang="nl-NL" sz="2000" dirty="0"/>
          </a:p>
          <a:p>
            <a:r>
              <a:rPr lang="nl-NL" sz="2000" dirty="0" err="1"/>
              <a:t>Use</a:t>
            </a:r>
            <a:r>
              <a:rPr lang="nl-NL" sz="2000" dirty="0"/>
              <a:t> sensors </a:t>
            </a:r>
            <a:r>
              <a:rPr lang="nl-NL" sz="2000" dirty="0" err="1"/>
              <a:t>with</a:t>
            </a:r>
            <a:r>
              <a:rPr lang="nl-NL" sz="2000" dirty="0"/>
              <a:t> </a:t>
            </a:r>
            <a:r>
              <a:rPr lang="nl-NL" sz="2000" dirty="0" err="1"/>
              <a:t>caution</a:t>
            </a:r>
            <a:r>
              <a:rPr lang="nl-NL" sz="2000" dirty="0"/>
              <a:t>, </a:t>
            </a:r>
            <a:r>
              <a:rPr lang="nl-NL" sz="2000" dirty="0" err="1"/>
              <a:t>preferebly</a:t>
            </a:r>
            <a:r>
              <a:rPr lang="nl-NL" sz="2000" dirty="0"/>
              <a:t> </a:t>
            </a:r>
            <a:r>
              <a:rPr lang="nl-NL" sz="2000" dirty="0" err="1"/>
              <a:t>under</a:t>
            </a:r>
            <a:r>
              <a:rPr lang="nl-NL" sz="2000" dirty="0"/>
              <a:t> </a:t>
            </a:r>
            <a:r>
              <a:rPr lang="nl-NL" sz="2000" dirty="0" err="1"/>
              <a:t>prospective</a:t>
            </a:r>
            <a:r>
              <a:rPr lang="nl-NL" sz="2000" dirty="0"/>
              <a:t> research </a:t>
            </a:r>
            <a:r>
              <a:rPr lang="nl-NL" sz="2000" dirty="0" err="1"/>
              <a:t>protocols</a:t>
            </a:r>
            <a:r>
              <a:rPr lang="nl-NL" sz="2000" dirty="0"/>
              <a:t> and </a:t>
            </a:r>
            <a:r>
              <a:rPr lang="nl-NL" sz="2000" dirty="0" err="1"/>
              <a:t>with</a:t>
            </a:r>
            <a:r>
              <a:rPr lang="nl-NL" sz="2000" dirty="0"/>
              <a:t> </a:t>
            </a:r>
            <a:r>
              <a:rPr lang="nl-NL" sz="2000" dirty="0" err="1"/>
              <a:t>additional</a:t>
            </a:r>
            <a:r>
              <a:rPr lang="nl-NL" sz="2000" dirty="0"/>
              <a:t> POCT glucose checks </a:t>
            </a:r>
          </a:p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7739744" y="6211669"/>
            <a:ext cx="5051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ISPAD consensus guideline </a:t>
            </a:r>
            <a:r>
              <a:rPr lang="nl-NL" sz="1200" dirty="0" err="1"/>
              <a:t>Jefferies</a:t>
            </a:r>
            <a:r>
              <a:rPr lang="nl-NL" sz="1200" dirty="0"/>
              <a:t> et al. </a:t>
            </a:r>
            <a:r>
              <a:rPr lang="nl-NL" sz="1200" dirty="0" err="1"/>
              <a:t>Ped</a:t>
            </a:r>
            <a:r>
              <a:rPr lang="nl-NL" sz="1200" dirty="0"/>
              <a:t> </a:t>
            </a:r>
            <a:r>
              <a:rPr lang="nl-NL" sz="1200" dirty="0" err="1"/>
              <a:t>Diab</a:t>
            </a:r>
            <a:r>
              <a:rPr lang="nl-NL" sz="1200" dirty="0"/>
              <a:t> 2018</a:t>
            </a:r>
          </a:p>
          <a:p>
            <a:r>
              <a:rPr lang="nl-NL" sz="1200" dirty="0"/>
              <a:t>Vanderhoek et al. </a:t>
            </a:r>
            <a:r>
              <a:rPr lang="nl-NL" sz="1200" dirty="0" err="1"/>
              <a:t>Ped</a:t>
            </a:r>
            <a:r>
              <a:rPr lang="nl-NL" sz="1200" dirty="0"/>
              <a:t> </a:t>
            </a:r>
            <a:r>
              <a:rPr lang="nl-NL" sz="1200" dirty="0" err="1"/>
              <a:t>Anest</a:t>
            </a:r>
            <a:r>
              <a:rPr lang="nl-NL" sz="1200" dirty="0"/>
              <a:t> 2019</a:t>
            </a:r>
          </a:p>
          <a:p>
            <a:r>
              <a:rPr lang="nl-NL" sz="1200" dirty="0"/>
              <a:t>Martin et al. A&amp;A 2020</a:t>
            </a:r>
          </a:p>
        </p:txBody>
      </p:sp>
    </p:spTree>
    <p:extLst>
      <p:ext uri="{BB962C8B-B14F-4D97-AF65-F5344CB8AC3E}">
        <p14:creationId xmlns:p14="http://schemas.microsoft.com/office/powerpoint/2010/main" val="334413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3100" y="1018449"/>
            <a:ext cx="10766044" cy="981801"/>
          </a:xfrm>
        </p:spPr>
        <p:txBody>
          <a:bodyPr>
            <a:normAutofit/>
          </a:bodyPr>
          <a:lstStyle/>
          <a:p>
            <a:pPr algn="ctr"/>
            <a:r>
              <a:rPr lang="nl-NL" sz="3200" dirty="0" err="1"/>
              <a:t>Dexamethasone</a:t>
            </a:r>
            <a:endParaRPr lang="nl-NL" sz="3200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58 </a:t>
            </a:r>
            <a:r>
              <a:rPr lang="nl-NL" dirty="0" err="1"/>
              <a:t>paediatric</a:t>
            </a:r>
            <a:r>
              <a:rPr lang="nl-NL" dirty="0"/>
              <a:t> </a:t>
            </a:r>
            <a:r>
              <a:rPr lang="nl-NL" dirty="0" err="1"/>
              <a:t>patients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DM1</a:t>
            </a:r>
          </a:p>
          <a:p>
            <a:endParaRPr lang="nl-NL" dirty="0"/>
          </a:p>
          <a:p>
            <a:r>
              <a:rPr lang="nl-NL" dirty="0" err="1"/>
              <a:t>Hyperglycaemica</a:t>
            </a:r>
            <a:r>
              <a:rPr lang="nl-NL" dirty="0"/>
              <a:t> </a:t>
            </a:r>
            <a:r>
              <a:rPr lang="nl-NL" dirty="0" err="1"/>
              <a:t>occured</a:t>
            </a:r>
            <a:r>
              <a:rPr lang="nl-NL" dirty="0"/>
              <a:t> in 78% of the </a:t>
            </a:r>
            <a:r>
              <a:rPr lang="nl-NL" dirty="0" err="1"/>
              <a:t>patients</a:t>
            </a:r>
            <a:endParaRPr lang="nl-NL" dirty="0"/>
          </a:p>
          <a:p>
            <a:endParaRPr lang="nl-NL" dirty="0"/>
          </a:p>
          <a:p>
            <a:r>
              <a:rPr lang="nl-NL" dirty="0"/>
              <a:t>10 </a:t>
            </a:r>
            <a:r>
              <a:rPr lang="nl-NL" dirty="0" err="1"/>
              <a:t>patients</a:t>
            </a:r>
            <a:r>
              <a:rPr lang="nl-NL" dirty="0"/>
              <a:t> </a:t>
            </a:r>
            <a:r>
              <a:rPr lang="nl-NL" dirty="0" err="1"/>
              <a:t>received</a:t>
            </a:r>
            <a:r>
              <a:rPr lang="nl-NL" dirty="0"/>
              <a:t> </a:t>
            </a:r>
            <a:r>
              <a:rPr lang="nl-NL" dirty="0" err="1"/>
              <a:t>dexamethasone</a:t>
            </a:r>
            <a:r>
              <a:rPr lang="nl-NL" dirty="0"/>
              <a:t>, </a:t>
            </a:r>
            <a:r>
              <a:rPr lang="nl-NL" dirty="0" err="1"/>
              <a:t>blood</a:t>
            </a:r>
            <a:r>
              <a:rPr lang="nl-NL" dirty="0"/>
              <a:t> glucose </a:t>
            </a:r>
            <a:r>
              <a:rPr lang="nl-NL" dirty="0" err="1"/>
              <a:t>decreased</a:t>
            </a:r>
            <a:r>
              <a:rPr lang="nl-NL" dirty="0"/>
              <a:t> 0.1 </a:t>
            </a:r>
            <a:r>
              <a:rPr lang="nl-NL" dirty="0" err="1"/>
              <a:t>mmol</a:t>
            </a:r>
            <a:r>
              <a:rPr lang="nl-NL" dirty="0"/>
              <a:t>/l </a:t>
            </a:r>
            <a:r>
              <a:rPr lang="nl-NL" dirty="0" err="1"/>
              <a:t>compared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-0.7 </a:t>
            </a:r>
            <a:r>
              <a:rPr lang="nl-NL" dirty="0" err="1"/>
              <a:t>mmol</a:t>
            </a:r>
            <a:r>
              <a:rPr lang="nl-NL" dirty="0"/>
              <a:t>/l in </a:t>
            </a:r>
            <a:r>
              <a:rPr lang="nl-NL" dirty="0" err="1"/>
              <a:t>those</a:t>
            </a:r>
            <a:r>
              <a:rPr lang="nl-NL" dirty="0"/>
              <a:t> </a:t>
            </a:r>
            <a:r>
              <a:rPr lang="nl-NL" dirty="0" err="1"/>
              <a:t>who</a:t>
            </a:r>
            <a:r>
              <a:rPr lang="nl-NL" dirty="0"/>
              <a:t> </a:t>
            </a:r>
            <a:r>
              <a:rPr lang="nl-NL" dirty="0" err="1"/>
              <a:t>did</a:t>
            </a:r>
            <a:r>
              <a:rPr lang="nl-NL" dirty="0"/>
              <a:t>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receive</a:t>
            </a:r>
            <a:r>
              <a:rPr lang="nl-NL" dirty="0"/>
              <a:t> </a:t>
            </a:r>
            <a:r>
              <a:rPr lang="nl-NL" dirty="0" err="1"/>
              <a:t>dexamethasone</a:t>
            </a:r>
            <a:r>
              <a:rPr lang="nl-NL" dirty="0"/>
              <a:t> (n=48)</a:t>
            </a:r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9217479" y="6408821"/>
            <a:ext cx="2974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/>
              <a:t>Caray</a:t>
            </a:r>
            <a:r>
              <a:rPr lang="nl-NL" sz="1400" dirty="0"/>
              <a:t> et al. </a:t>
            </a:r>
            <a:r>
              <a:rPr lang="nl-NL" sz="1400" dirty="0" err="1"/>
              <a:t>Unpublished</a:t>
            </a:r>
            <a:r>
              <a:rPr lang="nl-NL" sz="1400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312494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3100" y="1100092"/>
            <a:ext cx="10766044" cy="987447"/>
          </a:xfrm>
        </p:spPr>
        <p:txBody>
          <a:bodyPr>
            <a:normAutofit/>
          </a:bodyPr>
          <a:lstStyle/>
          <a:p>
            <a:pPr algn="ctr"/>
            <a:r>
              <a:rPr lang="nl-NL" sz="3200" dirty="0"/>
              <a:t>The </a:t>
            </a:r>
            <a:r>
              <a:rPr lang="nl-NL" sz="3200" dirty="0" err="1"/>
              <a:t>ideal</a:t>
            </a:r>
            <a:r>
              <a:rPr lang="nl-NL" sz="3200" dirty="0"/>
              <a:t> </a:t>
            </a:r>
            <a:r>
              <a:rPr lang="nl-NL" sz="3200" dirty="0" err="1"/>
              <a:t>world</a:t>
            </a:r>
            <a:endParaRPr lang="nl-NL" sz="3200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445" y="2234496"/>
            <a:ext cx="5352752" cy="357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24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3100" y="1100092"/>
            <a:ext cx="10766044" cy="810351"/>
          </a:xfrm>
        </p:spPr>
        <p:txBody>
          <a:bodyPr>
            <a:normAutofit/>
          </a:bodyPr>
          <a:lstStyle/>
          <a:p>
            <a:pPr algn="ctr"/>
            <a:r>
              <a:rPr lang="nl-NL" sz="3200" dirty="0" err="1"/>
              <a:t>Outline</a:t>
            </a:r>
            <a:endParaRPr lang="nl-NL" sz="320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Case</a:t>
            </a:r>
          </a:p>
          <a:p>
            <a:r>
              <a:rPr lang="nl-NL" dirty="0"/>
              <a:t>Pumps and Sensors  </a:t>
            </a:r>
          </a:p>
          <a:p>
            <a:r>
              <a:rPr lang="nl-NL" dirty="0" err="1"/>
              <a:t>Perioperative</a:t>
            </a:r>
            <a:r>
              <a:rPr lang="nl-NL" dirty="0"/>
              <a:t> </a:t>
            </a:r>
            <a:r>
              <a:rPr lang="nl-NL" dirty="0" err="1"/>
              <a:t>recommendations</a:t>
            </a:r>
            <a:endParaRPr lang="nl-NL" dirty="0"/>
          </a:p>
          <a:p>
            <a:r>
              <a:rPr lang="nl-NL" dirty="0"/>
              <a:t>Take home </a:t>
            </a:r>
            <a:r>
              <a:rPr lang="nl-NL" dirty="0" err="1"/>
              <a:t>messages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352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3100" y="1012236"/>
            <a:ext cx="10766044" cy="898207"/>
          </a:xfrm>
        </p:spPr>
        <p:txBody>
          <a:bodyPr>
            <a:normAutofit/>
          </a:bodyPr>
          <a:lstStyle/>
          <a:p>
            <a:pPr algn="ctr"/>
            <a:r>
              <a:rPr lang="nl-NL" sz="3200" dirty="0" err="1"/>
              <a:t>Hybrid</a:t>
            </a:r>
            <a:r>
              <a:rPr lang="nl-NL" sz="3200" dirty="0"/>
              <a:t> </a:t>
            </a:r>
            <a:r>
              <a:rPr lang="nl-NL" sz="3200" dirty="0" err="1"/>
              <a:t>closed</a:t>
            </a:r>
            <a:r>
              <a:rPr lang="nl-NL" sz="3200" dirty="0"/>
              <a:t> loop </a:t>
            </a:r>
            <a:r>
              <a:rPr lang="nl-NL" sz="3200" dirty="0" err="1"/>
              <a:t>during</a:t>
            </a:r>
            <a:r>
              <a:rPr lang="nl-NL" sz="3200" dirty="0"/>
              <a:t> </a:t>
            </a:r>
            <a:r>
              <a:rPr lang="nl-NL" sz="3200" dirty="0" err="1"/>
              <a:t>surgery</a:t>
            </a:r>
            <a:endParaRPr lang="nl-NL" sz="3200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363" y="2209936"/>
            <a:ext cx="6809362" cy="3560323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7984671" y="6352674"/>
            <a:ext cx="4103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/>
              <a:t>Dominguez-Riscart</a:t>
            </a:r>
            <a:r>
              <a:rPr lang="nl-NL" sz="1400" dirty="0"/>
              <a:t>, Frontiers in </a:t>
            </a:r>
            <a:r>
              <a:rPr lang="nl-NL" sz="1400" dirty="0" err="1"/>
              <a:t>pediatrics</a:t>
            </a:r>
            <a:r>
              <a:rPr lang="nl-NL" sz="1400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420302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3100" y="961300"/>
            <a:ext cx="10766044" cy="777694"/>
          </a:xfrm>
        </p:spPr>
        <p:txBody>
          <a:bodyPr>
            <a:normAutofit/>
          </a:bodyPr>
          <a:lstStyle/>
          <a:p>
            <a:pPr algn="ctr"/>
            <a:r>
              <a:rPr lang="nl-NL" sz="3200" dirty="0"/>
              <a:t>Take home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Be </a:t>
            </a:r>
            <a:r>
              <a:rPr lang="nl-NL" dirty="0" err="1"/>
              <a:t>aware</a:t>
            </a:r>
            <a:r>
              <a:rPr lang="nl-NL" dirty="0"/>
              <a:t> of </a:t>
            </a:r>
            <a:r>
              <a:rPr lang="nl-NL" dirty="0" err="1"/>
              <a:t>insulin</a:t>
            </a:r>
            <a:r>
              <a:rPr lang="nl-NL" dirty="0"/>
              <a:t> pumps and glucose sensors </a:t>
            </a:r>
          </a:p>
          <a:p>
            <a:r>
              <a:rPr lang="nl-NL" dirty="0"/>
              <a:t>Consult </a:t>
            </a:r>
            <a:r>
              <a:rPr lang="nl-NL" dirty="0" err="1"/>
              <a:t>own</a:t>
            </a:r>
            <a:r>
              <a:rPr lang="nl-NL" dirty="0"/>
              <a:t> </a:t>
            </a:r>
            <a:r>
              <a:rPr lang="nl-NL" dirty="0" err="1"/>
              <a:t>endocrinologist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perioperative</a:t>
            </a:r>
            <a:r>
              <a:rPr lang="nl-NL" dirty="0"/>
              <a:t> plan</a:t>
            </a:r>
          </a:p>
          <a:p>
            <a:r>
              <a:rPr lang="nl-NL" dirty="0" err="1"/>
              <a:t>When</a:t>
            </a:r>
            <a:r>
              <a:rPr lang="nl-NL" dirty="0"/>
              <a:t> in </a:t>
            </a:r>
            <a:r>
              <a:rPr lang="nl-NL" dirty="0" err="1"/>
              <a:t>doubt</a:t>
            </a:r>
            <a:r>
              <a:rPr lang="nl-NL" dirty="0"/>
              <a:t>, take </a:t>
            </a:r>
            <a:r>
              <a:rPr lang="nl-NL" dirty="0" err="1"/>
              <a:t>it</a:t>
            </a:r>
            <a:r>
              <a:rPr lang="nl-NL" dirty="0"/>
              <a:t> out and start IV </a:t>
            </a:r>
            <a:r>
              <a:rPr lang="nl-NL" dirty="0" err="1"/>
              <a:t>insulin</a:t>
            </a:r>
            <a:endParaRPr lang="nl-NL" dirty="0"/>
          </a:p>
          <a:p>
            <a:r>
              <a:rPr lang="nl-NL" dirty="0"/>
              <a:t>Keep </a:t>
            </a:r>
            <a:r>
              <a:rPr lang="nl-NL" dirty="0" err="1"/>
              <a:t>checking</a:t>
            </a:r>
            <a:r>
              <a:rPr lang="nl-NL"/>
              <a:t> glucose</a:t>
            </a:r>
            <a:endParaRPr lang="nl-NL" dirty="0"/>
          </a:p>
          <a:p>
            <a:endParaRPr lang="nl-NL" dirty="0"/>
          </a:p>
        </p:txBody>
      </p:sp>
      <p:pic>
        <p:nvPicPr>
          <p:cNvPr id="7" name="Picture 2" descr="Amazon.com: Insulin Pump Medical Alert Equipment Luggage Tag - Handle with  Care, DOT and ACAA regulations (LT-INSULIN-116) Quantity (1) : Health &amp;  Househol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711" y="-18240123"/>
            <a:ext cx="2643774" cy="452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3474" y="2505221"/>
            <a:ext cx="2092920" cy="359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79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Types of </a:t>
            </a:r>
            <a:r>
              <a:rPr lang="nl-NL" dirty="0" err="1"/>
              <a:t>insulin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995" y="2093495"/>
            <a:ext cx="7380514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7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3100" y="1100092"/>
            <a:ext cx="10766044" cy="818515"/>
          </a:xfrm>
        </p:spPr>
        <p:txBody>
          <a:bodyPr>
            <a:normAutofit/>
          </a:bodyPr>
          <a:lstStyle/>
          <a:p>
            <a:pPr algn="ctr"/>
            <a:r>
              <a:rPr lang="nl-NL" sz="3200" dirty="0">
                <a:solidFill>
                  <a:srgbClr val="003741"/>
                </a:solidFill>
              </a:rPr>
              <a:t>Case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14-month </a:t>
            </a:r>
            <a:r>
              <a:rPr lang="nl-NL" dirty="0" err="1"/>
              <a:t>old</a:t>
            </a:r>
            <a:r>
              <a:rPr lang="nl-NL" dirty="0"/>
              <a:t> girl presents </a:t>
            </a:r>
            <a:r>
              <a:rPr lang="nl-NL" dirty="0" err="1"/>
              <a:t>with</a:t>
            </a:r>
            <a:endParaRPr lang="nl-NL" dirty="0"/>
          </a:p>
          <a:p>
            <a:pPr lvl="1"/>
            <a:r>
              <a:rPr lang="nl-NL" dirty="0" err="1"/>
              <a:t>Fuzziness</a:t>
            </a:r>
            <a:endParaRPr lang="nl-NL" dirty="0"/>
          </a:p>
          <a:p>
            <a:pPr lvl="1"/>
            <a:r>
              <a:rPr lang="nl-NL" dirty="0" err="1"/>
              <a:t>Nasal</a:t>
            </a:r>
            <a:r>
              <a:rPr lang="nl-NL" dirty="0"/>
              <a:t> </a:t>
            </a:r>
            <a:r>
              <a:rPr lang="nl-NL" dirty="0" err="1"/>
              <a:t>congestion</a:t>
            </a:r>
            <a:endParaRPr lang="nl-NL" dirty="0"/>
          </a:p>
          <a:p>
            <a:pPr lvl="1"/>
            <a:r>
              <a:rPr lang="en-US" dirty="0"/>
              <a:t>tachypnea </a:t>
            </a:r>
          </a:p>
          <a:p>
            <a:pPr lvl="1"/>
            <a:r>
              <a:rPr lang="en-US" dirty="0"/>
              <a:t>non-bilious emesis</a:t>
            </a:r>
          </a:p>
          <a:p>
            <a:pPr lvl="1"/>
            <a:r>
              <a:rPr lang="en-US" dirty="0"/>
              <a:t>Making wet </a:t>
            </a:r>
            <a:r>
              <a:rPr lang="en-US" dirty="0" err="1"/>
              <a:t>dipers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Otherwise healthy, well fed, fully immunized</a:t>
            </a:r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9216189" y="6392779"/>
            <a:ext cx="29758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Roberts et al. </a:t>
            </a:r>
            <a:r>
              <a:rPr lang="nl-NL" sz="1400" dirty="0" err="1"/>
              <a:t>MedEd</a:t>
            </a:r>
            <a:r>
              <a:rPr lang="nl-NL" sz="1400" dirty="0"/>
              <a:t> Portal 2021</a:t>
            </a:r>
          </a:p>
        </p:txBody>
      </p:sp>
    </p:spTree>
    <p:extLst>
      <p:ext uri="{BB962C8B-B14F-4D97-AF65-F5344CB8AC3E}">
        <p14:creationId xmlns:p14="http://schemas.microsoft.com/office/powerpoint/2010/main" val="380261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3100" y="1100093"/>
            <a:ext cx="10766044" cy="720544"/>
          </a:xfrm>
        </p:spPr>
        <p:txBody>
          <a:bodyPr/>
          <a:lstStyle/>
          <a:p>
            <a:pPr algn="ctr"/>
            <a:r>
              <a:rPr lang="nl-NL" sz="3600" dirty="0"/>
              <a:t>Case</a:t>
            </a:r>
          </a:p>
        </p:txBody>
      </p:sp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>
          <a:xfrm>
            <a:off x="694944" y="2468991"/>
            <a:ext cx="10744200" cy="4093298"/>
          </a:xfrm>
        </p:spPr>
        <p:txBody>
          <a:bodyPr/>
          <a:lstStyle/>
          <a:p>
            <a:r>
              <a:rPr lang="nl-NL" dirty="0"/>
              <a:t>14-month </a:t>
            </a:r>
            <a:r>
              <a:rPr lang="nl-NL" dirty="0" err="1"/>
              <a:t>old</a:t>
            </a:r>
            <a:r>
              <a:rPr lang="nl-NL" dirty="0"/>
              <a:t> girl</a:t>
            </a:r>
          </a:p>
          <a:p>
            <a:pPr lvl="1"/>
            <a:r>
              <a:rPr lang="nl-NL" dirty="0" err="1"/>
              <a:t>Fuzziness</a:t>
            </a:r>
            <a:endParaRPr lang="nl-NL" dirty="0"/>
          </a:p>
          <a:p>
            <a:pPr lvl="1"/>
            <a:r>
              <a:rPr lang="nl-NL" dirty="0" err="1"/>
              <a:t>Nasal</a:t>
            </a:r>
            <a:r>
              <a:rPr lang="nl-NL" dirty="0"/>
              <a:t> </a:t>
            </a:r>
            <a:r>
              <a:rPr lang="nl-NL" dirty="0" err="1"/>
              <a:t>congestion</a:t>
            </a:r>
            <a:endParaRPr lang="nl-NL" dirty="0"/>
          </a:p>
          <a:p>
            <a:pPr lvl="1"/>
            <a:r>
              <a:rPr lang="en-US" dirty="0"/>
              <a:t>tachypnea </a:t>
            </a:r>
          </a:p>
          <a:p>
            <a:pPr lvl="1"/>
            <a:r>
              <a:rPr lang="en-US" dirty="0"/>
              <a:t>non-bilious emesis</a:t>
            </a:r>
          </a:p>
          <a:p>
            <a:pPr lvl="1"/>
            <a:r>
              <a:rPr lang="en-US" dirty="0"/>
              <a:t>Making wet </a:t>
            </a:r>
            <a:r>
              <a:rPr lang="en-US" dirty="0" err="1"/>
              <a:t>dipers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Otherwise healthy, well fed, fully immunized</a:t>
            </a:r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endParaRPr lang="nl-NL" dirty="0"/>
          </a:p>
        </p:txBody>
      </p:sp>
      <p:sp>
        <p:nvSpPr>
          <p:cNvPr id="6" name="Broche 5"/>
          <p:cNvSpPr/>
          <p:nvPr/>
        </p:nvSpPr>
        <p:spPr>
          <a:xfrm>
            <a:off x="7120953" y="594546"/>
            <a:ext cx="4612105" cy="5149879"/>
          </a:xfrm>
          <a:prstGeom prst="plaqu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7817065" y="1266462"/>
            <a:ext cx="348113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err="1"/>
              <a:t>Vital</a:t>
            </a:r>
            <a:r>
              <a:rPr lang="nl-NL" sz="1400" b="1" dirty="0"/>
              <a:t> </a:t>
            </a:r>
            <a:r>
              <a:rPr lang="nl-NL" sz="1400" b="1" dirty="0" err="1"/>
              <a:t>signs</a:t>
            </a:r>
            <a:r>
              <a:rPr lang="nl-NL" sz="1400" dirty="0"/>
              <a:t>: Well </a:t>
            </a:r>
            <a:r>
              <a:rPr lang="nl-NL" sz="1400" dirty="0" err="1"/>
              <a:t>developed</a:t>
            </a:r>
            <a:r>
              <a:rPr lang="nl-NL" sz="1400" dirty="0"/>
              <a:t>, well </a:t>
            </a:r>
            <a:r>
              <a:rPr lang="nl-NL" sz="1400" dirty="0" err="1"/>
              <a:t>nourished</a:t>
            </a:r>
            <a:r>
              <a:rPr lang="nl-NL" sz="1400" dirty="0"/>
              <a:t> </a:t>
            </a:r>
            <a:r>
              <a:rPr lang="nl-NL" sz="1400" dirty="0" err="1"/>
              <a:t>fussy</a:t>
            </a:r>
            <a:r>
              <a:rPr lang="nl-NL" sz="1400" dirty="0"/>
              <a:t> </a:t>
            </a:r>
            <a:r>
              <a:rPr lang="nl-NL" sz="1400" dirty="0" err="1"/>
              <a:t>female</a:t>
            </a:r>
            <a:r>
              <a:rPr lang="nl-NL" sz="1400" dirty="0"/>
              <a:t> </a:t>
            </a:r>
            <a:r>
              <a:rPr lang="nl-NL" sz="1400" dirty="0" err="1"/>
              <a:t>toddler</a:t>
            </a:r>
            <a:r>
              <a:rPr lang="nl-NL" sz="1400" dirty="0"/>
              <a:t> </a:t>
            </a:r>
            <a:r>
              <a:rPr lang="nl-NL" sz="1400" dirty="0" err="1"/>
              <a:t>with</a:t>
            </a:r>
            <a:r>
              <a:rPr lang="nl-NL" sz="1400" dirty="0"/>
              <a:t> mild </a:t>
            </a:r>
            <a:r>
              <a:rPr lang="nl-NL" sz="1400" dirty="0" err="1"/>
              <a:t>respiratory</a:t>
            </a:r>
            <a:r>
              <a:rPr lang="nl-NL" sz="1400" dirty="0"/>
              <a:t> </a:t>
            </a:r>
            <a:r>
              <a:rPr lang="nl-NL" sz="1400" dirty="0" err="1"/>
              <a:t>distress</a:t>
            </a:r>
            <a:r>
              <a:rPr lang="nl-NL" sz="1400" dirty="0"/>
              <a:t> and </a:t>
            </a:r>
            <a:r>
              <a:rPr lang="nl-NL" sz="1400" dirty="0" err="1"/>
              <a:t>tachypnea</a:t>
            </a:r>
            <a:r>
              <a:rPr lang="nl-NL" sz="1400" dirty="0"/>
              <a:t> held </a:t>
            </a:r>
            <a:r>
              <a:rPr lang="nl-NL" sz="1400" dirty="0" err="1"/>
              <a:t>by</a:t>
            </a:r>
            <a:r>
              <a:rPr lang="nl-NL" sz="1400" dirty="0"/>
              <a:t> a </a:t>
            </a:r>
            <a:r>
              <a:rPr lang="nl-NL" sz="1400" dirty="0" err="1"/>
              <a:t>parent</a:t>
            </a:r>
            <a:r>
              <a:rPr lang="nl-NL" sz="1400" dirty="0"/>
              <a:t>. </a:t>
            </a:r>
          </a:p>
          <a:p>
            <a:endParaRPr lang="nl-NL" sz="1400" dirty="0"/>
          </a:p>
          <a:p>
            <a:r>
              <a:rPr lang="nl-NL" sz="1400" dirty="0"/>
              <a:t>Temp 36.8, HR 160, RR 31, BP 100/53, </a:t>
            </a:r>
            <a:r>
              <a:rPr lang="nl-NL" sz="1400" dirty="0" err="1"/>
              <a:t>Sats</a:t>
            </a:r>
            <a:r>
              <a:rPr lang="nl-NL" sz="1400" dirty="0"/>
              <a:t> 100%</a:t>
            </a:r>
          </a:p>
          <a:p>
            <a:endParaRPr lang="nl-NL" sz="1400" dirty="0"/>
          </a:p>
          <a:p>
            <a:r>
              <a:rPr lang="nl-NL" sz="1400" b="1" dirty="0"/>
              <a:t>Lab</a:t>
            </a:r>
            <a:r>
              <a:rPr lang="nl-NL" sz="1400" dirty="0"/>
              <a:t>: pH 7.11, pCO2 15, pO2 80, </a:t>
            </a:r>
            <a:r>
              <a:rPr lang="nl-NL" sz="1400" dirty="0" err="1"/>
              <a:t>bicarbonate</a:t>
            </a:r>
            <a:r>
              <a:rPr lang="nl-NL" sz="1400" dirty="0"/>
              <a:t> 4.9, base </a:t>
            </a:r>
            <a:r>
              <a:rPr lang="nl-NL" sz="1400" dirty="0" err="1"/>
              <a:t>excess</a:t>
            </a:r>
            <a:r>
              <a:rPr lang="nl-NL" sz="1400" dirty="0"/>
              <a:t> -24.7</a:t>
            </a:r>
          </a:p>
          <a:p>
            <a:endParaRPr lang="nl-NL" sz="1400" dirty="0"/>
          </a:p>
          <a:p>
            <a:r>
              <a:rPr lang="nl-NL" sz="1400" dirty="0" err="1"/>
              <a:t>Electrolytes</a:t>
            </a:r>
            <a:r>
              <a:rPr lang="nl-NL" sz="1400" dirty="0"/>
              <a:t>: </a:t>
            </a:r>
            <a:r>
              <a:rPr lang="nl-NL" sz="1400" dirty="0" err="1"/>
              <a:t>Sodium</a:t>
            </a:r>
            <a:r>
              <a:rPr lang="nl-NL" sz="1400" dirty="0"/>
              <a:t> 132 </a:t>
            </a:r>
            <a:r>
              <a:rPr lang="nl-NL" sz="1400" dirty="0" err="1"/>
              <a:t>potassium</a:t>
            </a:r>
            <a:r>
              <a:rPr lang="nl-NL" sz="1400" dirty="0"/>
              <a:t> 5.2, </a:t>
            </a:r>
            <a:r>
              <a:rPr lang="nl-NL" sz="1400" dirty="0" err="1"/>
              <a:t>ionized</a:t>
            </a:r>
            <a:r>
              <a:rPr lang="nl-NL" sz="1400" dirty="0"/>
              <a:t> calcium 1.44, </a:t>
            </a:r>
            <a:r>
              <a:rPr lang="nl-NL" sz="1400" dirty="0" err="1"/>
              <a:t>Lactate</a:t>
            </a:r>
            <a:r>
              <a:rPr lang="nl-NL" sz="1400" dirty="0"/>
              <a:t> 1.8, </a:t>
            </a:r>
            <a:r>
              <a:rPr lang="nl-NL" sz="1400" b="1" dirty="0"/>
              <a:t>Glucose 25 </a:t>
            </a:r>
            <a:r>
              <a:rPr lang="nl-NL" sz="1400" b="1" dirty="0" err="1"/>
              <a:t>mmol</a:t>
            </a:r>
            <a:r>
              <a:rPr lang="nl-NL" sz="1400" b="1" dirty="0"/>
              <a:t>/l</a:t>
            </a:r>
          </a:p>
          <a:p>
            <a:endParaRPr lang="nl-NL" sz="1400" dirty="0"/>
          </a:p>
          <a:p>
            <a:r>
              <a:rPr lang="nl-NL" sz="1400" b="1" dirty="0" err="1"/>
              <a:t>Urinalysis</a:t>
            </a:r>
            <a:r>
              <a:rPr lang="nl-NL" sz="1400" dirty="0"/>
              <a:t>: large </a:t>
            </a:r>
            <a:r>
              <a:rPr lang="nl-NL" sz="1400" dirty="0" err="1"/>
              <a:t>ketones</a:t>
            </a:r>
            <a:r>
              <a:rPr lang="nl-NL" sz="1400" dirty="0"/>
              <a:t>, 3+ glucose</a:t>
            </a:r>
          </a:p>
          <a:p>
            <a:r>
              <a:rPr lang="nl-NL" sz="1400" dirty="0"/>
              <a:t>BUN 20, creatinine 0.6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9216189" y="6392779"/>
            <a:ext cx="29758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Roberts et al. </a:t>
            </a:r>
            <a:r>
              <a:rPr lang="nl-NL" sz="1400" dirty="0" err="1"/>
              <a:t>MedEd</a:t>
            </a:r>
            <a:r>
              <a:rPr lang="nl-NL" sz="1400" dirty="0"/>
              <a:t> Portal 2021</a:t>
            </a:r>
          </a:p>
        </p:txBody>
      </p:sp>
    </p:spTree>
    <p:extLst>
      <p:ext uri="{BB962C8B-B14F-4D97-AF65-F5344CB8AC3E}">
        <p14:creationId xmlns:p14="http://schemas.microsoft.com/office/powerpoint/2010/main" val="7621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"/>
          <p:cNvSpPr txBox="1">
            <a:spLocks noGrp="1"/>
          </p:cNvSpPr>
          <p:nvPr>
            <p:ph type="title"/>
          </p:nvPr>
        </p:nvSpPr>
        <p:spPr>
          <a:xfrm>
            <a:off x="673100" y="1018449"/>
            <a:ext cx="10766044" cy="9818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 sz="3200" dirty="0"/>
              <a:t>Diabetic ketoacidosis</a:t>
            </a:r>
            <a:endParaRPr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694944" y="2163536"/>
            <a:ext cx="10744200" cy="4013427"/>
          </a:xfrm>
        </p:spPr>
        <p:txBody>
          <a:bodyPr/>
          <a:lstStyle/>
          <a:p>
            <a:pPr marL="342900" indent="-342900">
              <a:buClr>
                <a:schemeClr val="dk1"/>
              </a:buClr>
              <a:buSzPts val="2960"/>
            </a:pPr>
            <a:r>
              <a:rPr lang="en-US" sz="2400" dirty="0"/>
              <a:t>First time DKA can be difficult to diagnose</a:t>
            </a:r>
            <a:endParaRPr lang="en-US" sz="1800" dirty="0"/>
          </a:p>
          <a:p>
            <a:pPr marL="742950" indent="0">
              <a:spcBef>
                <a:spcPts val="518"/>
              </a:spcBef>
              <a:buNone/>
            </a:pPr>
            <a:endParaRPr lang="en-US" sz="2000" dirty="0"/>
          </a:p>
          <a:p>
            <a:pPr marL="342900" indent="-342900">
              <a:spcBef>
                <a:spcPts val="592"/>
              </a:spcBef>
              <a:buClr>
                <a:schemeClr val="dk1"/>
              </a:buClr>
              <a:buSzPts val="2960"/>
            </a:pPr>
            <a:r>
              <a:rPr lang="en-US" sz="2400" dirty="0"/>
              <a:t>Maintain high degree of suspicion with:</a:t>
            </a:r>
            <a:endParaRPr lang="en-US" sz="1800" dirty="0"/>
          </a:p>
          <a:p>
            <a:pPr marL="742950" lvl="1" indent="-285750">
              <a:spcBef>
                <a:spcPts val="518"/>
              </a:spcBef>
              <a:buClr>
                <a:schemeClr val="dk1"/>
              </a:buClr>
              <a:buSzPts val="2590"/>
              <a:buChar char="–"/>
            </a:pPr>
            <a:r>
              <a:rPr lang="en-US" sz="2000" dirty="0"/>
              <a:t>Abdominal pain</a:t>
            </a:r>
            <a:endParaRPr lang="en-US" sz="1800" dirty="0"/>
          </a:p>
          <a:p>
            <a:pPr marL="742950" lvl="1" indent="-285750">
              <a:spcBef>
                <a:spcPts val="518"/>
              </a:spcBef>
              <a:buClr>
                <a:schemeClr val="dk1"/>
              </a:buClr>
              <a:buSzPts val="2590"/>
              <a:buChar char="–"/>
            </a:pPr>
            <a:r>
              <a:rPr lang="en-US" sz="2000" dirty="0"/>
              <a:t>Vomiting</a:t>
            </a:r>
            <a:endParaRPr lang="en-US" sz="1800" dirty="0"/>
          </a:p>
          <a:p>
            <a:pPr marL="742950" lvl="1" indent="-285750">
              <a:spcBef>
                <a:spcPts val="518"/>
              </a:spcBef>
              <a:buClr>
                <a:schemeClr val="dk1"/>
              </a:buClr>
              <a:buSzPts val="2590"/>
              <a:buChar char="–"/>
            </a:pPr>
            <a:r>
              <a:rPr lang="en-US" sz="2000" dirty="0"/>
              <a:t>Fatigue</a:t>
            </a:r>
            <a:endParaRPr lang="en-US" sz="1800" dirty="0"/>
          </a:p>
          <a:p>
            <a:pPr marL="742950" lvl="1" indent="-285750">
              <a:spcBef>
                <a:spcPts val="518"/>
              </a:spcBef>
              <a:buClr>
                <a:schemeClr val="dk1"/>
              </a:buClr>
              <a:buSzPts val="2590"/>
              <a:buChar char="–"/>
            </a:pPr>
            <a:r>
              <a:rPr lang="en-US" sz="2000" dirty="0"/>
              <a:t>Headache</a:t>
            </a:r>
            <a:endParaRPr lang="en-US" sz="1800" dirty="0"/>
          </a:p>
          <a:p>
            <a:pPr marL="742950" lvl="1" indent="-285750">
              <a:spcBef>
                <a:spcPts val="518"/>
              </a:spcBef>
              <a:buClr>
                <a:schemeClr val="dk1"/>
              </a:buClr>
              <a:buSzPts val="2590"/>
              <a:buChar char="–"/>
            </a:pPr>
            <a:r>
              <a:rPr lang="en-US" sz="2000" dirty="0"/>
              <a:t>Polyuria/polydipsia</a:t>
            </a:r>
          </a:p>
          <a:p>
            <a:pPr marL="742950" lvl="1" indent="-285750">
              <a:spcBef>
                <a:spcPts val="518"/>
              </a:spcBef>
              <a:buClr>
                <a:schemeClr val="dk1"/>
              </a:buClr>
              <a:buSzPts val="2590"/>
              <a:buChar char="–"/>
            </a:pPr>
            <a:r>
              <a:rPr lang="en-US" sz="2000" dirty="0"/>
              <a:t>Known family history of diabetes</a:t>
            </a:r>
            <a:endParaRPr lang="en-US" sz="1800" dirty="0"/>
          </a:p>
          <a:p>
            <a:pPr marL="742950" lvl="1" indent="-285750">
              <a:spcBef>
                <a:spcPts val="518"/>
              </a:spcBef>
              <a:buClr>
                <a:schemeClr val="dk1"/>
              </a:buClr>
              <a:buSzPts val="2590"/>
              <a:buChar char="–"/>
            </a:pPr>
            <a:r>
              <a:rPr lang="en-US" sz="2000" dirty="0"/>
              <a:t>High risk group: toddler, teen, insulin pump</a:t>
            </a:r>
          </a:p>
          <a:p>
            <a:endParaRPr lang="nl-NL" sz="1800" dirty="0"/>
          </a:p>
        </p:txBody>
      </p:sp>
      <p:sp>
        <p:nvSpPr>
          <p:cNvPr id="4" name="Tekstvak 3"/>
          <p:cNvSpPr txBox="1"/>
          <p:nvPr/>
        </p:nvSpPr>
        <p:spPr>
          <a:xfrm>
            <a:off x="9049281" y="6424863"/>
            <a:ext cx="3142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Glaser et al. ISPAD </a:t>
            </a:r>
            <a:r>
              <a:rPr lang="nl-NL" sz="1400" dirty="0" err="1"/>
              <a:t>Guidelines</a:t>
            </a:r>
            <a:r>
              <a:rPr lang="nl-NL" sz="1400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264814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"/>
          <p:cNvSpPr txBox="1">
            <a:spLocks noGrp="1"/>
          </p:cNvSpPr>
          <p:nvPr>
            <p:ph type="title"/>
          </p:nvPr>
        </p:nvSpPr>
        <p:spPr>
          <a:xfrm>
            <a:off x="673100" y="1026716"/>
            <a:ext cx="10766044" cy="78328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 sz="3200" dirty="0"/>
              <a:t>DKA Diagnostic Criteria</a:t>
            </a:r>
            <a:endParaRPr sz="320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1" name="Google Shape;151;p10"/>
          <p:cNvSpPr txBox="1"/>
          <p:nvPr/>
        </p:nvSpPr>
        <p:spPr>
          <a:xfrm>
            <a:off x="3342610" y="1923072"/>
            <a:ext cx="5706671" cy="70788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Hyperglycemia</a:t>
            </a:r>
            <a:endParaRPr/>
          </a:p>
          <a:p>
            <a:pPr algn="ctr"/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Glucose &gt; 200 mg/dL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0"/>
          <p:cNvSpPr txBox="1"/>
          <p:nvPr/>
        </p:nvSpPr>
        <p:spPr>
          <a:xfrm>
            <a:off x="3326932" y="3443437"/>
            <a:ext cx="5722349" cy="70788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Ketosis</a:t>
            </a:r>
            <a:endParaRPr/>
          </a:p>
          <a:p>
            <a:pPr algn="ctr"/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Urine or serum ketones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0"/>
          <p:cNvSpPr txBox="1"/>
          <p:nvPr/>
        </p:nvSpPr>
        <p:spPr>
          <a:xfrm>
            <a:off x="3326932" y="4994887"/>
            <a:ext cx="5706672" cy="70788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Acidosis</a:t>
            </a:r>
            <a:endParaRPr dirty="0"/>
          </a:p>
          <a:p>
            <a:pPr algn="ctr"/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Venous pH &lt; 7.30 or serum bicarbonate &lt; 18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mmol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/L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0"/>
          <p:cNvSpPr/>
          <p:nvPr/>
        </p:nvSpPr>
        <p:spPr>
          <a:xfrm>
            <a:off x="5759518" y="2701318"/>
            <a:ext cx="749980" cy="664668"/>
          </a:xfrm>
          <a:prstGeom prst="mathPlus">
            <a:avLst>
              <a:gd name="adj1" fmla="val 23520"/>
            </a:avLst>
          </a:prstGeom>
          <a:solidFill>
            <a:srgbClr val="FF0000"/>
          </a:solidFill>
          <a:ln w="476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0"/>
          <p:cNvSpPr/>
          <p:nvPr/>
        </p:nvSpPr>
        <p:spPr>
          <a:xfrm>
            <a:off x="5759518" y="4228774"/>
            <a:ext cx="749980" cy="664668"/>
          </a:xfrm>
          <a:prstGeom prst="mathPlus">
            <a:avLst>
              <a:gd name="adj1" fmla="val 23520"/>
            </a:avLst>
          </a:prstGeom>
          <a:solidFill>
            <a:srgbClr val="FF0000"/>
          </a:solidFill>
          <a:ln w="476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9049281" y="6424863"/>
            <a:ext cx="3142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Glaser et al. ISPAD </a:t>
            </a:r>
            <a:r>
              <a:rPr lang="nl-NL" sz="1400" dirty="0" err="1"/>
              <a:t>Guidelines</a:t>
            </a:r>
            <a:r>
              <a:rPr lang="nl-NL" sz="1400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273247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403" y="985793"/>
            <a:ext cx="10766044" cy="712378"/>
          </a:xfrm>
        </p:spPr>
        <p:txBody>
          <a:bodyPr>
            <a:normAutofit/>
          </a:bodyPr>
          <a:lstStyle/>
          <a:p>
            <a:pPr algn="ctr"/>
            <a:r>
              <a:rPr lang="nl-NL" sz="3200" dirty="0" err="1"/>
              <a:t>Normal</a:t>
            </a:r>
            <a:r>
              <a:rPr lang="nl-NL" sz="3200" dirty="0"/>
              <a:t> glucose </a:t>
            </a:r>
            <a:r>
              <a:rPr lang="nl-NL" sz="3200" dirty="0" err="1"/>
              <a:t>regulation</a:t>
            </a:r>
            <a:endParaRPr lang="nl-NL" sz="32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71564" y="2123622"/>
            <a:ext cx="4391722" cy="375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7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3100" y="1100092"/>
            <a:ext cx="10766044" cy="916487"/>
          </a:xfrm>
        </p:spPr>
        <p:txBody>
          <a:bodyPr>
            <a:normAutofit/>
          </a:bodyPr>
          <a:lstStyle/>
          <a:p>
            <a:pPr algn="ctr"/>
            <a:r>
              <a:rPr lang="nl-NL" sz="3200" dirty="0"/>
              <a:t>DKA </a:t>
            </a:r>
            <a:r>
              <a:rPr lang="nl-NL" sz="3200" dirty="0" err="1"/>
              <a:t>pathofysiology</a:t>
            </a:r>
            <a:endParaRPr lang="nl-NL" sz="32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tretch/>
        </p:blipFill>
        <p:spPr>
          <a:xfrm>
            <a:off x="5173588" y="2059898"/>
            <a:ext cx="1961998" cy="411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29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3100" y="1100092"/>
            <a:ext cx="10766044" cy="859337"/>
          </a:xfrm>
        </p:spPr>
        <p:txBody>
          <a:bodyPr>
            <a:normAutofit/>
          </a:bodyPr>
          <a:lstStyle/>
          <a:p>
            <a:pPr algn="ctr"/>
            <a:r>
              <a:rPr lang="nl-NL" sz="3200" dirty="0"/>
              <a:t>Treatment of DKA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err="1"/>
              <a:t>Initial</a:t>
            </a:r>
            <a:r>
              <a:rPr lang="nl-NL" dirty="0"/>
              <a:t> </a:t>
            </a:r>
            <a:r>
              <a:rPr lang="nl-NL" dirty="0" err="1"/>
              <a:t>fluid</a:t>
            </a:r>
            <a:r>
              <a:rPr lang="nl-NL" dirty="0"/>
              <a:t> bolus 10-20 ml/kg over 30 minutes</a:t>
            </a:r>
          </a:p>
          <a:p>
            <a:pPr lvl="1"/>
            <a:r>
              <a:rPr lang="nl-NL" dirty="0"/>
              <a:t>Risk of </a:t>
            </a:r>
            <a:r>
              <a:rPr lang="nl-NL" dirty="0" err="1"/>
              <a:t>cerebral</a:t>
            </a:r>
            <a:r>
              <a:rPr lang="nl-NL" dirty="0"/>
              <a:t> </a:t>
            </a:r>
            <a:r>
              <a:rPr lang="nl-NL" dirty="0" err="1"/>
              <a:t>edema</a:t>
            </a:r>
            <a:endParaRPr lang="nl-NL" dirty="0"/>
          </a:p>
          <a:p>
            <a:r>
              <a:rPr lang="nl-NL" dirty="0" err="1"/>
              <a:t>Assume</a:t>
            </a:r>
            <a:r>
              <a:rPr lang="nl-NL" dirty="0"/>
              <a:t> </a:t>
            </a:r>
            <a:r>
              <a:rPr lang="nl-NL" dirty="0" err="1"/>
              <a:t>total</a:t>
            </a:r>
            <a:r>
              <a:rPr lang="nl-NL" dirty="0"/>
              <a:t> body </a:t>
            </a:r>
            <a:r>
              <a:rPr lang="nl-NL" dirty="0" err="1"/>
              <a:t>potassium</a:t>
            </a:r>
            <a:r>
              <a:rPr lang="nl-NL" dirty="0"/>
              <a:t> deficit </a:t>
            </a:r>
          </a:p>
          <a:p>
            <a:r>
              <a:rPr lang="nl-NL" dirty="0"/>
              <a:t>No </a:t>
            </a:r>
            <a:r>
              <a:rPr lang="nl-NL" dirty="0" err="1"/>
              <a:t>sodiumbicarbonate</a:t>
            </a:r>
            <a:r>
              <a:rPr lang="nl-NL" dirty="0"/>
              <a:t> </a:t>
            </a:r>
            <a:r>
              <a:rPr lang="nl-NL" dirty="0" err="1"/>
              <a:t>infusion</a:t>
            </a:r>
            <a:endParaRPr lang="nl-NL" dirty="0"/>
          </a:p>
          <a:p>
            <a:r>
              <a:rPr lang="nl-NL" dirty="0" err="1"/>
              <a:t>Insulin</a:t>
            </a:r>
            <a:r>
              <a:rPr lang="nl-NL" dirty="0"/>
              <a:t> </a:t>
            </a:r>
            <a:r>
              <a:rPr lang="nl-NL" dirty="0" err="1"/>
              <a:t>therapy</a:t>
            </a:r>
            <a:r>
              <a:rPr lang="nl-NL" dirty="0"/>
              <a:t> 1 </a:t>
            </a:r>
            <a:r>
              <a:rPr lang="nl-NL" dirty="0" err="1"/>
              <a:t>hr</a:t>
            </a:r>
            <a:r>
              <a:rPr lang="nl-NL" dirty="0"/>
              <a:t> </a:t>
            </a:r>
            <a:r>
              <a:rPr lang="nl-NL" dirty="0" err="1"/>
              <a:t>after</a:t>
            </a:r>
            <a:r>
              <a:rPr lang="nl-NL" dirty="0"/>
              <a:t> IV </a:t>
            </a:r>
            <a:r>
              <a:rPr lang="nl-NL" dirty="0" err="1"/>
              <a:t>fluid</a:t>
            </a:r>
            <a:r>
              <a:rPr lang="nl-NL" dirty="0"/>
              <a:t> </a:t>
            </a:r>
          </a:p>
          <a:p>
            <a:endParaRPr lang="nl-NL" dirty="0"/>
          </a:p>
          <a:p>
            <a:r>
              <a:rPr lang="nl-NL" dirty="0"/>
              <a:t>Slow volume deficit </a:t>
            </a:r>
            <a:r>
              <a:rPr lang="nl-NL" dirty="0" err="1"/>
              <a:t>correction</a:t>
            </a:r>
            <a:r>
              <a:rPr lang="nl-NL" dirty="0"/>
              <a:t> over 24-48 </a:t>
            </a:r>
            <a:r>
              <a:rPr lang="nl-NL" dirty="0" err="1"/>
              <a:t>hours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subTitle" idx="4294967295"/>
          </p:nvPr>
        </p:nvSpPr>
        <p:spPr>
          <a:xfrm>
            <a:off x="0" y="2339975"/>
            <a:ext cx="10777538" cy="65405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9049281" y="6424863"/>
            <a:ext cx="3142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Glaser et al. ISPAD </a:t>
            </a:r>
            <a:r>
              <a:rPr lang="nl-NL" sz="1400" dirty="0" err="1"/>
              <a:t>Guidelines</a:t>
            </a:r>
            <a:r>
              <a:rPr lang="nl-NL" sz="1400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21252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msterdam UMC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sterdamUMC.potx" id="{91FEFCCD-0BDC-4B57-B7FB-E2FF7E5D6731}" vid="{B9EBA2E9-AD7F-4176-960C-D6582B822091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AmsterdamUMC</Template>
  <TotalTime>9977</TotalTime>
  <Words>932</Words>
  <Application>Microsoft Office PowerPoint</Application>
  <PresentationFormat>Breedbeeld</PresentationFormat>
  <Paragraphs>175</Paragraphs>
  <Slides>22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6" baseType="lpstr">
      <vt:lpstr>Arial</vt:lpstr>
      <vt:lpstr>Calibri</vt:lpstr>
      <vt:lpstr>Trebuchet MS</vt:lpstr>
      <vt:lpstr>Kantoorthema</vt:lpstr>
      <vt:lpstr>Diabetes in childhood </vt:lpstr>
      <vt:lpstr>Outline</vt:lpstr>
      <vt:lpstr>Case</vt:lpstr>
      <vt:lpstr>Case</vt:lpstr>
      <vt:lpstr>Diabetic ketoacidosis</vt:lpstr>
      <vt:lpstr>DKA Diagnostic Criteria</vt:lpstr>
      <vt:lpstr>Normal glucose regulation</vt:lpstr>
      <vt:lpstr>DKA pathofysiology</vt:lpstr>
      <vt:lpstr>Treatment of DKA</vt:lpstr>
      <vt:lpstr>Type 1 Diabetes</vt:lpstr>
      <vt:lpstr>Other types of Diabetes</vt:lpstr>
      <vt:lpstr>Subcutaneous Insulin Pumps</vt:lpstr>
      <vt:lpstr>Preoperative planning</vt:lpstr>
      <vt:lpstr>Intraoperative management</vt:lpstr>
      <vt:lpstr>Postoperative care</vt:lpstr>
      <vt:lpstr>Glucose Sensors</vt:lpstr>
      <vt:lpstr>Target range</vt:lpstr>
      <vt:lpstr>Dexamethasone</vt:lpstr>
      <vt:lpstr>The ideal world</vt:lpstr>
      <vt:lpstr>Hybrid closed loop during surgery</vt:lpstr>
      <vt:lpstr>Take home</vt:lpstr>
      <vt:lpstr>Types of insulin</vt:lpstr>
    </vt:vector>
  </TitlesOfParts>
  <Company>VUmc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Kerssens, Inge</dc:creator>
  <cp:lastModifiedBy>Marieke Allegaert</cp:lastModifiedBy>
  <cp:revision>134</cp:revision>
  <dcterms:created xsi:type="dcterms:W3CDTF">2018-07-12T11:34:07Z</dcterms:created>
  <dcterms:modified xsi:type="dcterms:W3CDTF">2022-12-29T08:57:52Z</dcterms:modified>
</cp:coreProperties>
</file>