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2" r:id="rId5"/>
  </p:sldMasterIdLst>
  <p:notesMasterIdLst>
    <p:notesMasterId r:id="rId38"/>
  </p:notesMasterIdLst>
  <p:handoutMasterIdLst>
    <p:handoutMasterId r:id="rId39"/>
  </p:handoutMasterIdLst>
  <p:sldIdLst>
    <p:sldId id="311" r:id="rId6"/>
    <p:sldId id="481" r:id="rId7"/>
    <p:sldId id="507" r:id="rId8"/>
    <p:sldId id="429" r:id="rId9"/>
    <p:sldId id="430" r:id="rId10"/>
    <p:sldId id="431" r:id="rId11"/>
    <p:sldId id="432" r:id="rId12"/>
    <p:sldId id="492" r:id="rId13"/>
    <p:sldId id="434" r:id="rId14"/>
    <p:sldId id="508" r:id="rId15"/>
    <p:sldId id="435" r:id="rId16"/>
    <p:sldId id="374" r:id="rId17"/>
    <p:sldId id="509" r:id="rId18"/>
    <p:sldId id="510" r:id="rId19"/>
    <p:sldId id="511" r:id="rId20"/>
    <p:sldId id="512" r:id="rId21"/>
    <p:sldId id="372" r:id="rId22"/>
    <p:sldId id="373" r:id="rId23"/>
    <p:sldId id="495" r:id="rId24"/>
    <p:sldId id="501" r:id="rId25"/>
    <p:sldId id="496" r:id="rId26"/>
    <p:sldId id="497" r:id="rId27"/>
    <p:sldId id="494" r:id="rId28"/>
    <p:sldId id="500" r:id="rId29"/>
    <p:sldId id="400" r:id="rId30"/>
    <p:sldId id="513" r:id="rId31"/>
    <p:sldId id="385" r:id="rId32"/>
    <p:sldId id="384" r:id="rId33"/>
    <p:sldId id="443" r:id="rId34"/>
    <p:sldId id="514" r:id="rId35"/>
    <p:sldId id="461" r:id="rId36"/>
    <p:sldId id="287" r:id="rId37"/>
  </p:sldIdLst>
  <p:sldSz cx="10693400" cy="7561263"/>
  <p:notesSz cx="9144000" cy="6858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DDDDDD"/>
    <a:srgbClr val="C0C0C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E68FC-FF2D-4F65-98BF-2883457D0FF6}" v="237" dt="2022-12-20T22:34:17.615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922" autoAdjust="0"/>
  </p:normalViewPr>
  <p:slideViewPr>
    <p:cSldViewPr>
      <p:cViewPr varScale="1">
        <p:scale>
          <a:sx n="74" d="100"/>
          <a:sy n="74" d="100"/>
        </p:scale>
        <p:origin x="2304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3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02E69-6B88-4856-B14E-3E4AE7649E6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E1A8A53-1B6D-4206-9644-9EF4C9C09D04}">
      <dgm:prSet phldrT="[Tekst]" custT="1"/>
      <dgm:spPr>
        <a:solidFill>
          <a:srgbClr val="FFC000"/>
        </a:solidFill>
      </dgm:spPr>
      <dgm:t>
        <a:bodyPr/>
        <a:lstStyle/>
        <a:p>
          <a:r>
            <a:rPr lang="nl-BE" sz="1800" dirty="0"/>
            <a:t>mild trauma</a:t>
          </a:r>
        </a:p>
        <a:p>
          <a:r>
            <a:rPr lang="nl-BE" sz="1800" dirty="0" err="1"/>
            <a:t>surgery</a:t>
          </a:r>
          <a:endParaRPr lang="nl-BE" sz="1800" dirty="0"/>
        </a:p>
        <a:p>
          <a:r>
            <a:rPr lang="nl-BE" sz="1800" dirty="0"/>
            <a:t>(PROPHYLAXIS)</a:t>
          </a:r>
        </a:p>
      </dgm:t>
    </dgm:pt>
    <dgm:pt modelId="{50907520-70F4-42AE-BBD5-A3C386C4A806}" type="parTrans" cxnId="{3397D081-E784-4618-AABD-7A1C391BCB5D}">
      <dgm:prSet/>
      <dgm:spPr/>
      <dgm:t>
        <a:bodyPr/>
        <a:lstStyle/>
        <a:p>
          <a:endParaRPr lang="nl-BE"/>
        </a:p>
      </dgm:t>
    </dgm:pt>
    <dgm:pt modelId="{95C3E87E-63FD-4DDA-8298-1C1759F99BD0}" type="sibTrans" cxnId="{3397D081-E784-4618-AABD-7A1C391BCB5D}">
      <dgm:prSet/>
      <dgm:spPr/>
      <dgm:t>
        <a:bodyPr/>
        <a:lstStyle/>
        <a:p>
          <a:endParaRPr lang="nl-BE"/>
        </a:p>
      </dgm:t>
    </dgm:pt>
    <dgm:pt modelId="{4AE90DD8-175E-4FC4-B057-B64C7B38CEC9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1800" dirty="0"/>
            <a:t>“</a:t>
          </a:r>
          <a:r>
            <a:rPr lang="nl-BE" sz="1800" dirty="0" err="1"/>
            <a:t>spontaneous</a:t>
          </a:r>
          <a:r>
            <a:rPr lang="nl-BE" sz="1800" dirty="0"/>
            <a:t>” joint/</a:t>
          </a:r>
          <a:r>
            <a:rPr lang="nl-BE" sz="1800" dirty="0" err="1"/>
            <a:t>muscle</a:t>
          </a:r>
          <a:r>
            <a:rPr lang="nl-BE" sz="1800" dirty="0"/>
            <a:t> </a:t>
          </a:r>
          <a:r>
            <a:rPr lang="nl-BE" sz="1800" dirty="0" err="1"/>
            <a:t>bleed</a:t>
          </a:r>
          <a:endParaRPr lang="nl-BE" sz="1800" dirty="0"/>
        </a:p>
        <a:p>
          <a:r>
            <a:rPr lang="nl-BE" sz="1800" dirty="0"/>
            <a:t>trauma, </a:t>
          </a:r>
          <a:r>
            <a:rPr lang="nl-BE" sz="1800" dirty="0" err="1"/>
            <a:t>surgery</a:t>
          </a:r>
          <a:endParaRPr lang="nl-BE" sz="1800" dirty="0"/>
        </a:p>
        <a:p>
          <a:r>
            <a:rPr lang="nl-BE" sz="1800" dirty="0"/>
            <a:t>PROPHYLAXIS</a:t>
          </a:r>
        </a:p>
      </dgm:t>
    </dgm:pt>
    <dgm:pt modelId="{25B3C2FE-E86D-43AB-9579-6F965C4A2BC8}" type="parTrans" cxnId="{44F2DF1D-C822-4767-BEF0-220DC377C545}">
      <dgm:prSet/>
      <dgm:spPr/>
      <dgm:t>
        <a:bodyPr/>
        <a:lstStyle/>
        <a:p>
          <a:endParaRPr lang="nl-BE"/>
        </a:p>
      </dgm:t>
    </dgm:pt>
    <dgm:pt modelId="{89EC4EF7-5A01-4A9A-9D48-C5B8643D66E3}" type="sibTrans" cxnId="{44F2DF1D-C822-4767-BEF0-220DC377C545}">
      <dgm:prSet/>
      <dgm:spPr/>
      <dgm:t>
        <a:bodyPr/>
        <a:lstStyle/>
        <a:p>
          <a:endParaRPr lang="nl-BE"/>
        </a:p>
      </dgm:t>
    </dgm:pt>
    <dgm:pt modelId="{ADA34632-E1FF-4BA4-BC7E-E5D99DBDCF90}">
      <dgm:prSet phldrT="[Tekst]" custT="1"/>
      <dgm:spPr>
        <a:solidFill>
          <a:srgbClr val="92D050"/>
        </a:solidFill>
      </dgm:spPr>
      <dgm:t>
        <a:bodyPr/>
        <a:lstStyle/>
        <a:p>
          <a:endParaRPr lang="nl-BE" sz="1800" dirty="0"/>
        </a:p>
        <a:p>
          <a:endParaRPr lang="nl-BE" sz="1800" dirty="0"/>
        </a:p>
        <a:p>
          <a:r>
            <a:rPr lang="nl-BE" sz="1800" dirty="0"/>
            <a:t>trauma</a:t>
          </a:r>
        </a:p>
        <a:p>
          <a:r>
            <a:rPr lang="nl-BE" sz="1800" dirty="0" err="1"/>
            <a:t>surgery</a:t>
          </a:r>
          <a:endParaRPr lang="nl-BE" sz="1800" dirty="0"/>
        </a:p>
      </dgm:t>
    </dgm:pt>
    <dgm:pt modelId="{A162513D-6269-4771-8E34-1E2114798F94}" type="sibTrans" cxnId="{4F0E4F4C-985B-4851-AC68-420A5BBC5890}">
      <dgm:prSet/>
      <dgm:spPr/>
      <dgm:t>
        <a:bodyPr/>
        <a:lstStyle/>
        <a:p>
          <a:endParaRPr lang="nl-BE"/>
        </a:p>
      </dgm:t>
    </dgm:pt>
    <dgm:pt modelId="{3D06C665-639F-4974-98EF-8D4F48CFE4AA}" type="parTrans" cxnId="{4F0E4F4C-985B-4851-AC68-420A5BBC5890}">
      <dgm:prSet/>
      <dgm:spPr/>
      <dgm:t>
        <a:bodyPr/>
        <a:lstStyle/>
        <a:p>
          <a:endParaRPr lang="nl-BE"/>
        </a:p>
      </dgm:t>
    </dgm:pt>
    <dgm:pt modelId="{AD3E07FA-5AA0-4E0E-8078-6B2B4F490E4C}" type="pres">
      <dgm:prSet presAssocID="{C3E02E69-6B88-4856-B14E-3E4AE7649E68}" presName="Name0" presStyleCnt="0">
        <dgm:presLayoutVars>
          <dgm:dir/>
          <dgm:animLvl val="lvl"/>
          <dgm:resizeHandles val="exact"/>
        </dgm:presLayoutVars>
      </dgm:prSet>
      <dgm:spPr/>
    </dgm:pt>
    <dgm:pt modelId="{30859BC6-4C04-4933-9702-07D53AD98A73}" type="pres">
      <dgm:prSet presAssocID="{ADA34632-E1FF-4BA4-BC7E-E5D99DBDCF90}" presName="Name8" presStyleCnt="0"/>
      <dgm:spPr/>
    </dgm:pt>
    <dgm:pt modelId="{F1749B95-D8E2-4CCF-9C71-3B10E226FC7B}" type="pres">
      <dgm:prSet presAssocID="{ADA34632-E1FF-4BA4-BC7E-E5D99DBDCF90}" presName="level" presStyleLbl="node1" presStyleIdx="0" presStyleCnt="3" custLinFactNeighborX="472" custLinFactNeighborY="-211">
        <dgm:presLayoutVars>
          <dgm:chMax val="1"/>
          <dgm:bulletEnabled val="1"/>
        </dgm:presLayoutVars>
      </dgm:prSet>
      <dgm:spPr/>
    </dgm:pt>
    <dgm:pt modelId="{1CFACD08-A9B2-4D47-B3C2-795BB06530A9}" type="pres">
      <dgm:prSet presAssocID="{ADA34632-E1FF-4BA4-BC7E-E5D99DBDCF9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67F837-1A75-4609-A5AF-6260257D9662}" type="pres">
      <dgm:prSet presAssocID="{5E1A8A53-1B6D-4206-9644-9EF4C9C09D04}" presName="Name8" presStyleCnt="0"/>
      <dgm:spPr/>
    </dgm:pt>
    <dgm:pt modelId="{8383ABA2-2AFF-46C9-B340-C48474EBDCC1}" type="pres">
      <dgm:prSet presAssocID="{5E1A8A53-1B6D-4206-9644-9EF4C9C09D04}" presName="level" presStyleLbl="node1" presStyleIdx="1" presStyleCnt="3">
        <dgm:presLayoutVars>
          <dgm:chMax val="1"/>
          <dgm:bulletEnabled val="1"/>
        </dgm:presLayoutVars>
      </dgm:prSet>
      <dgm:spPr/>
    </dgm:pt>
    <dgm:pt modelId="{E9D06F00-D263-4A3D-96EF-8D1BF336F2CA}" type="pres">
      <dgm:prSet presAssocID="{5E1A8A53-1B6D-4206-9644-9EF4C9C09D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51E827-7261-4B72-96AF-82C3561EA771}" type="pres">
      <dgm:prSet presAssocID="{4AE90DD8-175E-4FC4-B057-B64C7B38CEC9}" presName="Name8" presStyleCnt="0"/>
      <dgm:spPr/>
    </dgm:pt>
    <dgm:pt modelId="{3D8959C6-9376-45F1-93BC-ED8BD2EC9F7B}" type="pres">
      <dgm:prSet presAssocID="{4AE90DD8-175E-4FC4-B057-B64C7B38CEC9}" presName="level" presStyleLbl="node1" presStyleIdx="2" presStyleCnt="3">
        <dgm:presLayoutVars>
          <dgm:chMax val="1"/>
          <dgm:bulletEnabled val="1"/>
        </dgm:presLayoutVars>
      </dgm:prSet>
      <dgm:spPr/>
    </dgm:pt>
    <dgm:pt modelId="{E704FE95-4DC0-44F1-8D54-7D66121C13AA}" type="pres">
      <dgm:prSet presAssocID="{4AE90DD8-175E-4FC4-B057-B64C7B38CEC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4F2DF1D-C822-4767-BEF0-220DC377C545}" srcId="{C3E02E69-6B88-4856-B14E-3E4AE7649E68}" destId="{4AE90DD8-175E-4FC4-B057-B64C7B38CEC9}" srcOrd="2" destOrd="0" parTransId="{25B3C2FE-E86D-43AB-9579-6F965C4A2BC8}" sibTransId="{89EC4EF7-5A01-4A9A-9D48-C5B8643D66E3}"/>
    <dgm:cxn modelId="{173BDD2C-B062-43ED-BF7C-6B04F73F6494}" type="presOf" srcId="{ADA34632-E1FF-4BA4-BC7E-E5D99DBDCF90}" destId="{F1749B95-D8E2-4CCF-9C71-3B10E226FC7B}" srcOrd="0" destOrd="0" presId="urn:microsoft.com/office/officeart/2005/8/layout/pyramid1"/>
    <dgm:cxn modelId="{C9BA2E43-B981-4AF5-B497-516B0F67ABB9}" type="presOf" srcId="{ADA34632-E1FF-4BA4-BC7E-E5D99DBDCF90}" destId="{1CFACD08-A9B2-4D47-B3C2-795BB06530A9}" srcOrd="1" destOrd="0" presId="urn:microsoft.com/office/officeart/2005/8/layout/pyramid1"/>
    <dgm:cxn modelId="{3B124845-FEDC-481A-A9AE-A51FD1F3EE9A}" type="presOf" srcId="{5E1A8A53-1B6D-4206-9644-9EF4C9C09D04}" destId="{8383ABA2-2AFF-46C9-B340-C48474EBDCC1}" srcOrd="0" destOrd="0" presId="urn:microsoft.com/office/officeart/2005/8/layout/pyramid1"/>
    <dgm:cxn modelId="{4F0E4F4C-985B-4851-AC68-420A5BBC5890}" srcId="{C3E02E69-6B88-4856-B14E-3E4AE7649E68}" destId="{ADA34632-E1FF-4BA4-BC7E-E5D99DBDCF90}" srcOrd="0" destOrd="0" parTransId="{3D06C665-639F-4974-98EF-8D4F48CFE4AA}" sibTransId="{A162513D-6269-4771-8E34-1E2114798F94}"/>
    <dgm:cxn modelId="{EA5EB07A-23E7-4E60-9FAB-95E8A8F68C7E}" type="presOf" srcId="{4AE90DD8-175E-4FC4-B057-B64C7B38CEC9}" destId="{E704FE95-4DC0-44F1-8D54-7D66121C13AA}" srcOrd="1" destOrd="0" presId="urn:microsoft.com/office/officeart/2005/8/layout/pyramid1"/>
    <dgm:cxn modelId="{B9EB5F80-ABEE-409F-8ACC-4A66FD498255}" type="presOf" srcId="{C3E02E69-6B88-4856-B14E-3E4AE7649E68}" destId="{AD3E07FA-5AA0-4E0E-8078-6B2B4F490E4C}" srcOrd="0" destOrd="0" presId="urn:microsoft.com/office/officeart/2005/8/layout/pyramid1"/>
    <dgm:cxn modelId="{3397D081-E784-4618-AABD-7A1C391BCB5D}" srcId="{C3E02E69-6B88-4856-B14E-3E4AE7649E68}" destId="{5E1A8A53-1B6D-4206-9644-9EF4C9C09D04}" srcOrd="1" destOrd="0" parTransId="{50907520-70F4-42AE-BBD5-A3C386C4A806}" sibTransId="{95C3E87E-63FD-4DDA-8298-1C1759F99BD0}"/>
    <dgm:cxn modelId="{9569C6AF-E0F6-46CF-ACA1-581334E90F85}" type="presOf" srcId="{4AE90DD8-175E-4FC4-B057-B64C7B38CEC9}" destId="{3D8959C6-9376-45F1-93BC-ED8BD2EC9F7B}" srcOrd="0" destOrd="0" presId="urn:microsoft.com/office/officeart/2005/8/layout/pyramid1"/>
    <dgm:cxn modelId="{2A2AA1C6-CC5B-4548-87B7-431AC7AC5773}" type="presOf" srcId="{5E1A8A53-1B6D-4206-9644-9EF4C9C09D04}" destId="{E9D06F00-D263-4A3D-96EF-8D1BF336F2CA}" srcOrd="1" destOrd="0" presId="urn:microsoft.com/office/officeart/2005/8/layout/pyramid1"/>
    <dgm:cxn modelId="{6B789489-DEF4-4318-833D-FFC92BD21802}" type="presParOf" srcId="{AD3E07FA-5AA0-4E0E-8078-6B2B4F490E4C}" destId="{30859BC6-4C04-4933-9702-07D53AD98A73}" srcOrd="0" destOrd="0" presId="urn:microsoft.com/office/officeart/2005/8/layout/pyramid1"/>
    <dgm:cxn modelId="{BB860EF7-42B7-4D27-8BF8-62AD5C53273C}" type="presParOf" srcId="{30859BC6-4C04-4933-9702-07D53AD98A73}" destId="{F1749B95-D8E2-4CCF-9C71-3B10E226FC7B}" srcOrd="0" destOrd="0" presId="urn:microsoft.com/office/officeart/2005/8/layout/pyramid1"/>
    <dgm:cxn modelId="{6D2615BD-687F-43E3-A34A-54FAA9AF7094}" type="presParOf" srcId="{30859BC6-4C04-4933-9702-07D53AD98A73}" destId="{1CFACD08-A9B2-4D47-B3C2-795BB06530A9}" srcOrd="1" destOrd="0" presId="urn:microsoft.com/office/officeart/2005/8/layout/pyramid1"/>
    <dgm:cxn modelId="{2D98524F-855A-455D-961B-13B64E424C75}" type="presParOf" srcId="{AD3E07FA-5AA0-4E0E-8078-6B2B4F490E4C}" destId="{E667F837-1A75-4609-A5AF-6260257D9662}" srcOrd="1" destOrd="0" presId="urn:microsoft.com/office/officeart/2005/8/layout/pyramid1"/>
    <dgm:cxn modelId="{5814DE3C-BFED-4391-A4F1-216B2AF564C8}" type="presParOf" srcId="{E667F837-1A75-4609-A5AF-6260257D9662}" destId="{8383ABA2-2AFF-46C9-B340-C48474EBDCC1}" srcOrd="0" destOrd="0" presId="urn:microsoft.com/office/officeart/2005/8/layout/pyramid1"/>
    <dgm:cxn modelId="{E2EC2C26-C993-48F1-8697-92A9A43B78F5}" type="presParOf" srcId="{E667F837-1A75-4609-A5AF-6260257D9662}" destId="{E9D06F00-D263-4A3D-96EF-8D1BF336F2CA}" srcOrd="1" destOrd="0" presId="urn:microsoft.com/office/officeart/2005/8/layout/pyramid1"/>
    <dgm:cxn modelId="{FEFC5B2F-3B47-4340-AA85-A6F05F5011E7}" type="presParOf" srcId="{AD3E07FA-5AA0-4E0E-8078-6B2B4F490E4C}" destId="{FD51E827-7261-4B72-96AF-82C3561EA771}" srcOrd="2" destOrd="0" presId="urn:microsoft.com/office/officeart/2005/8/layout/pyramid1"/>
    <dgm:cxn modelId="{413BD2D5-D70E-4B5F-B127-38F15B6D662F}" type="presParOf" srcId="{FD51E827-7261-4B72-96AF-82C3561EA771}" destId="{3D8959C6-9376-45F1-93BC-ED8BD2EC9F7B}" srcOrd="0" destOrd="0" presId="urn:microsoft.com/office/officeart/2005/8/layout/pyramid1"/>
    <dgm:cxn modelId="{DC622AF3-BB43-431C-9D1C-09B2A69A4B25}" type="presParOf" srcId="{FD51E827-7261-4B72-96AF-82C3561EA771}" destId="{E704FE95-4DC0-44F1-8D54-7D66121C13A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958B3-8BB2-46DC-A0BB-6855CED3BC0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FDBE1E0-9C3F-4BA6-B0A4-4F5C953454B4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BE" sz="1800" b="0" dirty="0"/>
            <a:t>mild</a:t>
          </a:r>
        </a:p>
        <a:p>
          <a:r>
            <a:rPr lang="nl-BE" sz="1800" b="0" dirty="0"/>
            <a:t>&gt; 5 % </a:t>
          </a:r>
          <a:r>
            <a:rPr lang="nl-BE" sz="1800" b="0" dirty="0">
              <a:latin typeface="Calibri"/>
              <a:cs typeface="Calibri"/>
            </a:rPr>
            <a:t>-</a:t>
          </a:r>
          <a:r>
            <a:rPr lang="nl-BE" sz="1800" b="0" dirty="0"/>
            <a:t> 40%</a:t>
          </a:r>
        </a:p>
      </dgm:t>
    </dgm:pt>
    <dgm:pt modelId="{16A5F961-92DC-443E-AE96-6DFD11F9BF9E}" type="parTrans" cxnId="{48363F45-013B-484D-8C19-3CB344BBAF68}">
      <dgm:prSet/>
      <dgm:spPr/>
      <dgm:t>
        <a:bodyPr/>
        <a:lstStyle/>
        <a:p>
          <a:endParaRPr lang="nl-BE"/>
        </a:p>
      </dgm:t>
    </dgm:pt>
    <dgm:pt modelId="{4F2885C2-B046-4AE1-A13C-44A60D294B46}" type="sibTrans" cxnId="{48363F45-013B-484D-8C19-3CB344BBAF68}">
      <dgm:prSet/>
      <dgm:spPr/>
      <dgm:t>
        <a:bodyPr/>
        <a:lstStyle/>
        <a:p>
          <a:endParaRPr lang="nl-BE"/>
        </a:p>
      </dgm:t>
    </dgm:pt>
    <dgm:pt modelId="{2FB1D32F-94E9-4B8C-B417-2137EFE5FFEB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BE" sz="1800" b="0" dirty="0">
              <a:latin typeface="Calibri"/>
              <a:cs typeface="Calibri"/>
            </a:rPr>
            <a:t>severe</a:t>
          </a:r>
        </a:p>
        <a:p>
          <a:r>
            <a:rPr lang="nl-BE" sz="1800" b="0" dirty="0">
              <a:latin typeface="Calibri"/>
              <a:cs typeface="Calibri"/>
            </a:rPr>
            <a:t>&lt; 1 %</a:t>
          </a:r>
        </a:p>
      </dgm:t>
    </dgm:pt>
    <dgm:pt modelId="{0647CDB6-161A-4536-80A0-8239C56D8817}" type="parTrans" cxnId="{73C088C2-26E7-4949-B93B-6027E4F213FA}">
      <dgm:prSet/>
      <dgm:spPr/>
      <dgm:t>
        <a:bodyPr/>
        <a:lstStyle/>
        <a:p>
          <a:endParaRPr lang="nl-BE"/>
        </a:p>
      </dgm:t>
    </dgm:pt>
    <dgm:pt modelId="{1CEB5E02-93A6-47BE-9C65-94C62CE26A38}" type="sibTrans" cxnId="{73C088C2-26E7-4949-B93B-6027E4F213FA}">
      <dgm:prSet/>
      <dgm:spPr/>
      <dgm:t>
        <a:bodyPr/>
        <a:lstStyle/>
        <a:p>
          <a:endParaRPr lang="nl-BE"/>
        </a:p>
      </dgm:t>
    </dgm:pt>
    <dgm:pt modelId="{E47CC6FE-9057-4227-A842-B8F763E92460}">
      <dgm:prSet phldrT="[Tekst]" custT="1"/>
      <dgm:spPr>
        <a:solidFill>
          <a:srgbClr val="FFC000"/>
        </a:solidFill>
      </dgm:spPr>
      <dgm:t>
        <a:bodyPr/>
        <a:lstStyle/>
        <a:p>
          <a:r>
            <a:rPr lang="nl-BE" sz="1800" b="0" dirty="0">
              <a:latin typeface="Calibri"/>
              <a:cs typeface="Calibri"/>
            </a:rPr>
            <a:t>moderate</a:t>
          </a:r>
        </a:p>
        <a:p>
          <a:r>
            <a:rPr lang="nl-BE" sz="1800" b="0" dirty="0">
              <a:latin typeface="Calibri"/>
              <a:cs typeface="Calibri"/>
            </a:rPr>
            <a:t>1 -  5 %</a:t>
          </a:r>
        </a:p>
      </dgm:t>
    </dgm:pt>
    <dgm:pt modelId="{006155D6-03F6-440D-B859-BD274194BB17}" type="sibTrans" cxnId="{96826CC0-DDF1-4088-AA58-374D0665804D}">
      <dgm:prSet/>
      <dgm:spPr/>
      <dgm:t>
        <a:bodyPr/>
        <a:lstStyle/>
        <a:p>
          <a:endParaRPr lang="nl-BE"/>
        </a:p>
      </dgm:t>
    </dgm:pt>
    <dgm:pt modelId="{8B34AC2F-AC3E-4AB7-B5D7-58F4AAF62C96}" type="parTrans" cxnId="{96826CC0-DDF1-4088-AA58-374D0665804D}">
      <dgm:prSet/>
      <dgm:spPr/>
      <dgm:t>
        <a:bodyPr/>
        <a:lstStyle/>
        <a:p>
          <a:endParaRPr lang="nl-BE"/>
        </a:p>
      </dgm:t>
    </dgm:pt>
    <dgm:pt modelId="{3829F3E0-525C-4BED-A656-F47E1B92D8B5}" type="pres">
      <dgm:prSet presAssocID="{F41958B3-8BB2-46DC-A0BB-6855CED3BC00}" presName="Name0" presStyleCnt="0">
        <dgm:presLayoutVars>
          <dgm:dir/>
          <dgm:animLvl val="lvl"/>
          <dgm:resizeHandles val="exact"/>
        </dgm:presLayoutVars>
      </dgm:prSet>
      <dgm:spPr/>
    </dgm:pt>
    <dgm:pt modelId="{333041AD-5502-4BE4-8C06-9DEE9F7EC08E}" type="pres">
      <dgm:prSet presAssocID="{AFDBE1E0-9C3F-4BA6-B0A4-4F5C953454B4}" presName="Name8" presStyleCnt="0"/>
      <dgm:spPr/>
    </dgm:pt>
    <dgm:pt modelId="{44641251-486B-418D-98BF-06EE4452264A}" type="pres">
      <dgm:prSet presAssocID="{AFDBE1E0-9C3F-4BA6-B0A4-4F5C953454B4}" presName="level" presStyleLbl="node1" presStyleIdx="0" presStyleCnt="3" custScaleX="100000" custLinFactNeighborX="-7692" custLinFactNeighborY="-2">
        <dgm:presLayoutVars>
          <dgm:chMax val="1"/>
          <dgm:bulletEnabled val="1"/>
        </dgm:presLayoutVars>
      </dgm:prSet>
      <dgm:spPr/>
    </dgm:pt>
    <dgm:pt modelId="{546608DF-8771-4F79-B14D-16C61D2A9D94}" type="pres">
      <dgm:prSet presAssocID="{AFDBE1E0-9C3F-4BA6-B0A4-4F5C953454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58B868-989D-4937-8BFC-DC81A523DAA1}" type="pres">
      <dgm:prSet presAssocID="{E47CC6FE-9057-4227-A842-B8F763E92460}" presName="Name8" presStyleCnt="0"/>
      <dgm:spPr/>
    </dgm:pt>
    <dgm:pt modelId="{A943CF22-5D4C-431B-A20A-13ACDC799FC1}" type="pres">
      <dgm:prSet presAssocID="{E47CC6FE-9057-4227-A842-B8F763E92460}" presName="level" presStyleLbl="node1" presStyleIdx="1" presStyleCnt="3" custScaleX="99296">
        <dgm:presLayoutVars>
          <dgm:chMax val="1"/>
          <dgm:bulletEnabled val="1"/>
        </dgm:presLayoutVars>
      </dgm:prSet>
      <dgm:spPr/>
    </dgm:pt>
    <dgm:pt modelId="{18ED8636-A97B-4D1A-A913-4F5CDF6B24A8}" type="pres">
      <dgm:prSet presAssocID="{E47CC6FE-9057-4227-A842-B8F763E924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235C0E-295B-4733-8FA5-F31C729864CB}" type="pres">
      <dgm:prSet presAssocID="{2FB1D32F-94E9-4B8C-B417-2137EFE5FFEB}" presName="Name8" presStyleCnt="0"/>
      <dgm:spPr/>
    </dgm:pt>
    <dgm:pt modelId="{D225F329-0F32-4BE2-A3B2-80A5CF7A2C55}" type="pres">
      <dgm:prSet presAssocID="{2FB1D32F-94E9-4B8C-B417-2137EFE5FFEB}" presName="level" presStyleLbl="node1" presStyleIdx="2" presStyleCnt="3" custScaleX="97183">
        <dgm:presLayoutVars>
          <dgm:chMax val="1"/>
          <dgm:bulletEnabled val="1"/>
        </dgm:presLayoutVars>
      </dgm:prSet>
      <dgm:spPr/>
    </dgm:pt>
    <dgm:pt modelId="{FE4242CE-675C-4381-B6F1-097E597346A8}" type="pres">
      <dgm:prSet presAssocID="{2FB1D32F-94E9-4B8C-B417-2137EFE5FFE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8363F45-013B-484D-8C19-3CB344BBAF68}" srcId="{F41958B3-8BB2-46DC-A0BB-6855CED3BC00}" destId="{AFDBE1E0-9C3F-4BA6-B0A4-4F5C953454B4}" srcOrd="0" destOrd="0" parTransId="{16A5F961-92DC-443E-AE96-6DFD11F9BF9E}" sibTransId="{4F2885C2-B046-4AE1-A13C-44A60D294B46}"/>
    <dgm:cxn modelId="{4B62BF4B-341D-4177-B001-B7BB216A44B8}" type="presOf" srcId="{AFDBE1E0-9C3F-4BA6-B0A4-4F5C953454B4}" destId="{44641251-486B-418D-98BF-06EE4452264A}" srcOrd="0" destOrd="0" presId="urn:microsoft.com/office/officeart/2005/8/layout/pyramid3"/>
    <dgm:cxn modelId="{EF3CB66C-C550-4F72-ACC7-74CDCC2CDD75}" type="presOf" srcId="{E47CC6FE-9057-4227-A842-B8F763E92460}" destId="{18ED8636-A97B-4D1A-A913-4F5CDF6B24A8}" srcOrd="1" destOrd="0" presId="urn:microsoft.com/office/officeart/2005/8/layout/pyramid3"/>
    <dgm:cxn modelId="{E350DB5A-846B-4E45-B910-EEBDB426DADB}" type="presOf" srcId="{F41958B3-8BB2-46DC-A0BB-6855CED3BC00}" destId="{3829F3E0-525C-4BED-A656-F47E1B92D8B5}" srcOrd="0" destOrd="0" presId="urn:microsoft.com/office/officeart/2005/8/layout/pyramid3"/>
    <dgm:cxn modelId="{C436E28E-8541-42BA-A394-A8E06D1EE86F}" type="presOf" srcId="{2FB1D32F-94E9-4B8C-B417-2137EFE5FFEB}" destId="{D225F329-0F32-4BE2-A3B2-80A5CF7A2C55}" srcOrd="0" destOrd="0" presId="urn:microsoft.com/office/officeart/2005/8/layout/pyramid3"/>
    <dgm:cxn modelId="{6169A1A8-5004-400B-8181-F6A6F7821B48}" type="presOf" srcId="{2FB1D32F-94E9-4B8C-B417-2137EFE5FFEB}" destId="{FE4242CE-675C-4381-B6F1-097E597346A8}" srcOrd="1" destOrd="0" presId="urn:microsoft.com/office/officeart/2005/8/layout/pyramid3"/>
    <dgm:cxn modelId="{96826CC0-DDF1-4088-AA58-374D0665804D}" srcId="{F41958B3-8BB2-46DC-A0BB-6855CED3BC00}" destId="{E47CC6FE-9057-4227-A842-B8F763E92460}" srcOrd="1" destOrd="0" parTransId="{8B34AC2F-AC3E-4AB7-B5D7-58F4AAF62C96}" sibTransId="{006155D6-03F6-440D-B859-BD274194BB17}"/>
    <dgm:cxn modelId="{73C088C2-26E7-4949-B93B-6027E4F213FA}" srcId="{F41958B3-8BB2-46DC-A0BB-6855CED3BC00}" destId="{2FB1D32F-94E9-4B8C-B417-2137EFE5FFEB}" srcOrd="2" destOrd="0" parTransId="{0647CDB6-161A-4536-80A0-8239C56D8817}" sibTransId="{1CEB5E02-93A6-47BE-9C65-94C62CE26A38}"/>
    <dgm:cxn modelId="{5C4239C4-5234-43BE-83BC-7D37A9A47686}" type="presOf" srcId="{AFDBE1E0-9C3F-4BA6-B0A4-4F5C953454B4}" destId="{546608DF-8771-4F79-B14D-16C61D2A9D94}" srcOrd="1" destOrd="0" presId="urn:microsoft.com/office/officeart/2005/8/layout/pyramid3"/>
    <dgm:cxn modelId="{D0BB8CD3-CE27-473E-9FCA-05F488689E94}" type="presOf" srcId="{E47CC6FE-9057-4227-A842-B8F763E92460}" destId="{A943CF22-5D4C-431B-A20A-13ACDC799FC1}" srcOrd="0" destOrd="0" presId="urn:microsoft.com/office/officeart/2005/8/layout/pyramid3"/>
    <dgm:cxn modelId="{20F8F2A8-9CBE-41EA-BCAA-59D8C5174667}" type="presParOf" srcId="{3829F3E0-525C-4BED-A656-F47E1B92D8B5}" destId="{333041AD-5502-4BE4-8C06-9DEE9F7EC08E}" srcOrd="0" destOrd="0" presId="urn:microsoft.com/office/officeart/2005/8/layout/pyramid3"/>
    <dgm:cxn modelId="{52E93FFD-8348-47E4-A808-3A42C6A8C669}" type="presParOf" srcId="{333041AD-5502-4BE4-8C06-9DEE9F7EC08E}" destId="{44641251-486B-418D-98BF-06EE4452264A}" srcOrd="0" destOrd="0" presId="urn:microsoft.com/office/officeart/2005/8/layout/pyramid3"/>
    <dgm:cxn modelId="{E5C75EB7-1959-4FA6-84AC-415EE7B9951E}" type="presParOf" srcId="{333041AD-5502-4BE4-8C06-9DEE9F7EC08E}" destId="{546608DF-8771-4F79-B14D-16C61D2A9D94}" srcOrd="1" destOrd="0" presId="urn:microsoft.com/office/officeart/2005/8/layout/pyramid3"/>
    <dgm:cxn modelId="{7B134F65-B77F-43FC-86BE-2F494E12AA40}" type="presParOf" srcId="{3829F3E0-525C-4BED-A656-F47E1B92D8B5}" destId="{8958B868-989D-4937-8BFC-DC81A523DAA1}" srcOrd="1" destOrd="0" presId="urn:microsoft.com/office/officeart/2005/8/layout/pyramid3"/>
    <dgm:cxn modelId="{AA490616-8C3F-497E-B081-3F89FE21B761}" type="presParOf" srcId="{8958B868-989D-4937-8BFC-DC81A523DAA1}" destId="{A943CF22-5D4C-431B-A20A-13ACDC799FC1}" srcOrd="0" destOrd="0" presId="urn:microsoft.com/office/officeart/2005/8/layout/pyramid3"/>
    <dgm:cxn modelId="{F2EFAA8B-A200-44C0-AA51-110324BD0707}" type="presParOf" srcId="{8958B868-989D-4937-8BFC-DC81A523DAA1}" destId="{18ED8636-A97B-4D1A-A913-4F5CDF6B24A8}" srcOrd="1" destOrd="0" presId="urn:microsoft.com/office/officeart/2005/8/layout/pyramid3"/>
    <dgm:cxn modelId="{8B066D5C-C271-45D3-939A-2A7589DF2641}" type="presParOf" srcId="{3829F3E0-525C-4BED-A656-F47E1B92D8B5}" destId="{28235C0E-295B-4733-8FA5-F31C729864CB}" srcOrd="2" destOrd="0" presId="urn:microsoft.com/office/officeart/2005/8/layout/pyramid3"/>
    <dgm:cxn modelId="{C4E51A38-872C-4B61-B731-BBD4C3CFC70E}" type="presParOf" srcId="{28235C0E-295B-4733-8FA5-F31C729864CB}" destId="{D225F329-0F32-4BE2-A3B2-80A5CF7A2C55}" srcOrd="0" destOrd="0" presId="urn:microsoft.com/office/officeart/2005/8/layout/pyramid3"/>
    <dgm:cxn modelId="{65C5C93B-248F-443F-BD87-7FCAA008DFD1}" type="presParOf" srcId="{28235C0E-295B-4733-8FA5-F31C729864CB}" destId="{FE4242CE-675C-4381-B6F1-097E597346A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49B95-D8E2-4CCF-9C71-3B10E226FC7B}">
      <dsp:nvSpPr>
        <dsp:cNvPr id="0" name=""/>
        <dsp:cNvSpPr/>
      </dsp:nvSpPr>
      <dsp:spPr>
        <a:xfrm>
          <a:off x="1663816" y="0"/>
          <a:ext cx="1656000" cy="1508653"/>
        </a:xfrm>
        <a:prstGeom prst="trapezoid">
          <a:avLst>
            <a:gd name="adj" fmla="val 54883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trauma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surgery</a:t>
          </a:r>
          <a:endParaRPr lang="nl-BE" sz="1800" kern="1200" dirty="0"/>
        </a:p>
      </dsp:txBody>
      <dsp:txXfrm>
        <a:off x="1663816" y="0"/>
        <a:ext cx="1656000" cy="1508653"/>
      </dsp:txXfrm>
    </dsp:sp>
    <dsp:sp modelId="{8383ABA2-2AFF-46C9-B340-C48474EBDCC1}">
      <dsp:nvSpPr>
        <dsp:cNvPr id="0" name=""/>
        <dsp:cNvSpPr/>
      </dsp:nvSpPr>
      <dsp:spPr>
        <a:xfrm>
          <a:off x="828000" y="1508653"/>
          <a:ext cx="3312000" cy="1508653"/>
        </a:xfrm>
        <a:prstGeom prst="trapezoid">
          <a:avLst>
            <a:gd name="adj" fmla="val 54883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mild trauma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surgery</a:t>
          </a: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(PROPHYLAXIS)</a:t>
          </a:r>
        </a:p>
      </dsp:txBody>
      <dsp:txXfrm>
        <a:off x="1407599" y="1508653"/>
        <a:ext cx="2152800" cy="1508653"/>
      </dsp:txXfrm>
    </dsp:sp>
    <dsp:sp modelId="{3D8959C6-9376-45F1-93BC-ED8BD2EC9F7B}">
      <dsp:nvSpPr>
        <dsp:cNvPr id="0" name=""/>
        <dsp:cNvSpPr/>
      </dsp:nvSpPr>
      <dsp:spPr>
        <a:xfrm>
          <a:off x="0" y="3017307"/>
          <a:ext cx="4968000" cy="1508653"/>
        </a:xfrm>
        <a:prstGeom prst="trapezoid">
          <a:avLst>
            <a:gd name="adj" fmla="val 54883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“</a:t>
          </a:r>
          <a:r>
            <a:rPr lang="nl-BE" sz="1800" kern="1200" dirty="0" err="1"/>
            <a:t>spontaneous</a:t>
          </a:r>
          <a:r>
            <a:rPr lang="nl-BE" sz="1800" kern="1200" dirty="0"/>
            <a:t>” joint/</a:t>
          </a:r>
          <a:r>
            <a:rPr lang="nl-BE" sz="1800" kern="1200" dirty="0" err="1"/>
            <a:t>muscle</a:t>
          </a:r>
          <a:r>
            <a:rPr lang="nl-BE" sz="1800" kern="1200" dirty="0"/>
            <a:t> </a:t>
          </a:r>
          <a:r>
            <a:rPr lang="nl-BE" sz="1800" kern="1200" dirty="0" err="1"/>
            <a:t>bleed</a:t>
          </a: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trauma, </a:t>
          </a:r>
          <a:r>
            <a:rPr lang="nl-BE" sz="1800" kern="1200" dirty="0" err="1"/>
            <a:t>surgery</a:t>
          </a:r>
          <a:endParaRPr lang="nl-B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PROPHYLAXIS</a:t>
          </a:r>
        </a:p>
      </dsp:txBody>
      <dsp:txXfrm>
        <a:off x="869399" y="3017307"/>
        <a:ext cx="3229200" cy="1508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1251-486B-418D-98BF-06EE4452264A}">
      <dsp:nvSpPr>
        <dsp:cNvPr id="0" name=""/>
        <dsp:cNvSpPr/>
      </dsp:nvSpPr>
      <dsp:spPr>
        <a:xfrm rot="10800000">
          <a:off x="0" y="0"/>
          <a:ext cx="4968551" cy="1508653"/>
        </a:xfrm>
        <a:prstGeom prst="trapezoid">
          <a:avLst>
            <a:gd name="adj" fmla="val 54889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/>
            <a:t>mild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/>
            <a:t>&gt; 5 % </a:t>
          </a:r>
          <a:r>
            <a:rPr lang="nl-BE" sz="1800" b="0" kern="1200" dirty="0">
              <a:latin typeface="Calibri"/>
              <a:cs typeface="Calibri"/>
            </a:rPr>
            <a:t>-</a:t>
          </a:r>
          <a:r>
            <a:rPr lang="nl-BE" sz="1800" b="0" kern="1200" dirty="0"/>
            <a:t> 40%</a:t>
          </a:r>
        </a:p>
      </dsp:txBody>
      <dsp:txXfrm rot="-10800000">
        <a:off x="869496" y="0"/>
        <a:ext cx="3229558" cy="1508653"/>
      </dsp:txXfrm>
    </dsp:sp>
    <dsp:sp modelId="{A943CF22-5D4C-431B-A20A-13ACDC799FC1}">
      <dsp:nvSpPr>
        <dsp:cNvPr id="0" name=""/>
        <dsp:cNvSpPr/>
      </dsp:nvSpPr>
      <dsp:spPr>
        <a:xfrm rot="10800000">
          <a:off x="839751" y="1508654"/>
          <a:ext cx="3289048" cy="1508653"/>
        </a:xfrm>
        <a:prstGeom prst="trapezoid">
          <a:avLst>
            <a:gd name="adj" fmla="val 54889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>
              <a:latin typeface="Calibri"/>
              <a:cs typeface="Calibri"/>
            </a:rPr>
            <a:t>moderate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>
              <a:latin typeface="Calibri"/>
              <a:cs typeface="Calibri"/>
            </a:rPr>
            <a:t>1 -  5 %</a:t>
          </a:r>
        </a:p>
      </dsp:txBody>
      <dsp:txXfrm rot="-10800000">
        <a:off x="1415335" y="1508654"/>
        <a:ext cx="2137881" cy="1508653"/>
      </dsp:txXfrm>
    </dsp:sp>
    <dsp:sp modelId="{D225F329-0F32-4BE2-A3B2-80A5CF7A2C55}">
      <dsp:nvSpPr>
        <dsp:cNvPr id="0" name=""/>
        <dsp:cNvSpPr/>
      </dsp:nvSpPr>
      <dsp:spPr>
        <a:xfrm rot="10800000">
          <a:off x="1679511" y="3017307"/>
          <a:ext cx="1609529" cy="1508653"/>
        </a:xfrm>
        <a:prstGeom prst="trapezoid">
          <a:avLst>
            <a:gd name="adj" fmla="val 54889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>
              <a:latin typeface="Calibri"/>
              <a:cs typeface="Calibri"/>
            </a:rPr>
            <a:t>severe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>
              <a:latin typeface="Calibri"/>
              <a:cs typeface="Calibri"/>
            </a:rPr>
            <a:t>&lt; 1 %</a:t>
          </a:r>
        </a:p>
      </dsp:txBody>
      <dsp:txXfrm rot="-10800000">
        <a:off x="1679511" y="3017307"/>
        <a:ext cx="1609529" cy="150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CEA02DE-F2E1-ED09-A011-3FE7A1731E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6E36CD-270A-7FA7-5970-4AFC5C4515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8425" y="0"/>
            <a:ext cx="39639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B02B3CB-64F3-49E2-A3E6-CF4679053F70}" type="datetimeFigureOut">
              <a:rPr lang="nl-BE"/>
              <a:pPr>
                <a:defRPr/>
              </a:pPr>
              <a:t>22-12-2022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8D90B7-809F-04B5-69B6-91BDE48F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D13BA7-6A5F-5CD1-480A-8A67AE111F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8425" y="6513513"/>
            <a:ext cx="3963988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9242E-C975-4380-AA77-F8C26386B77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6226BEB-8068-9930-C311-10756DDFA0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B61BF5-3972-BDC0-00BC-846C366748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8F9BECD-6B5F-4B7F-A1ED-41CC8C0B492B}" type="datetimeFigureOut">
              <a:rPr lang="nl-BE"/>
              <a:pPr>
                <a:defRPr/>
              </a:pPr>
              <a:t>22-12-2022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ED8123A-A27E-E372-A0C4-6D4AB7E17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9980F88-2226-C4A6-3AD6-B3C1D08EA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E6115F-C588-A795-ADB1-50C7BBCC71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3A3561-9374-0BEB-15EC-6DE49D5A1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5472C7-89CC-4892-B6BF-7732878DE51A}" type="slidenum">
              <a:rPr lang="nl-BE" altLang="nl-BE"/>
              <a:pPr/>
              <a:t>‹nr.›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are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little</a:t>
            </a:r>
            <a:r>
              <a:rPr lang="nl-BE" dirty="0"/>
              <a:t> </a:t>
            </a:r>
            <a:r>
              <a:rPr lang="nl-BE" dirty="0" err="1"/>
              <a:t>adults</a:t>
            </a:r>
            <a:r>
              <a:rPr lang="nl-BE" dirty="0"/>
              <a:t>:</a:t>
            </a:r>
          </a:p>
          <a:p>
            <a:r>
              <a:rPr lang="nl-BE" dirty="0"/>
              <a:t>In </a:t>
            </a:r>
            <a:r>
              <a:rPr lang="nl-BE" dirty="0" err="1"/>
              <a:t>adults</a:t>
            </a:r>
            <a:r>
              <a:rPr lang="nl-BE" dirty="0"/>
              <a:t> </a:t>
            </a:r>
            <a:r>
              <a:rPr lang="nl-BE" dirty="0" err="1"/>
              <a:t>both</a:t>
            </a:r>
            <a:r>
              <a:rPr lang="nl-BE" dirty="0"/>
              <a:t> </a:t>
            </a:r>
            <a:r>
              <a:rPr lang="nl-BE" dirty="0" err="1"/>
              <a:t>congenital</a:t>
            </a:r>
            <a:r>
              <a:rPr lang="nl-BE" dirty="0"/>
              <a:t> and </a:t>
            </a:r>
            <a:r>
              <a:rPr lang="nl-BE" dirty="0" err="1"/>
              <a:t>acquired</a:t>
            </a:r>
            <a:r>
              <a:rPr lang="nl-BE" dirty="0"/>
              <a:t> (eg. </a:t>
            </a:r>
            <a:r>
              <a:rPr lang="nl-BE" dirty="0" err="1"/>
              <a:t>Medication</a:t>
            </a:r>
            <a:r>
              <a:rPr lang="nl-BE" dirty="0"/>
              <a:t>) but </a:t>
            </a:r>
            <a:r>
              <a:rPr lang="nl-BE" dirty="0" err="1"/>
              <a:t>less</a:t>
            </a:r>
            <a:r>
              <a:rPr lang="nl-BE" dirty="0"/>
              <a:t> common </a:t>
            </a:r>
            <a:r>
              <a:rPr lang="nl-BE" dirty="0" err="1"/>
              <a:t>medication</a:t>
            </a:r>
            <a:r>
              <a:rPr lang="nl-BE" dirty="0"/>
              <a:t> in </a:t>
            </a:r>
            <a:r>
              <a:rPr lang="nl-BE" dirty="0" err="1"/>
              <a:t>children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472C7-89CC-4892-B6BF-7732878DE51A}" type="slidenum">
              <a:rPr lang="nl-BE" altLang="nl-BE" smtClean="0"/>
              <a:pPr/>
              <a:t>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6586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5D298CE-81DA-28A6-2642-0D5280767B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63732864-2F13-6572-BDD4-F8D0A87EF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983FFC8-64D8-F33C-7274-3D732581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DB9FA-9651-4C62-8CD9-0F479C00EA53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2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BA38417B-C45F-60A6-53BA-DA8349886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2A785149-160A-9E1B-6272-C1C299E66E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E6B9502E-149C-ACBB-7824-10CB6AAF9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BE1E5-83E7-408A-8F8A-42C0D043B750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>
            <a:extLst>
              <a:ext uri="{FF2B5EF4-FFF2-40B4-BE49-F238E27FC236}">
                <a16:creationId xmlns:a16="http://schemas.microsoft.com/office/drawing/2014/main" id="{85C6F98A-7C1D-EAEB-063E-A581A8528A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>
            <a:extLst>
              <a:ext uri="{FF2B5EF4-FFF2-40B4-BE49-F238E27FC236}">
                <a16:creationId xmlns:a16="http://schemas.microsoft.com/office/drawing/2014/main" id="{EEB6848B-ECEC-75AC-E15D-B0FF1F7628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33796" name="Tijdelijke aanduiding voor dianummer 3">
            <a:extLst>
              <a:ext uri="{FF2B5EF4-FFF2-40B4-BE49-F238E27FC236}">
                <a16:creationId xmlns:a16="http://schemas.microsoft.com/office/drawing/2014/main" id="{E7C586CD-8FC2-B40A-689C-5F99BEC13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608326-F5A9-403F-BD16-322E869E2B39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>
            <a:extLst>
              <a:ext uri="{FF2B5EF4-FFF2-40B4-BE49-F238E27FC236}">
                <a16:creationId xmlns:a16="http://schemas.microsoft.com/office/drawing/2014/main" id="{39A75C22-E71A-DC06-AC57-868AB7B8B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Tijdelijke aanduiding voor notities 2">
            <a:extLst>
              <a:ext uri="{FF2B5EF4-FFF2-40B4-BE49-F238E27FC236}">
                <a16:creationId xmlns:a16="http://schemas.microsoft.com/office/drawing/2014/main" id="{295389B5-5825-6099-4712-0CF97E576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dirty="0"/>
              <a:t>Opname tussen 2</a:t>
            </a:r>
            <a:r>
              <a:rPr lang="nl-BE" altLang="nl-BE" baseline="30000" dirty="0"/>
              <a:t>e</a:t>
            </a:r>
            <a:r>
              <a:rPr lang="nl-BE" altLang="nl-BE" dirty="0"/>
              <a:t> en 3</a:t>
            </a:r>
            <a:r>
              <a:rPr lang="nl-BE" altLang="nl-BE" baseline="30000" dirty="0"/>
              <a:t>e</a:t>
            </a:r>
            <a:r>
              <a:rPr lang="nl-BE" altLang="nl-BE" dirty="0"/>
              <a:t> uur maar weg na 6u (eliminatie </a:t>
            </a:r>
            <a:r>
              <a:rPr lang="nl-BE" altLang="nl-BE" dirty="0" err="1"/>
              <a:t>halfwaarde</a:t>
            </a:r>
            <a:r>
              <a:rPr lang="nl-BE" altLang="nl-BE" dirty="0"/>
              <a:t> 3u)</a:t>
            </a:r>
          </a:p>
        </p:txBody>
      </p:sp>
      <p:sp>
        <p:nvSpPr>
          <p:cNvPr id="67588" name="Tijdelijke aanduiding voor dianummer 3">
            <a:extLst>
              <a:ext uri="{FF2B5EF4-FFF2-40B4-BE49-F238E27FC236}">
                <a16:creationId xmlns:a16="http://schemas.microsoft.com/office/drawing/2014/main" id="{F2064FA5-E6E5-92DD-CCA9-DA189255F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A97BBA-09DA-4E38-9EF6-183CA124128C}" type="slidenum">
              <a:rPr lang="nl-BE" altLang="nl-BE"/>
              <a:pPr/>
              <a:t>27</a:t>
            </a:fld>
            <a:endParaRPr lang="nl-BE" alt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young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: </a:t>
            </a:r>
            <a:r>
              <a:rPr lang="nl-BE" dirty="0" err="1"/>
              <a:t>history</a:t>
            </a:r>
            <a:r>
              <a:rPr lang="nl-BE" dirty="0"/>
              <a:t> is short and screening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outside</a:t>
            </a:r>
            <a:r>
              <a:rPr lang="nl-BE" dirty="0"/>
              <a:t> </a:t>
            </a:r>
            <a:r>
              <a:rPr lang="nl-BE" dirty="0" err="1"/>
              <a:t>normal</a:t>
            </a:r>
            <a:r>
              <a:rPr lang="nl-BE" dirty="0"/>
              <a:t> range but “</a:t>
            </a:r>
            <a:r>
              <a:rPr lang="nl-BE" dirty="0" err="1"/>
              <a:t>normal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age</a:t>
            </a:r>
            <a:r>
              <a:rPr lang="nl-BE" dirty="0"/>
              <a:t>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472C7-89CC-4892-B6BF-7732878DE51A}" type="slidenum">
              <a:rPr lang="nl-BE" altLang="nl-BE" smtClean="0"/>
              <a:pPr/>
              <a:t>31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46806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863EAC9-2C5F-2D49-2B61-D2E84C613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403281-BE24-4946-A46A-8353F7D4CFB9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4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AE0A3D3A-106C-94E1-2314-AAD21AC23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685800"/>
            <a:ext cx="484663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FABBFEF3-4620-93F7-AAF0-FB88AFC4D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219E791-C479-2D80-6ED0-97BCAED85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D8A9D-AD26-47B1-BCDB-6D7D24C82B27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5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E04DB5BF-9205-B7EF-EC23-9F58301A6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685800"/>
            <a:ext cx="484663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B58854E3-89E1-7535-CC6C-2DE38B5F2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altLang="nl-BE"/>
              <a:t>TxA2 vorming ~ verhinderd door aspirine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5F2BED4-E207-DA94-B9E2-E014DA611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90414B-7C3C-461A-A986-798C91BE2A02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6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9D34E635-3C90-BB3E-7886-767988FD6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685800"/>
            <a:ext cx="484663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DBAA87EE-EE67-A73E-44BA-B8A358717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AF11CD8-E6CD-766C-4694-3E63F0AE6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72F9A5-91AE-480B-B824-856B4BA58F7C}" type="slidenum">
              <a:rPr lang="en-US" altLang="nl-BE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/>
              <a:t>7</a:t>
            </a:fld>
            <a:endParaRPr lang="en-US" altLang="nl-BE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C5BD0441-9990-FBF0-80B8-3BA89F04F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6475" y="685800"/>
            <a:ext cx="484663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5103192B-C795-86D5-4AC9-47E9435DB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5D298CE-81DA-28A6-2642-0D5280767B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63732864-2F13-6572-BDD4-F8D0A87EF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983FFC8-64D8-F33C-7274-3D732581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DB9FA-9651-4C62-8CD9-0F479C00EA53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5D298CE-81DA-28A6-2642-0D5280767B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63732864-2F13-6572-BDD4-F8D0A87EF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983FFC8-64D8-F33C-7274-3D732581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DB9FA-9651-4C62-8CD9-0F479C00EA53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7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5D298CE-81DA-28A6-2642-0D5280767B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63732864-2F13-6572-BDD4-F8D0A87EF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983FFC8-64D8-F33C-7274-3D732581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DB9FA-9651-4C62-8CD9-0F479C00EA53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9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5D298CE-81DA-28A6-2642-0D5280767B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63732864-2F13-6572-BDD4-F8D0A87EF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983FFC8-64D8-F33C-7274-3D7325819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DDB9FA-9651-4C62-8CD9-0F479C00EA53}" type="slidenum">
              <a:rPr lang="nl-BE" altLang="nl-BE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nl-BE" altLang="nl-B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5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7DB2F-2B95-C95E-395E-CCE6FC7B4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29B68-C475-D9F2-BD25-F7CA787A6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CBBE7-DCD7-271C-0A2C-271544D64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47552-8171-405F-BB26-AB13D34A171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5567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53587-4AE7-609A-47E2-9DBDFE757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5C5CA0-BAFA-30D1-F2A5-B054C834D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F033D7-7B96-E983-E93D-41ED9D697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11E54-52C6-4D01-9856-129CD903CAF1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58576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786688" y="1258888"/>
            <a:ext cx="2371725" cy="56896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6750" y="1258888"/>
            <a:ext cx="6967538" cy="56896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35A56F-4ED3-4388-04CF-F12650BB8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FE547B-9217-0597-A09A-53457ACC0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FAF74-4DC2-0143-C9F7-A8D6A6B4B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B2AE-047F-47D2-9EE3-742BAA8C300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03028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8A799A-1E0B-B30D-4752-FA4FE7CA3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59EF8E-50AC-B479-6147-662FE79DD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01E66C1-7FD7-C0D2-D31C-00CEB58FA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FB530-D80F-45A3-9B93-6E44F7DC3E2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1417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225D91-9EB8-C6A6-7840-8A783FAF2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91359B-12FA-02FD-BC58-5809C45F7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42C60B-5F79-4909-B5F8-EEBFF4A42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3B97E-C87B-4901-B5E9-FA01C06A5629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7008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DCFA85-8D79-F7E9-1EB2-4F60A7B36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87FD4-FC17-B8D8-2C64-06AB823F4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D577D1D-3EB6-09C7-C9BE-A9633991C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525FC-F54B-4D95-840D-6ED03821CA32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2968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69988" y="2266950"/>
            <a:ext cx="4418012" cy="446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40400" y="2266950"/>
            <a:ext cx="4418013" cy="446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9588A3-F367-D32A-DFB5-173BE0E88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0B252-B1E8-B751-361C-DB54A8621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5DE3010-6854-AF9F-4311-5FE3326F8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8B80E-9CF4-4763-A84E-60311FD750F9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1108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179852-8ED0-DDF6-4615-AEC3FA4B9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4615C62-EB59-4A64-0B50-A53F5C853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74F8762-501B-0D5A-4DAD-F30B1D8AB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9495E-F8F4-43E1-B225-78540160530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44628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0D45B4-9F3F-094F-0CE5-E70D3D3F9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4133C1-4082-CF5E-5E8F-FC2D95115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95251F0-EB70-F5D0-32AA-2C229CAF7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C737A-E765-4758-BFAF-C453D565FAEE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71955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508025-01E1-1BDE-DBAD-3A8A348BA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3974ADA-4573-A82E-708D-5D2DC1CF7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A0180DF-9101-3946-A621-0C9AF153F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BA053-4E91-4A4C-8742-E4004570EEE1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6108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6C609-FFA2-309B-1288-A8E630F7C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A0083-CC6C-0228-376C-9D1EA1F53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C6C00FE-7AED-9467-7F64-3BE1399B3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0FD9D-3820-4D0D-B8A1-45DF1885552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56128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C47E3C-514D-BD7A-EE20-D1257DAF4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EA95A3-A24F-1990-2FA5-1ED407D72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71675-1880-6FB6-5B42-023F820E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6925-29A5-44B8-B563-653359B928D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9613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6165F3-A6D5-1311-22FB-407A2F025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AC178-5293-24C3-26F4-996DD2796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F5440BA-FE39-7BF6-BED7-CE2AC12E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FC556-7272-41AA-80C2-DE541E354FED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6849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17AB94-4B05-6F63-36F9-4704F1CEF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9297FD-5308-F252-DA54-EE60251DE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A420540-BDB7-02CA-7BE6-DFF805223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EDF39-A499-4CB9-949D-D5BA1C7B896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3165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912100" y="1258888"/>
            <a:ext cx="2246313" cy="54737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69988" y="1258888"/>
            <a:ext cx="6589712" cy="54737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B4D239-3964-955F-CBB7-EEB562590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D3AD2B-E538-EB04-D433-C3F82DAF2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BFEF4E-A87A-40E3-4882-21ABA3B96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10320-CFF5-4311-AA3E-1F313036386A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03735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ADEFF-575D-D502-E2D6-925262476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7A027-05DC-93AA-7CF5-9FA252895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4D2756-004C-1761-6C05-1CBBDE3EE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76C3-917F-495F-9CE7-EC4F3DC3AD3F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2796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6750" y="2266950"/>
            <a:ext cx="466883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87988" y="2266950"/>
            <a:ext cx="467042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400E9-F753-2CD4-2D8E-BDEF6AEA8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07D62-59CF-4C49-3BF2-51B20AC22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0443D-8B39-D67D-4F1C-36601339C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37265-9019-46CC-A147-84196698ADBA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645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758F07-08B2-046A-5B9E-454E307C1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15CC80-D0FD-DD4A-31B9-507F7E100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37DACB-E7B4-C417-A97E-8BEC62461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53F50-E2CA-40C4-B06F-0C2FA4A2CCEB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121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632EB3-EF7D-0C7D-F1B8-1079432B3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B0B19D-D5D6-024D-D106-2961DD057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F4AE66-2EE8-08E6-FEB6-32FEF6DFD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6B258-B1D1-4B91-B0D5-22594CDFF41E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5893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362B56-686C-0349-BBFE-C41081443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9182D2-4A70-C4E2-1DA5-66E5FC0B5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0A15D2-C25E-140D-4DED-7617F3D47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1BBAD-FB3F-494C-95E0-6141E2FBD2D2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08585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8660F-CD21-E023-E0C7-FADF44A62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9A14-3566-3B7D-9484-B73163DD8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810CB-12CE-BE36-AD26-6A1CE376E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18D3A-5252-4011-BEC2-1955277CD423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4517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15CDE-07BA-B57A-3416-31C1014C7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950AC-F402-E13E-0B4F-FDB94F8F9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3353F-BA78-9356-CBD0-ACAFB1E59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8A902-6DF0-45D1-B377-9CB9FE3318E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3865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wit">
            <a:extLst>
              <a:ext uri="{FF2B5EF4-FFF2-40B4-BE49-F238E27FC236}">
                <a16:creationId xmlns:a16="http://schemas.microsoft.com/office/drawing/2014/main" id="{EF6EE46A-B6DD-85C4-C69E-3C76AC152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8B7BD8C-BAF6-CFE3-0E75-249F9F11B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258888"/>
            <a:ext cx="94916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te bewerken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FF11256-7DFC-35BB-0782-E6C3AC0C8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2266950"/>
            <a:ext cx="949166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opmaakprofielen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1FD2F9-1A75-2489-DB58-0FCEDAC630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2E37A-2BB0-05BF-95FE-7A8FE7857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21265C-A9DF-6124-02FD-931731C4A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2"/>
                </a:solidFill>
              </a:defRPr>
            </a:lvl1pPr>
          </a:lstStyle>
          <a:p>
            <a:fld id="{010A0CD0-9642-4C74-ACC6-E1E01A888655}" type="slidenum">
              <a:rPr lang="nl-NL" altLang="nl-BE"/>
              <a:pPr/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5pPr>
      <a:lvl6pPr marL="457200"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6pPr>
      <a:lvl7pPr marL="914400"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7pPr>
      <a:lvl8pPr marL="1371600"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8pPr>
      <a:lvl9pPr marL="1828800"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bg2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2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bg2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5pPr>
      <a:lvl6pPr marL="28035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6pPr>
      <a:lvl7pPr marL="32607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7pPr>
      <a:lvl8pPr marL="37179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8pPr>
      <a:lvl9pPr marL="41751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telblad">
            <a:extLst>
              <a:ext uri="{FF2B5EF4-FFF2-40B4-BE49-F238E27FC236}">
                <a16:creationId xmlns:a16="http://schemas.microsoft.com/office/drawing/2014/main" id="{A43CD51C-4A3B-78C4-1093-3F7C801B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97E65425-3DA6-0475-D5EF-EDF2FAC0C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1258888"/>
            <a:ext cx="8988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te bewerken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A6B4A3C3-5B8E-3266-4386-D26310CCE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266950"/>
            <a:ext cx="89884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opmaakprofielen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6BC1567-1B9E-3DBA-424E-39064EAAAC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FEBEE13-D4B2-2E75-6035-669F5DC730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DB64DBC-A589-CA8A-40F7-9EC246ECE8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fld id="{90998D5A-C1AB-45AE-85BA-86D0320BB70C}" type="slidenum">
              <a:rPr lang="nl-NL" altLang="nl-BE"/>
              <a:pPr/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ill Sans Std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bg2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2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bg2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2">
            <a:extLst>
              <a:ext uri="{FF2B5EF4-FFF2-40B4-BE49-F238E27FC236}">
                <a16:creationId xmlns:a16="http://schemas.microsoft.com/office/drawing/2014/main" id="{8EA81AC5-B3D2-4749-F2F9-E1EF7B177B2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58913" y="2351088"/>
            <a:ext cx="7991475" cy="1858962"/>
          </a:xfrm>
        </p:spPr>
        <p:txBody>
          <a:bodyPr/>
          <a:lstStyle/>
          <a:p>
            <a:pPr algn="ctr" eaLnBrk="1" hangingPunct="1"/>
            <a:r>
              <a:rPr lang="en-US" altLang="nl-BE" sz="2800" dirty="0">
                <a:solidFill>
                  <a:schemeClr val="bg1"/>
                </a:solidFill>
              </a:rPr>
              <a:t>The mystery of coagulation (defects) and why children are not little adults</a:t>
            </a:r>
            <a:endParaRPr lang="nl-BE" altLang="nl-BE" sz="2800" b="0" dirty="0">
              <a:solidFill>
                <a:schemeClr val="bg1"/>
              </a:solidFill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0F43E5AD-34FC-54B3-4423-6321D14C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276" y="4424363"/>
            <a:ext cx="79676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bg2"/>
                </a:solidFill>
                <a:latin typeface="Gill Sans Std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bg2"/>
                </a:solidFill>
                <a:latin typeface="Gill Sans Std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bg2"/>
                </a:solidFill>
                <a:latin typeface="Gill Sans Std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bg2"/>
                </a:solidFill>
                <a:latin typeface="Gill Sans Std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bg2"/>
                </a:solidFill>
                <a:latin typeface="Gill Sans Std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Gill Sans Std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Gill Sans Std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Gill Sans Std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Gill Sans Std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nl-BE" altLang="nl-BE" sz="2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schemeClr val="bg1"/>
                </a:solidFill>
                <a:latin typeface="Arial" panose="020B0604020202020204" pitchFamily="34" charset="0"/>
              </a:rPr>
              <a:t>Prof. Dr. Veerle Labarque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schemeClr val="bg1"/>
                </a:solidFill>
                <a:latin typeface="Arial" panose="020B0604020202020204" pitchFamily="34" charset="0"/>
              </a:rPr>
              <a:t>Pediatric Hemato-Oncology UZ Leuven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schemeClr val="bg1"/>
                </a:solidFill>
                <a:latin typeface="Arial" panose="020B0604020202020204" pitchFamily="34" charset="0"/>
              </a:rPr>
              <a:t>BAPA </a:t>
            </a:r>
            <a:r>
              <a:rPr lang="nl-BE" altLang="nl-BE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Refresher</a:t>
            </a:r>
            <a:r>
              <a:rPr lang="nl-BE" altLang="nl-BE" sz="2200" dirty="0">
                <a:solidFill>
                  <a:schemeClr val="bg1"/>
                </a:solidFill>
                <a:latin typeface="Arial" panose="020B0604020202020204" pitchFamily="34" charset="0"/>
              </a:rPr>
              <a:t> Course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200" dirty="0">
                <a:solidFill>
                  <a:schemeClr val="bg1"/>
                </a:solidFill>
                <a:latin typeface="Arial" panose="020B0604020202020204" pitchFamily="34" charset="0"/>
              </a:rPr>
              <a:t>21 </a:t>
            </a:r>
            <a:r>
              <a:rPr lang="nl-BE" altLang="nl-BE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January</a:t>
            </a:r>
            <a:r>
              <a:rPr lang="nl-BE" altLang="nl-BE" sz="2200" dirty="0">
                <a:solidFill>
                  <a:schemeClr val="bg1"/>
                </a:solidFill>
                <a:latin typeface="Arial" panose="020B0604020202020204" pitchFamily="34" charset="0"/>
              </a:rPr>
              <a:t> 2023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BE" altLang="nl-BE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br>
              <a:rPr lang="nl-BE" altLang="nl-BE" sz="21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nl-NL" altLang="nl-BE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33FC911F-D9C7-9823-77E8-5CBA25B9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Known</a:t>
            </a:r>
            <a:r>
              <a:rPr lang="nl-BE" altLang="nl-BE" dirty="0"/>
              <a:t> </a:t>
            </a:r>
            <a:r>
              <a:rPr lang="nl-BE" altLang="nl-BE" dirty="0" err="1"/>
              <a:t>inherited</a:t>
            </a:r>
            <a:r>
              <a:rPr lang="nl-BE" altLang="nl-BE" dirty="0"/>
              <a:t> </a:t>
            </a:r>
            <a:r>
              <a:rPr lang="nl-BE" altLang="nl-BE" dirty="0" err="1"/>
              <a:t>bleeding</a:t>
            </a:r>
            <a:r>
              <a:rPr lang="nl-BE" altLang="nl-BE" dirty="0"/>
              <a:t> disorder</a:t>
            </a:r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4F14B5AB-7D47-C80C-DE7C-6268EF47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66950"/>
            <a:ext cx="9648825" cy="4681538"/>
          </a:xfrm>
        </p:spPr>
        <p:txBody>
          <a:bodyPr/>
          <a:lstStyle/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procedure without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contacting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treating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hematologist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peri-operative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treating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hematologist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5512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945D8769-498F-C168-6C14-362B58C5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58888"/>
            <a:ext cx="9491663" cy="1008062"/>
          </a:xfrm>
        </p:spPr>
        <p:txBody>
          <a:bodyPr/>
          <a:lstStyle/>
          <a:p>
            <a:pPr algn="ctr"/>
            <a:r>
              <a:rPr lang="nl-BE" altLang="nl-BE" dirty="0"/>
              <a:t>No </a:t>
            </a:r>
            <a:r>
              <a:rPr lang="nl-BE" altLang="nl-BE" dirty="0" err="1"/>
              <a:t>known</a:t>
            </a:r>
            <a:r>
              <a:rPr lang="nl-BE" altLang="nl-BE" dirty="0"/>
              <a:t> </a:t>
            </a:r>
            <a:r>
              <a:rPr lang="nl-BE" altLang="nl-BE" dirty="0" err="1"/>
              <a:t>inherited</a:t>
            </a:r>
            <a:r>
              <a:rPr lang="nl-BE" altLang="nl-BE" dirty="0"/>
              <a:t> </a:t>
            </a:r>
            <a:r>
              <a:rPr lang="nl-BE" altLang="nl-BE" dirty="0" err="1"/>
              <a:t>bleeding</a:t>
            </a:r>
            <a:r>
              <a:rPr lang="nl-BE" altLang="nl-BE" dirty="0"/>
              <a:t> disorder:</a:t>
            </a:r>
            <a:br>
              <a:rPr lang="nl-BE" altLang="nl-BE" dirty="0"/>
            </a:br>
            <a:r>
              <a:rPr lang="nl-BE" altLang="nl-BE" dirty="0" err="1"/>
              <a:t>initial</a:t>
            </a:r>
            <a:r>
              <a:rPr lang="nl-BE" altLang="nl-BE" dirty="0"/>
              <a:t> </a:t>
            </a:r>
            <a:r>
              <a:rPr lang="nl-BE" altLang="nl-BE" dirty="0" err="1"/>
              <a:t>evaluation</a:t>
            </a:r>
            <a:endParaRPr lang="nl-BE" altLang="nl-BE" dirty="0"/>
          </a:p>
        </p:txBody>
      </p:sp>
      <p:sp>
        <p:nvSpPr>
          <p:cNvPr id="18435" name="Tijdelijke aanduiding voor inhoud 2">
            <a:extLst>
              <a:ext uri="{FF2B5EF4-FFF2-40B4-BE49-F238E27FC236}">
                <a16:creationId xmlns:a16="http://schemas.microsoft.com/office/drawing/2014/main" id="{DB9BB4FF-1906-2708-67F1-0C150B188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66950"/>
            <a:ext cx="9648502" cy="4681538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nl-BE" sz="3600" dirty="0">
                <a:latin typeface="Arial" panose="020B0604020202020204" pitchFamily="34" charset="0"/>
              </a:rPr>
              <a:t>age and gender</a:t>
            </a:r>
          </a:p>
          <a:p>
            <a:pPr>
              <a:lnSpc>
                <a:spcPct val="140000"/>
              </a:lnSpc>
            </a:pPr>
            <a:r>
              <a:rPr lang="en-US" altLang="nl-BE" sz="3600" dirty="0">
                <a:latin typeface="Arial" panose="020B0604020202020204" pitchFamily="34" charset="0"/>
              </a:rPr>
              <a:t>bleeding symptoms (bleeding score)</a:t>
            </a:r>
          </a:p>
          <a:p>
            <a:pPr>
              <a:lnSpc>
                <a:spcPct val="140000"/>
              </a:lnSpc>
            </a:pPr>
            <a:r>
              <a:rPr lang="en-US" altLang="nl-BE" sz="3600" dirty="0">
                <a:latin typeface="Arial" panose="020B0604020202020204" pitchFamily="34" charset="0"/>
              </a:rPr>
              <a:t>personal history </a:t>
            </a:r>
            <a:r>
              <a:rPr lang="en-US" altLang="nl-BE" sz="2800" dirty="0">
                <a:latin typeface="Arial" panose="020B0604020202020204" pitchFamily="34" charset="0"/>
              </a:rPr>
              <a:t>(tonsillectomy? circumcision?)</a:t>
            </a:r>
          </a:p>
          <a:p>
            <a:pPr>
              <a:lnSpc>
                <a:spcPct val="140000"/>
              </a:lnSpc>
            </a:pPr>
            <a:r>
              <a:rPr lang="en-US" altLang="nl-BE" sz="3600" dirty="0">
                <a:latin typeface="Arial" panose="020B0604020202020204" pitchFamily="34" charset="0"/>
              </a:rPr>
              <a:t>familial history </a:t>
            </a:r>
            <a:r>
              <a:rPr lang="en-US" altLang="nl-BE" sz="2800" dirty="0">
                <a:latin typeface="Arial" panose="020B0604020202020204" pitchFamily="34" charset="0"/>
              </a:rPr>
              <a:t>(cave hereditary disorders)</a:t>
            </a:r>
          </a:p>
          <a:p>
            <a:pPr>
              <a:lnSpc>
                <a:spcPct val="140000"/>
              </a:lnSpc>
            </a:pPr>
            <a:r>
              <a:rPr lang="en-US" altLang="nl-BE" sz="3600" dirty="0">
                <a:latin typeface="Arial" panose="020B0604020202020204" pitchFamily="34" charset="0"/>
              </a:rPr>
              <a:t>physical examination: bruising, petechiae,…</a:t>
            </a:r>
            <a:endParaRPr lang="nl-NL" altLang="nl-BE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fbeelding 3">
            <a:extLst>
              <a:ext uri="{FF2B5EF4-FFF2-40B4-BE49-F238E27FC236}">
                <a16:creationId xmlns:a16="http://schemas.microsoft.com/office/drawing/2014/main" id="{09AF9B6A-C981-1420-5A0F-53AF0DE3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6513"/>
            <a:ext cx="9696450" cy="72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F96B858-C083-BD0B-DFCD-5F3FEB86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7210425"/>
            <a:ext cx="22399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1600">
                <a:solidFill>
                  <a:srgbClr val="8080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Bowman et al. JTH 2009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2F96B858-C083-BD0B-DFCD-5F3FEB86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7210425"/>
            <a:ext cx="22399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1600">
                <a:solidFill>
                  <a:srgbClr val="8080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Bowman et al. JTH 2009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61A338-03AC-5B4C-2272-EE6237CF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58888"/>
            <a:ext cx="9491663" cy="1008062"/>
          </a:xfrm>
        </p:spPr>
        <p:txBody>
          <a:bodyPr/>
          <a:lstStyle/>
          <a:p>
            <a:pPr algn="ctr"/>
            <a:r>
              <a:rPr lang="nl-BE" altLang="nl-BE" dirty="0"/>
              <a:t>Pediatric-</a:t>
            </a:r>
            <a:r>
              <a:rPr lang="nl-BE" altLang="nl-BE" dirty="0" err="1"/>
              <a:t>specific</a:t>
            </a:r>
            <a:r>
              <a:rPr lang="nl-BE" altLang="nl-BE" dirty="0"/>
              <a:t> </a:t>
            </a:r>
            <a:r>
              <a:rPr lang="nl-BE" altLang="nl-BE" dirty="0" err="1"/>
              <a:t>bleeding</a:t>
            </a:r>
            <a:r>
              <a:rPr lang="nl-BE" altLang="nl-BE" dirty="0"/>
              <a:t> </a:t>
            </a:r>
            <a:r>
              <a:rPr lang="nl-BE" altLang="nl-BE" dirty="0" err="1"/>
              <a:t>symptoms</a:t>
            </a:r>
            <a:endParaRPr lang="nl-BE" alt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B20BD-026B-4FEE-7D31-371A490E9D39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491663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</a:pPr>
            <a:endParaRPr lang="nl-NL" altLang="nl-BE" sz="3600" kern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149DFD7-92E6-337C-F71B-183E24F6A5C8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648502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US" altLang="nl-BE" sz="1200" kern="0" dirty="0">
              <a:latin typeface="Arial" panose="020B0604020202020204" pitchFamily="34" charset="0"/>
            </a:endParaRPr>
          </a:p>
          <a:p>
            <a:r>
              <a:rPr lang="en-US" altLang="nl-BE" sz="3600" kern="0" dirty="0">
                <a:latin typeface="Arial" panose="020B0604020202020204" pitchFamily="34" charset="0"/>
              </a:rPr>
              <a:t>post-circumcision bleeding	</a:t>
            </a:r>
          </a:p>
          <a:p>
            <a:r>
              <a:rPr lang="en-US" altLang="nl-BE" sz="3600" kern="0" dirty="0">
                <a:latin typeface="Arial" panose="020B0604020202020204" pitchFamily="34" charset="0"/>
              </a:rPr>
              <a:t>cephalohematoma	</a:t>
            </a:r>
          </a:p>
          <a:p>
            <a:r>
              <a:rPr lang="en-US" altLang="nl-BE" sz="3600" kern="0" dirty="0">
                <a:latin typeface="Arial" panose="020B0604020202020204" pitchFamily="34" charset="0"/>
              </a:rPr>
              <a:t>macroscopic hematuria	</a:t>
            </a:r>
          </a:p>
          <a:p>
            <a:r>
              <a:rPr lang="en-US" altLang="nl-BE" sz="3600" kern="0" dirty="0">
                <a:latin typeface="Arial" panose="020B0604020202020204" pitchFamily="34" charset="0"/>
              </a:rPr>
              <a:t>bleeding from the umbilical stump	</a:t>
            </a:r>
          </a:p>
          <a:p>
            <a:r>
              <a:rPr lang="en-US" altLang="nl-BE" sz="3600" kern="0" dirty="0">
                <a:latin typeface="Arial" panose="020B0604020202020204" pitchFamily="34" charset="0"/>
              </a:rPr>
              <a:t>conjunctival hemorrhage	</a:t>
            </a:r>
          </a:p>
          <a:p>
            <a:r>
              <a:rPr lang="en-US" altLang="nl-BE" sz="3600" kern="0" dirty="0">
                <a:latin typeface="Arial" panose="020B0604020202020204" pitchFamily="34" charset="0"/>
              </a:rPr>
              <a:t>post-</a:t>
            </a:r>
            <a:r>
              <a:rPr lang="en-US" altLang="nl-BE" sz="3600" kern="0" dirty="0" err="1">
                <a:latin typeface="Arial" panose="020B0604020202020204" pitchFamily="34" charset="0"/>
              </a:rPr>
              <a:t>venepuncture</a:t>
            </a:r>
            <a:r>
              <a:rPr lang="en-US" altLang="nl-BE" sz="3600" kern="0" dirty="0">
                <a:latin typeface="Arial" panose="020B0604020202020204" pitchFamily="34" charset="0"/>
              </a:rPr>
              <a:t> bleeding</a:t>
            </a:r>
          </a:p>
        </p:txBody>
      </p:sp>
    </p:spTree>
    <p:extLst>
      <p:ext uri="{BB962C8B-B14F-4D97-AF65-F5344CB8AC3E}">
        <p14:creationId xmlns:p14="http://schemas.microsoft.com/office/powerpoint/2010/main" val="84921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1A338-03AC-5B4C-2272-EE6237CF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58888"/>
            <a:ext cx="9491663" cy="1008062"/>
          </a:xfrm>
        </p:spPr>
        <p:txBody>
          <a:bodyPr/>
          <a:lstStyle/>
          <a:p>
            <a:pPr algn="ctr"/>
            <a:r>
              <a:rPr lang="nl-BE" altLang="nl-BE" dirty="0" err="1"/>
              <a:t>Laboratory</a:t>
            </a:r>
            <a:r>
              <a:rPr lang="nl-BE" altLang="nl-BE" dirty="0"/>
              <a:t> </a:t>
            </a:r>
            <a:r>
              <a:rPr lang="nl-BE" altLang="nl-BE" dirty="0" err="1"/>
              <a:t>evaluation</a:t>
            </a:r>
            <a:endParaRPr lang="nl-BE" alt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B20BD-026B-4FEE-7D31-371A490E9D39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491663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</a:pPr>
            <a:endParaRPr lang="nl-NL" altLang="nl-BE" sz="3600" kern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6AFB650-3EB2-3060-16F4-C08D1EA4DFA1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648502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nl-BE" sz="3600" kern="0" dirty="0">
                <a:latin typeface="Arial" panose="020B0604020202020204" pitchFamily="34" charset="0"/>
              </a:rPr>
              <a:t>no routine pre-operative coagulation screening (INR/aPTT) in unselected patients</a:t>
            </a:r>
          </a:p>
          <a:p>
            <a:pPr>
              <a:lnSpc>
                <a:spcPct val="140000"/>
              </a:lnSpc>
            </a:pPr>
            <a:endParaRPr lang="en-US" altLang="nl-BE" sz="3600" kern="0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nl-BE" sz="3600" kern="0" dirty="0">
                <a:latin typeface="Arial" panose="020B0604020202020204" pitchFamily="34" charset="0"/>
              </a:rPr>
              <a:t>thorough history taking is indispensable!</a:t>
            </a:r>
          </a:p>
        </p:txBody>
      </p:sp>
    </p:spTree>
    <p:extLst>
      <p:ext uri="{BB962C8B-B14F-4D97-AF65-F5344CB8AC3E}">
        <p14:creationId xmlns:p14="http://schemas.microsoft.com/office/powerpoint/2010/main" val="351367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1A338-03AC-5B4C-2272-EE6237CF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58888"/>
            <a:ext cx="9491663" cy="1008062"/>
          </a:xfrm>
        </p:spPr>
        <p:txBody>
          <a:bodyPr/>
          <a:lstStyle/>
          <a:p>
            <a:pPr algn="ctr"/>
            <a:r>
              <a:rPr lang="nl-BE" altLang="nl-BE" dirty="0" err="1"/>
              <a:t>Laboratory</a:t>
            </a:r>
            <a:r>
              <a:rPr lang="nl-BE" altLang="nl-BE" dirty="0"/>
              <a:t> </a:t>
            </a:r>
            <a:r>
              <a:rPr lang="nl-BE" altLang="nl-BE" dirty="0" err="1"/>
              <a:t>evaluation</a:t>
            </a:r>
            <a:endParaRPr lang="nl-BE" alt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B20BD-026B-4FEE-7D31-371A490E9D39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491663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</a:pPr>
            <a:endParaRPr lang="nl-NL" altLang="nl-BE" sz="3600" kern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6AFB650-3EB2-3060-16F4-C08D1EA4DFA1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648502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nl-BE" sz="3600" kern="0" dirty="0">
                <a:latin typeface="Arial" panose="020B0604020202020204" pitchFamily="34" charset="0"/>
              </a:rPr>
              <a:t>CAVE may be normal in mild disorders or platelet dysfunction </a:t>
            </a:r>
            <a:r>
              <a:rPr lang="en-US" altLang="nl-BE" sz="3600" kern="0" dirty="0">
                <a:latin typeface="Arial" panose="020B0604020202020204" pitchFamily="34" charset="0"/>
                <a:sym typeface="Symbol" panose="05050102010706020507" pitchFamily="18" charset="2"/>
              </a:rPr>
              <a:t> refer to (pediatric) hematologist</a:t>
            </a:r>
            <a:endParaRPr lang="en-US" altLang="nl-BE" sz="3600" kern="0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nl-BE" sz="1200" kern="0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nl-BE" sz="3600" kern="0" dirty="0">
                <a:latin typeface="Arial" panose="020B0604020202020204" pitchFamily="34" charset="0"/>
              </a:rPr>
              <a:t>CAVE young children (more difficult history; developmental hemostasis)</a:t>
            </a:r>
            <a:endParaRPr lang="nl-NL" altLang="nl-BE" sz="3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1A338-03AC-5B4C-2272-EE6237CF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258888"/>
            <a:ext cx="9491663" cy="1008062"/>
          </a:xfrm>
        </p:spPr>
        <p:txBody>
          <a:bodyPr/>
          <a:lstStyle/>
          <a:p>
            <a:pPr algn="ctr"/>
            <a:r>
              <a:rPr lang="nl-BE" altLang="nl-BE" dirty="0" err="1"/>
              <a:t>Developmental</a:t>
            </a:r>
            <a:r>
              <a:rPr lang="nl-BE" altLang="nl-BE" dirty="0"/>
              <a:t> hemostasis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B20BD-026B-4FEE-7D31-371A490E9D39}"/>
              </a:ext>
            </a:extLst>
          </p:cNvPr>
          <p:cNvSpPr txBox="1">
            <a:spLocks/>
          </p:cNvSpPr>
          <p:nvPr/>
        </p:nvSpPr>
        <p:spPr>
          <a:xfrm>
            <a:off x="666750" y="2266950"/>
            <a:ext cx="9491663" cy="4681538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2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bg2"/>
                </a:solidFill>
                <a:latin typeface="+mn-lt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bg2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5pPr>
            <a:lvl6pPr marL="28035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6pPr>
            <a:lvl7pPr marL="32607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7pPr>
            <a:lvl8pPr marL="37179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8pPr>
            <a:lvl9pPr marL="41751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40000"/>
              </a:lnSpc>
            </a:pPr>
            <a:endParaRPr lang="nl-NL" altLang="nl-BE" sz="3600" kern="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892A24-22F4-1752-0B5C-F92B9BA0F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8"/>
          <a:stretch/>
        </p:blipFill>
        <p:spPr bwMode="auto">
          <a:xfrm>
            <a:off x="22671" y="2916535"/>
            <a:ext cx="10693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CEDE33-C1F1-B5A7-B401-53812DD2B39B}"/>
              </a:ext>
            </a:extLst>
          </p:cNvPr>
          <p:cNvSpPr/>
          <p:nvPr/>
        </p:nvSpPr>
        <p:spPr bwMode="auto">
          <a:xfrm>
            <a:off x="2178348" y="3276575"/>
            <a:ext cx="3384376" cy="115212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C5AEFF17-C607-354A-908B-38B034118701}"/>
              </a:ext>
            </a:extLst>
          </p:cNvPr>
          <p:cNvGrpSpPr/>
          <p:nvPr/>
        </p:nvGrpSpPr>
        <p:grpSpPr>
          <a:xfrm>
            <a:off x="1530276" y="5652839"/>
            <a:ext cx="8573575" cy="523220"/>
            <a:chOff x="1530276" y="5652839"/>
            <a:chExt cx="8573575" cy="523220"/>
          </a:xfrm>
        </p:grpSpPr>
        <p:sp>
          <p:nvSpPr>
            <p:cNvPr id="6" name="Pijl: rechts 5">
              <a:extLst>
                <a:ext uri="{FF2B5EF4-FFF2-40B4-BE49-F238E27FC236}">
                  <a16:creationId xmlns:a16="http://schemas.microsoft.com/office/drawing/2014/main" id="{C568A1D3-A8B9-A4EE-543D-41F916F1EDFE}"/>
                </a:ext>
              </a:extLst>
            </p:cNvPr>
            <p:cNvSpPr/>
            <p:nvPr/>
          </p:nvSpPr>
          <p:spPr bwMode="auto">
            <a:xfrm>
              <a:off x="1530276" y="5724847"/>
              <a:ext cx="504056" cy="35999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4306" tIns="52153" rIns="104306" bIns="52153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055014C-CCB6-B7BB-88C5-799344A767CE}"/>
                </a:ext>
              </a:extLst>
            </p:cNvPr>
            <p:cNvSpPr txBox="1"/>
            <p:nvPr/>
          </p:nvSpPr>
          <p:spPr>
            <a:xfrm>
              <a:off x="2178348" y="5652839"/>
              <a:ext cx="7925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dirty="0">
                  <a:solidFill>
                    <a:schemeClr val="bg2"/>
                  </a:solidFill>
                </a:rPr>
                <a:t>INR/aPTT “</a:t>
              </a:r>
              <a:r>
                <a:rPr lang="nl-BE" sz="2800" dirty="0" err="1">
                  <a:solidFill>
                    <a:schemeClr val="bg2"/>
                  </a:solidFill>
                </a:rPr>
                <a:t>prolonged</a:t>
              </a:r>
              <a:r>
                <a:rPr lang="nl-BE" sz="2800" dirty="0">
                  <a:solidFill>
                    <a:schemeClr val="bg2"/>
                  </a:solidFill>
                </a:rPr>
                <a:t>” in </a:t>
              </a:r>
              <a:r>
                <a:rPr lang="nl-BE" sz="2800" dirty="0" err="1">
                  <a:solidFill>
                    <a:schemeClr val="bg2"/>
                  </a:solidFill>
                </a:rPr>
                <a:t>neonates</a:t>
              </a:r>
              <a:r>
                <a:rPr lang="nl-BE" sz="2800" dirty="0">
                  <a:solidFill>
                    <a:schemeClr val="bg2"/>
                  </a:solidFill>
                </a:rPr>
                <a:t>/</a:t>
              </a:r>
              <a:r>
                <a:rPr lang="nl-BE" sz="2800" dirty="0" err="1">
                  <a:solidFill>
                    <a:schemeClr val="bg2"/>
                  </a:solidFill>
                </a:rPr>
                <a:t>young</a:t>
              </a:r>
              <a:r>
                <a:rPr lang="nl-BE" sz="2800" dirty="0">
                  <a:solidFill>
                    <a:schemeClr val="bg2"/>
                  </a:solidFill>
                </a:rPr>
                <a:t> </a:t>
              </a:r>
              <a:r>
                <a:rPr lang="nl-BE" sz="2800" dirty="0" err="1">
                  <a:solidFill>
                    <a:schemeClr val="bg2"/>
                  </a:solidFill>
                </a:rPr>
                <a:t>infants</a:t>
              </a:r>
              <a:endParaRPr lang="nl-BE" sz="2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9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2">
            <a:extLst>
              <a:ext uri="{FF2B5EF4-FFF2-40B4-BE49-F238E27FC236}">
                <a16:creationId xmlns:a16="http://schemas.microsoft.com/office/drawing/2014/main" id="{F6543F1E-C518-F184-7DA1-085DCDF41B91}"/>
              </a:ext>
            </a:extLst>
          </p:cNvPr>
          <p:cNvGrpSpPr>
            <a:grpSpLocks/>
          </p:cNvGrpSpPr>
          <p:nvPr/>
        </p:nvGrpSpPr>
        <p:grpSpPr bwMode="auto">
          <a:xfrm>
            <a:off x="1243013" y="2124075"/>
            <a:ext cx="8207375" cy="3657600"/>
            <a:chOff x="288" y="1008"/>
            <a:chExt cx="5170" cy="2304"/>
          </a:xfrm>
        </p:grpSpPr>
        <p:grpSp>
          <p:nvGrpSpPr>
            <p:cNvPr id="21508" name="Group 9">
              <a:extLst>
                <a:ext uri="{FF2B5EF4-FFF2-40B4-BE49-F238E27FC236}">
                  <a16:creationId xmlns:a16="http://schemas.microsoft.com/office/drawing/2014/main" id="{CF9A7FD0-D31E-5FD3-6635-16537200F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152"/>
              <a:ext cx="1536" cy="528"/>
              <a:chOff x="528" y="1152"/>
              <a:chExt cx="1488" cy="528"/>
            </a:xfrm>
          </p:grpSpPr>
          <p:sp>
            <p:nvSpPr>
              <p:cNvPr id="21518" name="Oval 7">
                <a:extLst>
                  <a:ext uri="{FF2B5EF4-FFF2-40B4-BE49-F238E27FC236}">
                    <a16:creationId xmlns:a16="http://schemas.microsoft.com/office/drawing/2014/main" id="{BD34DE51-992F-2514-51E6-85C4621A8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152"/>
                <a:ext cx="1392" cy="52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9" name="Text Box 8">
                <a:extLst>
                  <a:ext uri="{FF2B5EF4-FFF2-40B4-BE49-F238E27FC236}">
                    <a16:creationId xmlns:a16="http://schemas.microsoft.com/office/drawing/2014/main" id="{AD28CCFD-1A10-2982-0565-720BC7E027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1286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thrombocytopenia</a:t>
                </a:r>
                <a:endParaRPr lang="nl-NL" altLang="nl-BE" sz="20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09" name="Group 13">
              <a:extLst>
                <a:ext uri="{FF2B5EF4-FFF2-40B4-BE49-F238E27FC236}">
                  <a16:creationId xmlns:a16="http://schemas.microsoft.com/office/drawing/2014/main" id="{D54758FB-6E14-DB06-E1C6-E442105B0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784"/>
              <a:ext cx="1731" cy="528"/>
              <a:chOff x="96" y="2160"/>
              <a:chExt cx="1731" cy="528"/>
            </a:xfrm>
          </p:grpSpPr>
          <p:sp>
            <p:nvSpPr>
              <p:cNvPr id="21516" name="Oval 11">
                <a:extLst>
                  <a:ext uri="{FF2B5EF4-FFF2-40B4-BE49-F238E27FC236}">
                    <a16:creationId xmlns:a16="http://schemas.microsoft.com/office/drawing/2014/main" id="{5A39153B-8991-906B-9B04-433BEC28F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2160"/>
                <a:ext cx="1683" cy="52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7" name="Text Box 12">
                <a:extLst>
                  <a:ext uri="{FF2B5EF4-FFF2-40B4-BE49-F238E27FC236}">
                    <a16:creationId xmlns:a16="http://schemas.microsoft.com/office/drawing/2014/main" id="{06953B9A-85CF-54C2-753C-1C1F23CE80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294"/>
                <a:ext cx="16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coagulation disorder</a:t>
                </a:r>
                <a:endParaRPr lang="nl-NL" altLang="nl-BE" sz="20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10" name="Group 17">
              <a:extLst>
                <a:ext uri="{FF2B5EF4-FFF2-40B4-BE49-F238E27FC236}">
                  <a16:creationId xmlns:a16="http://schemas.microsoft.com/office/drawing/2014/main" id="{7B5B0D5A-6736-0CB2-B5EF-066C27341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008"/>
              <a:ext cx="1488" cy="528"/>
              <a:chOff x="3792" y="1248"/>
              <a:chExt cx="1488" cy="528"/>
            </a:xfrm>
          </p:grpSpPr>
          <p:sp>
            <p:nvSpPr>
              <p:cNvPr id="21514" name="Oval 15">
                <a:extLst>
                  <a:ext uri="{FF2B5EF4-FFF2-40B4-BE49-F238E27FC236}">
                    <a16:creationId xmlns:a16="http://schemas.microsoft.com/office/drawing/2014/main" id="{35ABBB5A-D65D-C8AE-3A31-19E56F08A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248"/>
                <a:ext cx="1392" cy="52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5" name="Text Box 16">
                <a:extLst>
                  <a:ext uri="{FF2B5EF4-FFF2-40B4-BE49-F238E27FC236}">
                    <a16:creationId xmlns:a16="http://schemas.microsoft.com/office/drawing/2014/main" id="{43ADA81F-3859-D81A-CE78-9C444A23D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96"/>
                <a:ext cx="1488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von</a:t>
                </a:r>
                <a:r>
                  <a:rPr lang="nl-BE" altLang="nl-BE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Willebrand </a:t>
                </a:r>
                <a:r>
                  <a:rPr lang="nl-BE" altLang="nl-BE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disease</a:t>
                </a:r>
                <a:endParaRPr lang="nl-NL" altLang="nl-BE" sz="20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511" name="Group 18">
              <a:extLst>
                <a:ext uri="{FF2B5EF4-FFF2-40B4-BE49-F238E27FC236}">
                  <a16:creationId xmlns:a16="http://schemas.microsoft.com/office/drawing/2014/main" id="{05574E3F-349D-E367-B15E-1A682A739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736"/>
              <a:ext cx="1570" cy="528"/>
              <a:chOff x="528" y="1152"/>
              <a:chExt cx="1475" cy="528"/>
            </a:xfrm>
          </p:grpSpPr>
          <p:sp>
            <p:nvSpPr>
              <p:cNvPr id="21512" name="Oval 19">
                <a:extLst>
                  <a:ext uri="{FF2B5EF4-FFF2-40B4-BE49-F238E27FC236}">
                    <a16:creationId xmlns:a16="http://schemas.microsoft.com/office/drawing/2014/main" id="{89F8FA42-5BE8-3073-2998-AC2585CFC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152"/>
                <a:ext cx="1475" cy="528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3" name="Text Box 20">
                <a:extLst>
                  <a:ext uri="{FF2B5EF4-FFF2-40B4-BE49-F238E27FC236}">
                    <a16:creationId xmlns:a16="http://schemas.microsoft.com/office/drawing/2014/main" id="{14143AFD-1E32-5511-03FA-0C13197047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" y="1286"/>
                <a:ext cx="143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700">
                    <a:solidFill>
                      <a:schemeClr val="bg2"/>
                    </a:solidFill>
                    <a:latin typeface="Gill Sans Std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3200">
                    <a:solidFill>
                      <a:schemeClr val="bg2"/>
                    </a:solidFill>
                    <a:latin typeface="Gill Sans Std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700">
                    <a:solidFill>
                      <a:schemeClr val="bg2"/>
                    </a:solidFill>
                    <a:latin typeface="Gill Sans Std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300">
                    <a:solidFill>
                      <a:schemeClr val="bg2"/>
                    </a:solidFill>
                    <a:latin typeface="Gill Sans Std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bg2"/>
                    </a:solidFill>
                    <a:latin typeface="Gill Sans Std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platelet</a:t>
                </a:r>
                <a:r>
                  <a:rPr lang="nl-BE" altLang="nl-BE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BE" altLang="nl-BE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dysfunction</a:t>
                </a:r>
                <a:endParaRPr lang="nl-NL" altLang="nl-BE" sz="20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2" name="Picture 23" descr="C:\Users\Veerle\Pictures\verward mannetje.png">
            <a:extLst>
              <a:ext uri="{FF2B5EF4-FFF2-40B4-BE49-F238E27FC236}">
                <a16:creationId xmlns:a16="http://schemas.microsoft.com/office/drawing/2014/main" id="{76C807DC-64B1-CA6C-C2B1-E9DBBB3C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2809875"/>
            <a:ext cx="2320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F9B80115-874F-3ADC-8E22-E894178C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Bleeding</a:t>
            </a:r>
            <a:r>
              <a:rPr lang="nl-BE" altLang="nl-BE" dirty="0"/>
              <a:t> </a:t>
            </a:r>
            <a:r>
              <a:rPr lang="nl-BE" altLang="nl-BE" dirty="0" err="1"/>
              <a:t>pattern</a:t>
            </a:r>
            <a:endParaRPr lang="nl-BE" altLang="nl-BE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4EC1E40E-2EBD-BFF7-C29D-D266313BD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76291"/>
              </p:ext>
            </p:extLst>
          </p:nvPr>
        </p:nvGraphicFramePr>
        <p:xfrm>
          <a:off x="306388" y="2744788"/>
          <a:ext cx="10080625" cy="4132260"/>
        </p:xfrm>
        <a:graphic>
          <a:graphicData uri="http://schemas.openxmlformats.org/drawingml/2006/table">
            <a:tbl>
              <a:tblPr/>
              <a:tblGrid>
                <a:gridCol w="295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PRIMARY hemostasis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SECONDARY hemostasis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platelets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von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Willebrand (mild)</a:t>
                      </a: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coagulation factors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von</a:t>
                      </a: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Willebrand (severe)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petechiae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hematoma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indurated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surgical</a:t>
                      </a: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bleeding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immediate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delayed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joint </a:t>
                      </a: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bleeds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+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bleeding</a:t>
                      </a: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wounds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stops</a:t>
                      </a: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nl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pressure</a:t>
                      </a: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(15min)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Always restarts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AE5F0AD0-4B47-852A-E776-C2B4AD4A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von</a:t>
            </a:r>
            <a:r>
              <a:rPr lang="nl-BE" altLang="nl-BE" dirty="0"/>
              <a:t> Willebrand </a:t>
            </a:r>
            <a:r>
              <a:rPr lang="nl-BE" altLang="nl-BE" dirty="0" err="1"/>
              <a:t>disease</a:t>
            </a:r>
            <a:endParaRPr lang="nl-BE" altLang="nl-BE" dirty="0"/>
          </a:p>
        </p:txBody>
      </p:sp>
      <p:graphicFrame>
        <p:nvGraphicFramePr>
          <p:cNvPr id="3" name="Group 5">
            <a:extLst>
              <a:ext uri="{FF2B5EF4-FFF2-40B4-BE49-F238E27FC236}">
                <a16:creationId xmlns:a16="http://schemas.microsoft.com/office/drawing/2014/main" id="{0A4B1575-FBF3-39D9-EBDC-567DAF016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97650"/>
              </p:ext>
            </p:extLst>
          </p:nvPr>
        </p:nvGraphicFramePr>
        <p:xfrm>
          <a:off x="1243013" y="2844800"/>
          <a:ext cx="8435975" cy="3597275"/>
        </p:xfrm>
        <a:graphic>
          <a:graphicData uri="http://schemas.openxmlformats.org/drawingml/2006/table">
            <a:tbl>
              <a:tblPr/>
              <a:tblGrid>
                <a:gridCol w="156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0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Characteristics</a:t>
                      </a:r>
                      <a:endParaRPr kumimoji="0" lang="nl-BE" altLang="nl-B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28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Type 1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partial</a:t>
                      </a: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quantitative</a:t>
                      </a: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deficiency</a:t>
                      </a:r>
                      <a:endParaRPr kumimoji="0" lang="nl-BE" altLang="nl-B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AD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Type 2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qualitative</a:t>
                      </a: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deficiency</a:t>
                      </a:r>
                      <a:endParaRPr kumimoji="0" lang="nl-BE" altLang="nl-B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- 2A: </a:t>
                      </a:r>
                      <a:r>
                        <a:rPr kumimoji="0" lang="nl-BE" altLang="nl-B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impaired</a:t>
                      </a: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interaction</a:t>
                      </a: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platelets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- 2M: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impaired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interaction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platelets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- 2B: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enhanced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interaction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platelets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- 2N: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impaired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interaction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nl-BE" altLang="nl-BE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kumimoji="0" lang="nl-BE" altLang="nl-BE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 FVIII</a:t>
                      </a:r>
                      <a:endParaRPr kumimoji="0" lang="nl-BE" altLang="nl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AD (AR)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Type 3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absence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nl-B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AR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1E9CF59E-895D-C730-33A4-E81AC51B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Overview</a:t>
            </a:r>
            <a:endParaRPr lang="nl-BE" altLang="nl-BE" dirty="0"/>
          </a:p>
        </p:txBody>
      </p:sp>
      <p:sp>
        <p:nvSpPr>
          <p:cNvPr id="6147" name="Tijdelijke aanduiding voor inhoud 1">
            <a:extLst>
              <a:ext uri="{FF2B5EF4-FFF2-40B4-BE49-F238E27FC236}">
                <a16:creationId xmlns:a16="http://schemas.microsoft.com/office/drawing/2014/main" id="{274559B1-EFAB-A429-75C9-6FFD135A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/>
              <a:t>basis of </a:t>
            </a:r>
            <a:r>
              <a:rPr lang="nl-BE" altLang="nl-BE" dirty="0" err="1"/>
              <a:t>clot</a:t>
            </a:r>
            <a:r>
              <a:rPr lang="nl-BE" altLang="nl-BE" dirty="0"/>
              <a:t> </a:t>
            </a:r>
            <a:r>
              <a:rPr lang="nl-BE" altLang="nl-BE" dirty="0" err="1"/>
              <a:t>formation</a:t>
            </a:r>
            <a:endParaRPr lang="nl-BE" altLang="nl-BE" dirty="0"/>
          </a:p>
          <a:p>
            <a:endParaRPr lang="nl-BE" altLang="nl-BE" dirty="0"/>
          </a:p>
          <a:p>
            <a:r>
              <a:rPr lang="nl-BE" altLang="nl-BE" dirty="0" err="1"/>
              <a:t>recognizing</a:t>
            </a:r>
            <a:r>
              <a:rPr lang="nl-BE" altLang="nl-BE" dirty="0"/>
              <a:t> a </a:t>
            </a:r>
            <a:r>
              <a:rPr lang="nl-BE" altLang="nl-BE" dirty="0" err="1"/>
              <a:t>patient</a:t>
            </a:r>
            <a:r>
              <a:rPr lang="nl-BE" altLang="nl-BE" dirty="0"/>
              <a:t> </a:t>
            </a:r>
            <a:r>
              <a:rPr lang="nl-BE" altLang="nl-BE" dirty="0" err="1"/>
              <a:t>with</a:t>
            </a:r>
            <a:r>
              <a:rPr lang="nl-BE" altLang="nl-BE" dirty="0"/>
              <a:t> a </a:t>
            </a:r>
            <a:r>
              <a:rPr lang="nl-BE" altLang="nl-BE" dirty="0" err="1"/>
              <a:t>bleeding</a:t>
            </a:r>
            <a:r>
              <a:rPr lang="nl-BE" altLang="nl-BE" dirty="0"/>
              <a:t> disorder</a:t>
            </a:r>
          </a:p>
          <a:p>
            <a:endParaRPr lang="nl-BE" altLang="nl-BE" dirty="0"/>
          </a:p>
          <a:p>
            <a:r>
              <a:rPr lang="nl-BE" altLang="nl-BE" dirty="0" err="1"/>
              <a:t>congenital</a:t>
            </a:r>
            <a:r>
              <a:rPr lang="nl-BE" altLang="nl-BE" dirty="0"/>
              <a:t> </a:t>
            </a:r>
            <a:r>
              <a:rPr lang="nl-BE" altLang="nl-BE" dirty="0" err="1"/>
              <a:t>bleeding</a:t>
            </a:r>
            <a:r>
              <a:rPr lang="nl-BE" altLang="nl-BE" dirty="0"/>
              <a:t> disorders</a:t>
            </a:r>
          </a:p>
          <a:p>
            <a:endParaRPr lang="nl-BE" altLang="nl-BE" dirty="0"/>
          </a:p>
          <a:p>
            <a:r>
              <a:rPr lang="nl-BE" altLang="nl-BE" dirty="0"/>
              <a:t>treatment options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0D268A36-7E01-3877-CB61-FB333071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von</a:t>
            </a:r>
            <a:r>
              <a:rPr lang="nl-BE" altLang="nl-BE" dirty="0"/>
              <a:t> Willebrand </a:t>
            </a:r>
            <a:r>
              <a:rPr lang="nl-BE" altLang="nl-BE" dirty="0" err="1"/>
              <a:t>disease</a:t>
            </a:r>
            <a:r>
              <a:rPr lang="nl-BE" altLang="nl-BE" dirty="0"/>
              <a:t> (</a:t>
            </a:r>
            <a:r>
              <a:rPr lang="nl-BE" altLang="nl-BE" dirty="0" err="1"/>
              <a:t>all</a:t>
            </a:r>
            <a:r>
              <a:rPr lang="nl-BE" altLang="nl-BE" dirty="0"/>
              <a:t>)</a:t>
            </a:r>
          </a:p>
        </p:txBody>
      </p:sp>
      <p:pic>
        <p:nvPicPr>
          <p:cNvPr id="23555" name="Picture 2" descr="Untitled-12">
            <a:extLst>
              <a:ext uri="{FF2B5EF4-FFF2-40B4-BE49-F238E27FC236}">
                <a16:creationId xmlns:a16="http://schemas.microsoft.com/office/drawing/2014/main" id="{B656C69B-EF2D-2875-A037-5E3527FD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138363"/>
            <a:ext cx="1947863" cy="29257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715BB61D-7A2C-2395-1231-CB7BA081A445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2154238"/>
            <a:ext cx="4032250" cy="4810125"/>
            <a:chOff x="5023870" y="1837531"/>
            <a:chExt cx="4032250" cy="4809332"/>
          </a:xfrm>
        </p:grpSpPr>
        <p:pic>
          <p:nvPicPr>
            <p:cNvPr id="23559" name="Afbeelding 8">
              <a:extLst>
                <a:ext uri="{FF2B5EF4-FFF2-40B4-BE49-F238E27FC236}">
                  <a16:creationId xmlns:a16="http://schemas.microsoft.com/office/drawing/2014/main" id="{9C4E7B63-FFC9-605E-534D-C7230FC73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1"/>
            <a:stretch>
              <a:fillRect/>
            </a:stretch>
          </p:blipFill>
          <p:spPr bwMode="auto">
            <a:xfrm>
              <a:off x="5485038" y="1837531"/>
              <a:ext cx="3109913" cy="2000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0" name="Afbeelding 7">
              <a:extLst>
                <a:ext uri="{FF2B5EF4-FFF2-40B4-BE49-F238E27FC236}">
                  <a16:creationId xmlns:a16="http://schemas.microsoft.com/office/drawing/2014/main" id="{1AB9A510-1ED0-08E6-85DE-9B24D2990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9" r="6552"/>
            <a:stretch>
              <a:fillRect/>
            </a:stretch>
          </p:blipFill>
          <p:spPr bwMode="auto">
            <a:xfrm>
              <a:off x="5023870" y="4075113"/>
              <a:ext cx="4032250" cy="2571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7" name="Afbeelding 1">
            <a:extLst>
              <a:ext uri="{FF2B5EF4-FFF2-40B4-BE49-F238E27FC236}">
                <a16:creationId xmlns:a16="http://schemas.microsoft.com/office/drawing/2014/main" id="{4BBE6C96-DA41-1B45-8F4F-D735F504F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10689"/>
          <a:stretch>
            <a:fillRect/>
          </a:stretch>
        </p:blipFill>
        <p:spPr bwMode="auto">
          <a:xfrm>
            <a:off x="650875" y="5248275"/>
            <a:ext cx="2520950" cy="214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Afbeelding 2">
            <a:extLst>
              <a:ext uri="{FF2B5EF4-FFF2-40B4-BE49-F238E27FC236}">
                <a16:creationId xmlns:a16="http://schemas.microsoft.com/office/drawing/2014/main" id="{20BBBC95-F0EA-9395-FB4D-13891BF49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1569" r="29311" b="1401"/>
          <a:stretch>
            <a:fillRect/>
          </a:stretch>
        </p:blipFill>
        <p:spPr bwMode="auto">
          <a:xfrm>
            <a:off x="2727325" y="2138363"/>
            <a:ext cx="2714625" cy="2522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FA32DF21-6EE1-5510-0768-B3AA34A2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von</a:t>
            </a:r>
            <a:r>
              <a:rPr lang="nl-BE" altLang="nl-BE" dirty="0"/>
              <a:t> Willebrand </a:t>
            </a:r>
            <a:r>
              <a:rPr lang="nl-BE" altLang="nl-BE" dirty="0" err="1"/>
              <a:t>disease</a:t>
            </a:r>
            <a:r>
              <a:rPr lang="nl-BE" altLang="nl-BE" dirty="0"/>
              <a:t> (severe)</a:t>
            </a:r>
          </a:p>
        </p:txBody>
      </p:sp>
      <p:pic>
        <p:nvPicPr>
          <p:cNvPr id="24579" name="Afbeelding 1">
            <a:extLst>
              <a:ext uri="{FF2B5EF4-FFF2-40B4-BE49-F238E27FC236}">
                <a16:creationId xmlns:a16="http://schemas.microsoft.com/office/drawing/2014/main" id="{2641D08F-4648-479C-D2AA-CACA3EC0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0" b="7773"/>
          <a:stretch>
            <a:fillRect/>
          </a:stretch>
        </p:blipFill>
        <p:spPr bwMode="auto">
          <a:xfrm>
            <a:off x="5411788" y="3421063"/>
            <a:ext cx="4210050" cy="2271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Afbeelding 1">
            <a:extLst>
              <a:ext uri="{FF2B5EF4-FFF2-40B4-BE49-F238E27FC236}">
                <a16:creationId xmlns:a16="http://schemas.microsoft.com/office/drawing/2014/main" id="{99D77E42-A018-2296-D3D4-386A4447C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268538"/>
            <a:ext cx="3435350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819CF09-26CE-8645-13C4-B7A09B03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Platelet</a:t>
            </a:r>
            <a:r>
              <a:rPr lang="nl-BE" altLang="nl-BE" dirty="0"/>
              <a:t> </a:t>
            </a:r>
            <a:r>
              <a:rPr lang="nl-BE" altLang="nl-BE" dirty="0" err="1"/>
              <a:t>dysfunction</a:t>
            </a:r>
            <a:r>
              <a:rPr lang="nl-BE" altLang="nl-BE" dirty="0"/>
              <a:t>/</a:t>
            </a:r>
            <a:r>
              <a:rPr lang="nl-BE" altLang="nl-BE" dirty="0" err="1"/>
              <a:t>Thrombocytopenia</a:t>
            </a:r>
            <a:endParaRPr lang="nl-BE" altLang="nl-BE" dirty="0"/>
          </a:p>
        </p:txBody>
      </p:sp>
      <p:pic>
        <p:nvPicPr>
          <p:cNvPr id="26627" name="Picture 2" descr="Untitled-12">
            <a:extLst>
              <a:ext uri="{FF2B5EF4-FFF2-40B4-BE49-F238E27FC236}">
                <a16:creationId xmlns:a16="http://schemas.microsoft.com/office/drawing/2014/main" id="{CBE34914-1581-27B4-DB83-3E8C98B1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138363"/>
            <a:ext cx="1947863" cy="29257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35D65E-4113-20FC-99F0-94AA0B58734D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2154238"/>
            <a:ext cx="4032250" cy="4810125"/>
            <a:chOff x="5023870" y="1837531"/>
            <a:chExt cx="4032250" cy="4809332"/>
          </a:xfrm>
        </p:grpSpPr>
        <p:pic>
          <p:nvPicPr>
            <p:cNvPr id="26632" name="Afbeelding 8">
              <a:extLst>
                <a:ext uri="{FF2B5EF4-FFF2-40B4-BE49-F238E27FC236}">
                  <a16:creationId xmlns:a16="http://schemas.microsoft.com/office/drawing/2014/main" id="{B6A45703-91BB-A09C-F532-4166428B4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1"/>
            <a:stretch>
              <a:fillRect/>
            </a:stretch>
          </p:blipFill>
          <p:spPr bwMode="auto">
            <a:xfrm>
              <a:off x="5485038" y="1837531"/>
              <a:ext cx="3109913" cy="2000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3" name="Afbeelding 7">
              <a:extLst>
                <a:ext uri="{FF2B5EF4-FFF2-40B4-BE49-F238E27FC236}">
                  <a16:creationId xmlns:a16="http://schemas.microsoft.com/office/drawing/2014/main" id="{B4FDB798-8EBD-B81F-7539-FAFFF146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9" r="6552"/>
            <a:stretch>
              <a:fillRect/>
            </a:stretch>
          </p:blipFill>
          <p:spPr bwMode="auto">
            <a:xfrm>
              <a:off x="5023870" y="4075113"/>
              <a:ext cx="4032250" cy="25717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9" name="Picture 2">
            <a:extLst>
              <a:ext uri="{FF2B5EF4-FFF2-40B4-BE49-F238E27FC236}">
                <a16:creationId xmlns:a16="http://schemas.microsoft.com/office/drawing/2014/main" id="{FDCC5E54-E7B4-847A-7EC1-5F2C2892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/>
          <a:stretch>
            <a:fillRect/>
          </a:stretch>
        </p:blipFill>
        <p:spPr bwMode="auto">
          <a:xfrm>
            <a:off x="2820988" y="2133600"/>
            <a:ext cx="2540000" cy="157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30" name="Afbeelding 1">
            <a:extLst>
              <a:ext uri="{FF2B5EF4-FFF2-40B4-BE49-F238E27FC236}">
                <a16:creationId xmlns:a16="http://schemas.microsoft.com/office/drawing/2014/main" id="{EE8A3950-2E97-F0C8-F737-273C4D777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10689"/>
          <a:stretch>
            <a:fillRect/>
          </a:stretch>
        </p:blipFill>
        <p:spPr bwMode="auto">
          <a:xfrm>
            <a:off x="650875" y="5248275"/>
            <a:ext cx="2520950" cy="214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Afbeelding 2">
            <a:extLst>
              <a:ext uri="{FF2B5EF4-FFF2-40B4-BE49-F238E27FC236}">
                <a16:creationId xmlns:a16="http://schemas.microsoft.com/office/drawing/2014/main" id="{F0BDEB64-87E4-168E-2693-7A66ADC12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1569" r="29311" b="1401"/>
          <a:stretch>
            <a:fillRect/>
          </a:stretch>
        </p:blipFill>
        <p:spPr bwMode="auto">
          <a:xfrm>
            <a:off x="3395663" y="4872038"/>
            <a:ext cx="2714625" cy="2522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0BD0C3C1-3766-9DBA-71F2-FB1A7D3A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Hemophilia A/B</a:t>
            </a:r>
          </a:p>
        </p:txBody>
      </p:sp>
      <p:pic>
        <p:nvPicPr>
          <p:cNvPr id="28675" name="Picture 3" descr="C:\Users\Veerle\Desktop\clotting\Dia1.JPG">
            <a:extLst>
              <a:ext uri="{FF2B5EF4-FFF2-40B4-BE49-F238E27FC236}">
                <a16:creationId xmlns:a16="http://schemas.microsoft.com/office/drawing/2014/main" id="{B6FB3CB6-0C01-7342-466A-A3320D3F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7874" r="27559" b="49869"/>
          <a:stretch>
            <a:fillRect/>
          </a:stretch>
        </p:blipFill>
        <p:spPr bwMode="auto">
          <a:xfrm>
            <a:off x="954088" y="3276600"/>
            <a:ext cx="4100512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Veerle\Desktop\clotting\Dia2.JPG">
            <a:extLst>
              <a:ext uri="{FF2B5EF4-FFF2-40B4-BE49-F238E27FC236}">
                <a16:creationId xmlns:a16="http://schemas.microsoft.com/office/drawing/2014/main" id="{FF270429-88E7-8FDF-FB7C-1A664171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52493" r="27559" b="5249"/>
          <a:stretch>
            <a:fillRect/>
          </a:stretch>
        </p:blipFill>
        <p:spPr bwMode="auto">
          <a:xfrm>
            <a:off x="5326063" y="3276600"/>
            <a:ext cx="4100512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5">
            <a:extLst>
              <a:ext uri="{FF2B5EF4-FFF2-40B4-BE49-F238E27FC236}">
                <a16:creationId xmlns:a16="http://schemas.microsoft.com/office/drawing/2014/main" id="{41A0942D-7B75-DCEF-18D4-76DDEA40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Hemophilia A/B</a:t>
            </a:r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023814F9-6034-190D-FE6B-93F341BBC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213348"/>
              </p:ext>
            </p:extLst>
          </p:nvPr>
        </p:nvGraphicFramePr>
        <p:xfrm>
          <a:off x="4488856" y="2484487"/>
          <a:ext cx="4968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ijdelijke aanduiding voor inhoud 10">
            <a:extLst>
              <a:ext uri="{FF2B5EF4-FFF2-40B4-BE49-F238E27FC236}">
                <a16:creationId xmlns:a16="http://schemas.microsoft.com/office/drawing/2014/main" id="{534CA660-0E61-876E-A675-C0E032B22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91314"/>
              </p:ext>
            </p:extLst>
          </p:nvPr>
        </p:nvGraphicFramePr>
        <p:xfrm>
          <a:off x="810196" y="2484487"/>
          <a:ext cx="496855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3">
            <a:extLst>
              <a:ext uri="{FF2B5EF4-FFF2-40B4-BE49-F238E27FC236}">
                <a16:creationId xmlns:a16="http://schemas.microsoft.com/office/drawing/2014/main" id="{872E0BB9-7F26-2867-2E8B-73EFD919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I d</a:t>
            </a:r>
            <a:r>
              <a:rPr lang="nl-BE" altLang="nl-BE" dirty="0">
                <a:latin typeface="Arial" panose="020B0604020202020204" pitchFamily="34" charset="0"/>
                <a:cs typeface="Arial" panose="020B0604020202020204" pitchFamily="34" charset="0"/>
              </a:rPr>
              <a:t>o in case of </a:t>
            </a:r>
            <a:r>
              <a:rPr lang="nl-BE" altLang="nl-BE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BE" altLang="nl-BE" dirty="0"/>
          </a:p>
        </p:txBody>
      </p:sp>
      <p:pic>
        <p:nvPicPr>
          <p:cNvPr id="2052" name="Picture 4" descr="Profoon D-SIGN GRAHAM Retro telefoon - Uniek design met mechanische bel -  Zwart | bol.com">
            <a:extLst>
              <a:ext uri="{FF2B5EF4-FFF2-40B4-BE49-F238E27FC236}">
                <a16:creationId xmlns:a16="http://schemas.microsoft.com/office/drawing/2014/main" id="{4C9F8310-3F21-8A0B-FF88-7382273C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844527"/>
            <a:ext cx="5660998" cy="38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3">
            <a:extLst>
              <a:ext uri="{FF2B5EF4-FFF2-40B4-BE49-F238E27FC236}">
                <a16:creationId xmlns:a16="http://schemas.microsoft.com/office/drawing/2014/main" id="{872E0BB9-7F26-2867-2E8B-73EFD919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Treatment options (prevention)</a:t>
            </a:r>
          </a:p>
        </p:txBody>
      </p:sp>
      <p:sp>
        <p:nvSpPr>
          <p:cNvPr id="68611" name="Tijdelijke aanduiding voor inhoud 4">
            <a:extLst>
              <a:ext uri="{FF2B5EF4-FFF2-40B4-BE49-F238E27FC236}">
                <a16:creationId xmlns:a16="http://schemas.microsoft.com/office/drawing/2014/main" id="{5229BF65-2326-67F8-0412-D6F69019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platelet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transfusion</a:t>
            </a: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coagulation factor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Exacyl</a:t>
            </a:r>
            <a:r>
              <a:rPr lang="nl-BE" altLang="nl-BE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orally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intravenously</a:t>
            </a: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DDAVP</a:t>
            </a:r>
          </a:p>
        </p:txBody>
      </p:sp>
    </p:spTree>
    <p:extLst>
      <p:ext uri="{BB962C8B-B14F-4D97-AF65-F5344CB8AC3E}">
        <p14:creationId xmlns:p14="http://schemas.microsoft.com/office/powerpoint/2010/main" val="15099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78FF39F3-FA3B-4053-78F4-24C5EEE9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Exacyl</a:t>
            </a:r>
            <a:r>
              <a:rPr lang="nl-BE" altLang="nl-BE" baseline="30000" dirty="0"/>
              <a:t>®</a:t>
            </a:r>
            <a:r>
              <a:rPr lang="nl-BE" altLang="nl-BE" dirty="0"/>
              <a:t> = </a:t>
            </a:r>
            <a:r>
              <a:rPr lang="nl-BE" altLang="nl-BE" dirty="0" err="1"/>
              <a:t>tranexamic</a:t>
            </a:r>
            <a:r>
              <a:rPr lang="nl-BE" altLang="nl-BE" dirty="0"/>
              <a:t> acid</a:t>
            </a:r>
          </a:p>
        </p:txBody>
      </p:sp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6E5105FC-EA0A-8F65-B29D-B1443F83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66950"/>
            <a:ext cx="9792518" cy="4681538"/>
          </a:xfrm>
        </p:spPr>
        <p:txBody>
          <a:bodyPr/>
          <a:lstStyle/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antifibrinolyticum</a:t>
            </a:r>
          </a:p>
          <a:p>
            <a:endParaRPr lang="nl-BE" alt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alt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100 mg/kg/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in 3-4x </a:t>
            </a:r>
            <a:r>
              <a:rPr lang="nl-BE" altLang="nl-BE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nl-BE" altLang="nl-B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altLang="nl-BE" sz="3600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112B5A30-D864-C85F-9D09-489C95A8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DDAVP = </a:t>
            </a:r>
            <a:r>
              <a:rPr lang="nl-BE" altLang="nl-BE" dirty="0" err="1"/>
              <a:t>minirin</a:t>
            </a:r>
            <a:endParaRPr lang="nl-BE" altLang="nl-BE" dirty="0"/>
          </a:p>
        </p:txBody>
      </p:sp>
      <p:sp>
        <p:nvSpPr>
          <p:cNvPr id="69635" name="Tijdelijke aanduiding voor inhoud 2">
            <a:extLst>
              <a:ext uri="{FF2B5EF4-FFF2-40B4-BE49-F238E27FC236}">
                <a16:creationId xmlns:a16="http://schemas.microsoft.com/office/drawing/2014/main" id="{2E88F87F-582A-B7D5-A0BC-1773EA26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release of factor VIII or VWF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endothelium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+/- 30 minutes</a:t>
            </a:r>
          </a:p>
          <a:p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: 0.3 µg/kg over 30 min IV (max 20 µg)</a:t>
            </a:r>
          </a:p>
          <a:p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mild hemophilia A and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Willebrand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type 1 (and 2),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 marL="0" indent="0">
              <a:buNone/>
            </a:pP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>
            <a:extLst>
              <a:ext uri="{FF2B5EF4-FFF2-40B4-BE49-F238E27FC236}">
                <a16:creationId xmlns:a16="http://schemas.microsoft.com/office/drawing/2014/main" id="{9275F802-20AE-E659-39BD-97C545C4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/>
              <a:t>DDAVP</a:t>
            </a:r>
          </a:p>
        </p:txBody>
      </p:sp>
      <p:pic>
        <p:nvPicPr>
          <p:cNvPr id="70659" name="Picture 4">
            <a:extLst>
              <a:ext uri="{FF2B5EF4-FFF2-40B4-BE49-F238E27FC236}">
                <a16:creationId xmlns:a16="http://schemas.microsoft.com/office/drawing/2014/main" id="{2A305FB9-A02A-A20D-0890-7009B96F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492500"/>
            <a:ext cx="18811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>
            <a:extLst>
              <a:ext uri="{FF2B5EF4-FFF2-40B4-BE49-F238E27FC236}">
                <a16:creationId xmlns:a16="http://schemas.microsoft.com/office/drawing/2014/main" id="{F351BA8B-7570-DEC2-9C4D-7A10D990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268538"/>
            <a:ext cx="23780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Afbeelding 1">
            <a:extLst>
              <a:ext uri="{FF2B5EF4-FFF2-40B4-BE49-F238E27FC236}">
                <a16:creationId xmlns:a16="http://schemas.microsoft.com/office/drawing/2014/main" id="{CCB36EC1-0CC2-6E23-AB2B-FD6FABE49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xfrm>
            <a:off x="6499225" y="2268538"/>
            <a:ext cx="25923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2383D5B6-F7DA-6C96-B1DA-8B52C145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How is a </a:t>
            </a:r>
            <a:r>
              <a:rPr lang="nl-BE" altLang="nl-BE" dirty="0" err="1"/>
              <a:t>clot</a:t>
            </a:r>
            <a:r>
              <a:rPr lang="nl-BE" altLang="nl-BE" dirty="0"/>
              <a:t> made?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3">
            <a:extLst>
              <a:ext uri="{FF2B5EF4-FFF2-40B4-BE49-F238E27FC236}">
                <a16:creationId xmlns:a16="http://schemas.microsoft.com/office/drawing/2014/main" id="{872E0BB9-7F26-2867-2E8B-73EFD919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l-BE" altLang="nl-BE" sz="4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nl-BE" altLang="nl-B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BE" altLang="nl-BE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BE" altLang="nl-BE" dirty="0"/>
          </a:p>
        </p:txBody>
      </p:sp>
      <p:sp>
        <p:nvSpPr>
          <p:cNvPr id="2" name="Tijdelijke aanduiding voor inhoud 4">
            <a:extLst>
              <a:ext uri="{FF2B5EF4-FFF2-40B4-BE49-F238E27FC236}">
                <a16:creationId xmlns:a16="http://schemas.microsoft.com/office/drawing/2014/main" id="{78553BBB-E740-1EFF-6DA7-A0BA64E7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66950"/>
            <a:ext cx="9792518" cy="4681538"/>
          </a:xfrm>
        </p:spPr>
        <p:txBody>
          <a:bodyPr/>
          <a:lstStyle/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no arterial line or DVC…</a:t>
            </a:r>
          </a:p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lumbar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puncture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	... without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of hemostasis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anesthetic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adrenaline</a:t>
            </a:r>
          </a:p>
        </p:txBody>
      </p:sp>
    </p:spTree>
    <p:extLst>
      <p:ext uri="{BB962C8B-B14F-4D97-AF65-F5344CB8AC3E}">
        <p14:creationId xmlns:p14="http://schemas.microsoft.com/office/powerpoint/2010/main" val="39853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>
            <a:extLst>
              <a:ext uri="{FF2B5EF4-FFF2-40B4-BE49-F238E27FC236}">
                <a16:creationId xmlns:a16="http://schemas.microsoft.com/office/drawing/2014/main" id="{F698CEF6-7B4C-36BE-EF88-44F3E088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Take home messages…	</a:t>
            </a:r>
          </a:p>
        </p:txBody>
      </p:sp>
      <p:sp>
        <p:nvSpPr>
          <p:cNvPr id="79875" name="Tijdelijke aanduiding voor inhoud 2">
            <a:extLst>
              <a:ext uri="{FF2B5EF4-FFF2-40B4-BE49-F238E27FC236}">
                <a16:creationId xmlns:a16="http://schemas.microsoft.com/office/drawing/2014/main" id="{3A2DE7B4-A1C6-05D8-8C27-BF39240D3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dirty="0" err="1"/>
              <a:t>Primary</a:t>
            </a:r>
            <a:r>
              <a:rPr lang="nl-BE" altLang="nl-BE" dirty="0"/>
              <a:t> </a:t>
            </a:r>
            <a:r>
              <a:rPr lang="nl-BE" altLang="nl-BE" dirty="0" err="1"/>
              <a:t>vs</a:t>
            </a:r>
            <a:r>
              <a:rPr lang="nl-BE" altLang="nl-BE" dirty="0"/>
              <a:t> </a:t>
            </a:r>
            <a:r>
              <a:rPr lang="nl-BE" altLang="nl-BE" dirty="0" err="1"/>
              <a:t>secondary</a:t>
            </a:r>
            <a:r>
              <a:rPr lang="nl-BE" altLang="nl-BE" dirty="0"/>
              <a:t> hemostasis</a:t>
            </a:r>
          </a:p>
          <a:p>
            <a:endParaRPr lang="nl-BE" altLang="nl-BE" sz="1200" dirty="0"/>
          </a:p>
          <a:p>
            <a:r>
              <a:rPr lang="nl-BE" altLang="nl-BE" dirty="0" err="1"/>
              <a:t>Consider</a:t>
            </a:r>
            <a:r>
              <a:rPr lang="nl-BE" altLang="nl-BE" dirty="0"/>
              <a:t> a </a:t>
            </a:r>
            <a:r>
              <a:rPr lang="nl-BE" altLang="nl-BE" dirty="0" err="1"/>
              <a:t>possible</a:t>
            </a:r>
            <a:r>
              <a:rPr lang="nl-BE" altLang="nl-BE" dirty="0"/>
              <a:t> </a:t>
            </a:r>
            <a:r>
              <a:rPr lang="nl-BE" altLang="nl-BE" dirty="0" err="1"/>
              <a:t>congenital</a:t>
            </a:r>
            <a:r>
              <a:rPr lang="nl-BE" altLang="nl-BE" dirty="0"/>
              <a:t> </a:t>
            </a:r>
            <a:r>
              <a:rPr lang="nl-BE" altLang="nl-BE" dirty="0" err="1"/>
              <a:t>bleeding</a:t>
            </a:r>
            <a:r>
              <a:rPr lang="nl-BE" altLang="nl-BE" dirty="0"/>
              <a:t> disorder </a:t>
            </a:r>
            <a:r>
              <a:rPr lang="nl-BE" altLang="nl-BE" dirty="0" err="1"/>
              <a:t>based</a:t>
            </a:r>
            <a:r>
              <a:rPr lang="nl-BE" altLang="nl-BE" dirty="0"/>
              <a:t> on </a:t>
            </a:r>
            <a:r>
              <a:rPr lang="nl-BE" altLang="nl-BE" dirty="0" err="1"/>
              <a:t>history</a:t>
            </a:r>
            <a:r>
              <a:rPr lang="nl-BE" altLang="nl-BE" dirty="0"/>
              <a:t>, even </a:t>
            </a:r>
            <a:r>
              <a:rPr lang="nl-BE" altLang="nl-BE" dirty="0" err="1"/>
              <a:t>if</a:t>
            </a:r>
            <a:r>
              <a:rPr lang="nl-BE" altLang="nl-BE" dirty="0"/>
              <a:t> screening is </a:t>
            </a:r>
            <a:r>
              <a:rPr lang="nl-BE" altLang="nl-BE" dirty="0" err="1"/>
              <a:t>normal</a:t>
            </a:r>
            <a:r>
              <a:rPr lang="nl-BE" altLang="nl-BE" dirty="0"/>
              <a:t> (</a:t>
            </a:r>
            <a:r>
              <a:rPr lang="nl-BE" altLang="nl-BE" dirty="0" err="1"/>
              <a:t>vs</a:t>
            </a:r>
            <a:r>
              <a:rPr lang="nl-BE" altLang="nl-BE" dirty="0"/>
              <a:t> </a:t>
            </a:r>
            <a:r>
              <a:rPr lang="nl-BE" altLang="nl-BE" dirty="0" err="1"/>
              <a:t>young</a:t>
            </a:r>
            <a:r>
              <a:rPr lang="nl-BE" altLang="nl-BE" dirty="0"/>
              <a:t> </a:t>
            </a:r>
            <a:r>
              <a:rPr lang="nl-BE" altLang="nl-BE" dirty="0" err="1"/>
              <a:t>children</a:t>
            </a:r>
            <a:r>
              <a:rPr lang="nl-BE" altLang="nl-BE" dirty="0"/>
              <a:t>)</a:t>
            </a:r>
          </a:p>
          <a:p>
            <a:endParaRPr lang="nl-BE" altLang="nl-BE" sz="1200" dirty="0"/>
          </a:p>
          <a:p>
            <a:r>
              <a:rPr lang="nl-BE" altLang="nl-BE" dirty="0"/>
              <a:t>Consult (pediatric) </a:t>
            </a:r>
            <a:r>
              <a:rPr lang="nl-BE" altLang="nl-BE" dirty="0" err="1"/>
              <a:t>hematologist</a:t>
            </a:r>
            <a:r>
              <a:rPr lang="nl-BE" altLang="nl-BE" dirty="0"/>
              <a:t> prior </a:t>
            </a:r>
            <a:r>
              <a:rPr lang="nl-BE" altLang="nl-BE" dirty="0" err="1"/>
              <a:t>to</a:t>
            </a:r>
            <a:r>
              <a:rPr lang="nl-BE" altLang="nl-BE" dirty="0"/>
              <a:t> </a:t>
            </a:r>
            <a:r>
              <a:rPr lang="nl-BE" altLang="nl-BE" dirty="0" err="1"/>
              <a:t>every</a:t>
            </a:r>
            <a:r>
              <a:rPr lang="nl-BE" altLang="nl-BE" dirty="0"/>
              <a:t> </a:t>
            </a:r>
            <a:r>
              <a:rPr lang="nl-BE" altLang="nl-BE" dirty="0" err="1"/>
              <a:t>invasive</a:t>
            </a:r>
            <a:r>
              <a:rPr lang="nl-BE" altLang="nl-BE" dirty="0"/>
              <a:t> procedure/</a:t>
            </a:r>
            <a:r>
              <a:rPr lang="nl-BE" altLang="nl-BE" dirty="0" err="1"/>
              <a:t>surgery</a:t>
            </a:r>
            <a:r>
              <a:rPr lang="nl-BE" altLang="nl-BE" dirty="0"/>
              <a:t>/</a:t>
            </a:r>
            <a:r>
              <a:rPr lang="nl-BE" altLang="nl-BE" dirty="0" err="1"/>
              <a:t>tooth</a:t>
            </a:r>
            <a:r>
              <a:rPr lang="nl-BE" altLang="nl-BE" dirty="0"/>
              <a:t> </a:t>
            </a:r>
            <a:r>
              <a:rPr lang="nl-BE" altLang="nl-BE" dirty="0" err="1"/>
              <a:t>extraction</a:t>
            </a:r>
            <a:endParaRPr lang="nl-BE" altLang="nl-BE" dirty="0"/>
          </a:p>
          <a:p>
            <a:endParaRPr lang="nl-BE" altLang="nl-BE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nl-BE" altLang="nl-BE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>
            <a:extLst>
              <a:ext uri="{FF2B5EF4-FFF2-40B4-BE49-F238E27FC236}">
                <a16:creationId xmlns:a16="http://schemas.microsoft.com/office/drawing/2014/main" id="{CF90B6D7-1174-4927-45EF-8203A037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err="1"/>
              <a:t>Thank</a:t>
            </a:r>
            <a:r>
              <a:rPr lang="nl-BE" altLang="nl-BE" dirty="0"/>
              <a:t> </a:t>
            </a:r>
            <a:r>
              <a:rPr lang="nl-BE" altLang="nl-BE" dirty="0" err="1"/>
              <a:t>you</a:t>
            </a:r>
            <a:r>
              <a:rPr lang="nl-BE" altLang="nl-BE" dirty="0"/>
              <a:t> </a:t>
            </a:r>
            <a:r>
              <a:rPr lang="nl-BE" altLang="nl-BE" dirty="0" err="1"/>
              <a:t>for</a:t>
            </a:r>
            <a:r>
              <a:rPr lang="nl-BE" altLang="nl-BE" dirty="0"/>
              <a:t> </a:t>
            </a:r>
            <a:r>
              <a:rPr lang="nl-BE" altLang="nl-BE" dirty="0" err="1"/>
              <a:t>your</a:t>
            </a:r>
            <a:r>
              <a:rPr lang="nl-BE" altLang="nl-BE"/>
              <a:t> attention…</a:t>
            </a:r>
            <a:endParaRPr lang="nl-BE" altLang="nl-BE" dirty="0"/>
          </a:p>
        </p:txBody>
      </p:sp>
      <p:pic>
        <p:nvPicPr>
          <p:cNvPr id="80899" name="Picture 2" descr="C:\Users\Veerle\Pictures\questions.gif">
            <a:extLst>
              <a:ext uri="{FF2B5EF4-FFF2-40B4-BE49-F238E27FC236}">
                <a16:creationId xmlns:a16="http://schemas.microsoft.com/office/drawing/2014/main" id="{BBD09C45-680C-1774-3425-440F2BCD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/>
          <a:stretch>
            <a:fillRect/>
          </a:stretch>
        </p:blipFill>
        <p:spPr bwMode="auto">
          <a:xfrm>
            <a:off x="4040188" y="2052638"/>
            <a:ext cx="2743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hoek 1">
            <a:extLst>
              <a:ext uri="{FF2B5EF4-FFF2-40B4-BE49-F238E27FC236}">
                <a16:creationId xmlns:a16="http://schemas.microsoft.com/office/drawing/2014/main" id="{E1700F8C-B2A3-9D02-C19B-2A65644D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975" y="0"/>
            <a:ext cx="10764838" cy="75596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BE" altLang="nl-BE"/>
          </a:p>
        </p:txBody>
      </p:sp>
      <p:grpSp>
        <p:nvGrpSpPr>
          <p:cNvPr id="8195" name="Group 1">
            <a:extLst>
              <a:ext uri="{FF2B5EF4-FFF2-40B4-BE49-F238E27FC236}">
                <a16:creationId xmlns:a16="http://schemas.microsoft.com/office/drawing/2014/main" id="{A00D7CEC-4CFF-C63D-2A4D-AAE63F9FA560}"/>
              </a:ext>
            </a:extLst>
          </p:cNvPr>
          <p:cNvGrpSpPr>
            <a:grpSpLocks/>
          </p:cNvGrpSpPr>
          <p:nvPr/>
        </p:nvGrpSpPr>
        <p:grpSpPr bwMode="auto">
          <a:xfrm>
            <a:off x="-269924" y="5578475"/>
            <a:ext cx="10980787" cy="1981200"/>
            <a:chOff x="0" y="3187"/>
            <a:chExt cx="5759" cy="1132"/>
          </a:xfrm>
        </p:grpSpPr>
        <p:sp>
          <p:nvSpPr>
            <p:cNvPr id="78" name="Rectangle 2">
              <a:extLst>
                <a:ext uri="{FF2B5EF4-FFF2-40B4-BE49-F238E27FC236}">
                  <a16:creationId xmlns:a16="http://schemas.microsoft.com/office/drawing/2014/main" id="{178A5985-B202-DB4C-0FF1-02178A3F6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5759" cy="1007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8" name="Freeform 3">
              <a:extLst>
                <a:ext uri="{FF2B5EF4-FFF2-40B4-BE49-F238E27FC236}">
                  <a16:creationId xmlns:a16="http://schemas.microsoft.com/office/drawing/2014/main" id="{F89AA37A-6C89-A0A5-CCD5-3AF9987F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87"/>
              <a:ext cx="1812" cy="316"/>
            </a:xfrm>
            <a:custGeom>
              <a:avLst/>
              <a:gdLst>
                <a:gd name="T0" fmla="*/ 27 w 1813"/>
                <a:gd name="T1" fmla="*/ 158 h 317"/>
                <a:gd name="T2" fmla="*/ 66 w 1813"/>
                <a:gd name="T3" fmla="*/ 64 h 317"/>
                <a:gd name="T4" fmla="*/ 296 w 1813"/>
                <a:gd name="T5" fmla="*/ 103 h 317"/>
                <a:gd name="T6" fmla="*/ 603 w 1813"/>
                <a:gd name="T7" fmla="*/ 64 h 317"/>
                <a:gd name="T8" fmla="*/ 680 w 1813"/>
                <a:gd name="T9" fmla="*/ 13 h 317"/>
                <a:gd name="T10" fmla="*/ 998 w 1813"/>
                <a:gd name="T11" fmla="*/ 64 h 317"/>
                <a:gd name="T12" fmla="*/ 1151 w 1813"/>
                <a:gd name="T13" fmla="*/ 115 h 317"/>
                <a:gd name="T14" fmla="*/ 1446 w 1813"/>
                <a:gd name="T15" fmla="*/ 103 h 317"/>
                <a:gd name="T16" fmla="*/ 1523 w 1813"/>
                <a:gd name="T17" fmla="*/ 77 h 317"/>
                <a:gd name="T18" fmla="*/ 1766 w 1813"/>
                <a:gd name="T19" fmla="*/ 115 h 317"/>
                <a:gd name="T20" fmla="*/ 1791 w 1813"/>
                <a:gd name="T21" fmla="*/ 177 h 317"/>
                <a:gd name="T22" fmla="*/ 1353 w 1813"/>
                <a:gd name="T23" fmla="*/ 302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3"/>
                <a:gd name="T37" fmla="*/ 0 h 317"/>
                <a:gd name="T38" fmla="*/ 1813 w 1813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3" h="317">
                  <a:moveTo>
                    <a:pt x="27" y="167"/>
                  </a:moveTo>
                  <a:cubicBezTo>
                    <a:pt x="7" y="107"/>
                    <a:pt x="0" y="86"/>
                    <a:pt x="66" y="64"/>
                  </a:cubicBezTo>
                  <a:cubicBezTo>
                    <a:pt x="155" y="72"/>
                    <a:pt x="216" y="76"/>
                    <a:pt x="296" y="103"/>
                  </a:cubicBezTo>
                  <a:cubicBezTo>
                    <a:pt x="399" y="93"/>
                    <a:pt x="517" y="121"/>
                    <a:pt x="603" y="64"/>
                  </a:cubicBezTo>
                  <a:cubicBezTo>
                    <a:pt x="699" y="0"/>
                    <a:pt x="590" y="44"/>
                    <a:pt x="680" y="13"/>
                  </a:cubicBezTo>
                  <a:cubicBezTo>
                    <a:pt x="1065" y="33"/>
                    <a:pt x="832" y="4"/>
                    <a:pt x="1013" y="64"/>
                  </a:cubicBezTo>
                  <a:cubicBezTo>
                    <a:pt x="1067" y="101"/>
                    <a:pt x="1099" y="104"/>
                    <a:pt x="1166" y="115"/>
                  </a:cubicBezTo>
                  <a:cubicBezTo>
                    <a:pt x="1264" y="111"/>
                    <a:pt x="1363" y="113"/>
                    <a:pt x="1461" y="103"/>
                  </a:cubicBezTo>
                  <a:cubicBezTo>
                    <a:pt x="1488" y="100"/>
                    <a:pt x="1538" y="77"/>
                    <a:pt x="1538" y="77"/>
                  </a:cubicBezTo>
                  <a:cubicBezTo>
                    <a:pt x="1643" y="86"/>
                    <a:pt x="1690" y="94"/>
                    <a:pt x="1781" y="115"/>
                  </a:cubicBezTo>
                  <a:cubicBezTo>
                    <a:pt x="1813" y="165"/>
                    <a:pt x="1806" y="139"/>
                    <a:pt x="1806" y="192"/>
                  </a:cubicBezTo>
                  <a:lnTo>
                    <a:pt x="1368" y="317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80" name="Rectangle 4">
            <a:extLst>
              <a:ext uri="{FF2B5EF4-FFF2-40B4-BE49-F238E27FC236}">
                <a16:creationId xmlns:a16="http://schemas.microsoft.com/office/drawing/2014/main" id="{221AC121-6AC2-66C9-9444-9FD69EAF2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176371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lin ang="54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7" name="Group 5">
            <a:extLst>
              <a:ext uri="{FF2B5EF4-FFF2-40B4-BE49-F238E27FC236}">
                <a16:creationId xmlns:a16="http://schemas.microsoft.com/office/drawing/2014/main" id="{0ED33AB0-2D34-5AF4-CB62-17140A1D34DE}"/>
              </a:ext>
            </a:extLst>
          </p:cNvPr>
          <p:cNvGrpSpPr>
            <a:grpSpLocks/>
          </p:cNvGrpSpPr>
          <p:nvPr/>
        </p:nvGrpSpPr>
        <p:grpSpPr bwMode="auto">
          <a:xfrm>
            <a:off x="-125413" y="1362075"/>
            <a:ext cx="11009313" cy="484188"/>
            <a:chOff x="-144" y="778"/>
            <a:chExt cx="6290" cy="277"/>
          </a:xfrm>
        </p:grpSpPr>
        <p:grpSp>
          <p:nvGrpSpPr>
            <p:cNvPr id="8240" name="Group 6">
              <a:extLst>
                <a:ext uri="{FF2B5EF4-FFF2-40B4-BE49-F238E27FC236}">
                  <a16:creationId xmlns:a16="http://schemas.microsoft.com/office/drawing/2014/main" id="{7EF435E4-71F4-A8B4-A26E-A5A028FD6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778"/>
              <a:ext cx="866" cy="277"/>
              <a:chOff x="-144" y="778"/>
              <a:chExt cx="866" cy="277"/>
            </a:xfrm>
          </p:grpSpPr>
          <p:sp>
            <p:nvSpPr>
              <p:cNvPr id="8265" name="Freeform 7">
                <a:extLst>
                  <a:ext uri="{FF2B5EF4-FFF2-40B4-BE49-F238E27FC236}">
                    <a16:creationId xmlns:a16="http://schemas.microsoft.com/office/drawing/2014/main" id="{0E10BC90-204F-B316-55A6-9A391F5E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-14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08" name="Oval 8">
                <a:extLst>
                  <a:ext uri="{FF2B5EF4-FFF2-40B4-BE49-F238E27FC236}">
                    <a16:creationId xmlns:a16="http://schemas.microsoft.com/office/drawing/2014/main" id="{35D4F086-781F-BC73-F3A8-6311C5A1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4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1" name="Group 9">
              <a:extLst>
                <a:ext uri="{FF2B5EF4-FFF2-40B4-BE49-F238E27FC236}">
                  <a16:creationId xmlns:a16="http://schemas.microsoft.com/office/drawing/2014/main" id="{6FA54FCF-FE14-9839-3C4D-7B972BBB7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778"/>
              <a:ext cx="866" cy="277"/>
              <a:chOff x="528" y="778"/>
              <a:chExt cx="866" cy="277"/>
            </a:xfrm>
          </p:grpSpPr>
          <p:sp>
            <p:nvSpPr>
              <p:cNvPr id="8263" name="Freeform 10">
                <a:extLst>
                  <a:ext uri="{FF2B5EF4-FFF2-40B4-BE49-F238E27FC236}">
                    <a16:creationId xmlns:a16="http://schemas.microsoft.com/office/drawing/2014/main" id="{96063E45-482F-BD8E-2198-FD44A7595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06" name="Oval 11">
                <a:extLst>
                  <a:ext uri="{FF2B5EF4-FFF2-40B4-BE49-F238E27FC236}">
                    <a16:creationId xmlns:a16="http://schemas.microsoft.com/office/drawing/2014/main" id="{622152D8-65F4-AD79-B5D2-F253F8F99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17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2" name="Group 12">
              <a:extLst>
                <a:ext uri="{FF2B5EF4-FFF2-40B4-BE49-F238E27FC236}">
                  <a16:creationId xmlns:a16="http://schemas.microsoft.com/office/drawing/2014/main" id="{66A622E7-99B5-057C-0FBE-DB2C04523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778"/>
              <a:ext cx="866" cy="277"/>
              <a:chOff x="3312" y="778"/>
              <a:chExt cx="866" cy="277"/>
            </a:xfrm>
          </p:grpSpPr>
          <p:sp>
            <p:nvSpPr>
              <p:cNvPr id="8261" name="Freeform 13">
                <a:extLst>
                  <a:ext uri="{FF2B5EF4-FFF2-40B4-BE49-F238E27FC236}">
                    <a16:creationId xmlns:a16="http://schemas.microsoft.com/office/drawing/2014/main" id="{25177BF8-7A51-E9C3-FEA9-130F7FEB8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04" name="Oval 14">
                <a:extLst>
                  <a:ext uri="{FF2B5EF4-FFF2-40B4-BE49-F238E27FC236}">
                    <a16:creationId xmlns:a16="http://schemas.microsoft.com/office/drawing/2014/main" id="{1C6AB65F-9597-4ADC-F39F-4664251D0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3" name="Group 15">
              <a:extLst>
                <a:ext uri="{FF2B5EF4-FFF2-40B4-BE49-F238E27FC236}">
                  <a16:creationId xmlns:a16="http://schemas.microsoft.com/office/drawing/2014/main" id="{F3997637-1743-1BD5-1F32-D80AE40E6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778"/>
              <a:ext cx="866" cy="277"/>
              <a:chOff x="1920" y="778"/>
              <a:chExt cx="866" cy="277"/>
            </a:xfrm>
          </p:grpSpPr>
          <p:sp>
            <p:nvSpPr>
              <p:cNvPr id="8259" name="Freeform 16">
                <a:extLst>
                  <a:ext uri="{FF2B5EF4-FFF2-40B4-BE49-F238E27FC236}">
                    <a16:creationId xmlns:a16="http://schemas.microsoft.com/office/drawing/2014/main" id="{9BBBE178-3117-7011-AFB7-D9B46A37F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92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02" name="Oval 17">
                <a:extLst>
                  <a:ext uri="{FF2B5EF4-FFF2-40B4-BE49-F238E27FC236}">
                    <a16:creationId xmlns:a16="http://schemas.microsoft.com/office/drawing/2014/main" id="{98087090-1E26-C1CB-4CE8-E545A3FD4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0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4" name="Group 18">
              <a:extLst>
                <a:ext uri="{FF2B5EF4-FFF2-40B4-BE49-F238E27FC236}">
                  <a16:creationId xmlns:a16="http://schemas.microsoft.com/office/drawing/2014/main" id="{70D3E8F1-4A9E-D904-E144-E55704AB21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778"/>
              <a:ext cx="866" cy="277"/>
              <a:chOff x="1200" y="778"/>
              <a:chExt cx="866" cy="277"/>
            </a:xfrm>
          </p:grpSpPr>
          <p:sp>
            <p:nvSpPr>
              <p:cNvPr id="8257" name="Freeform 19">
                <a:extLst>
                  <a:ext uri="{FF2B5EF4-FFF2-40B4-BE49-F238E27FC236}">
                    <a16:creationId xmlns:a16="http://schemas.microsoft.com/office/drawing/2014/main" id="{6C8DB82F-6631-8B4D-5D70-504F32F89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0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00" name="Oval 20">
                <a:extLst>
                  <a:ext uri="{FF2B5EF4-FFF2-40B4-BE49-F238E27FC236}">
                    <a16:creationId xmlns:a16="http://schemas.microsoft.com/office/drawing/2014/main" id="{324DD03C-3147-943D-19A2-175C1FA5E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89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5" name="Group 21">
              <a:extLst>
                <a:ext uri="{FF2B5EF4-FFF2-40B4-BE49-F238E27FC236}">
                  <a16:creationId xmlns:a16="http://schemas.microsoft.com/office/drawing/2014/main" id="{DAB007BA-85C4-CB28-7C83-78A8E1E12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778"/>
              <a:ext cx="866" cy="277"/>
              <a:chOff x="3984" y="778"/>
              <a:chExt cx="866" cy="277"/>
            </a:xfrm>
          </p:grpSpPr>
          <p:sp>
            <p:nvSpPr>
              <p:cNvPr id="8255" name="Freeform 22">
                <a:extLst>
                  <a:ext uri="{FF2B5EF4-FFF2-40B4-BE49-F238E27FC236}">
                    <a16:creationId xmlns:a16="http://schemas.microsoft.com/office/drawing/2014/main" id="{D0D0ECD8-D5C8-C2DB-416E-66E803B36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8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98" name="Oval 23">
                <a:extLst>
                  <a:ext uri="{FF2B5EF4-FFF2-40B4-BE49-F238E27FC236}">
                    <a16:creationId xmlns:a16="http://schemas.microsoft.com/office/drawing/2014/main" id="{8F7D9354-2580-3BBF-8E9C-068FA24C8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72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6" name="Group 24">
              <a:extLst>
                <a:ext uri="{FF2B5EF4-FFF2-40B4-BE49-F238E27FC236}">
                  <a16:creationId xmlns:a16="http://schemas.microsoft.com/office/drawing/2014/main" id="{90965B38-BB44-17C4-D133-EF59FD2EB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778"/>
              <a:ext cx="866" cy="277"/>
              <a:chOff x="2640" y="778"/>
              <a:chExt cx="866" cy="277"/>
            </a:xfrm>
          </p:grpSpPr>
          <p:sp>
            <p:nvSpPr>
              <p:cNvPr id="8253" name="Freeform 25">
                <a:extLst>
                  <a:ext uri="{FF2B5EF4-FFF2-40B4-BE49-F238E27FC236}">
                    <a16:creationId xmlns:a16="http://schemas.microsoft.com/office/drawing/2014/main" id="{F1C25EF8-D7E1-D580-D226-0FAEF6429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96" name="Oval 26">
                <a:extLst>
                  <a:ext uri="{FF2B5EF4-FFF2-40B4-BE49-F238E27FC236}">
                    <a16:creationId xmlns:a16="http://schemas.microsoft.com/office/drawing/2014/main" id="{BD4805D5-1225-0F8B-762A-591E2530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2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7" name="Group 27">
              <a:extLst>
                <a:ext uri="{FF2B5EF4-FFF2-40B4-BE49-F238E27FC236}">
                  <a16:creationId xmlns:a16="http://schemas.microsoft.com/office/drawing/2014/main" id="{349366B7-EEB4-1A80-2225-1580524C5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778"/>
              <a:ext cx="866" cy="277"/>
              <a:chOff x="4608" y="778"/>
              <a:chExt cx="866" cy="277"/>
            </a:xfrm>
          </p:grpSpPr>
          <p:sp>
            <p:nvSpPr>
              <p:cNvPr id="8251" name="Freeform 28">
                <a:extLst>
                  <a:ext uri="{FF2B5EF4-FFF2-40B4-BE49-F238E27FC236}">
                    <a16:creationId xmlns:a16="http://schemas.microsoft.com/office/drawing/2014/main" id="{635BD2F4-DB79-9BDB-F8E3-DCA99CBBA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60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7A29FE4F-F805-2362-772A-33454FBB9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96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48" name="Group 30">
              <a:extLst>
                <a:ext uri="{FF2B5EF4-FFF2-40B4-BE49-F238E27FC236}">
                  <a16:creationId xmlns:a16="http://schemas.microsoft.com/office/drawing/2014/main" id="{BAE50AD5-96A2-1F9A-9781-DB940ECA7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778"/>
              <a:ext cx="866" cy="277"/>
              <a:chOff x="5280" y="778"/>
              <a:chExt cx="866" cy="277"/>
            </a:xfrm>
          </p:grpSpPr>
          <p:sp>
            <p:nvSpPr>
              <p:cNvPr id="8249" name="Freeform 31">
                <a:extLst>
                  <a:ext uri="{FF2B5EF4-FFF2-40B4-BE49-F238E27FC236}">
                    <a16:creationId xmlns:a16="http://schemas.microsoft.com/office/drawing/2014/main" id="{47879854-C787-17D4-0606-32F0394A4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92" name="Oval 32">
                <a:extLst>
                  <a:ext uri="{FF2B5EF4-FFF2-40B4-BE49-F238E27FC236}">
                    <a16:creationId xmlns:a16="http://schemas.microsoft.com/office/drawing/2014/main" id="{3C111EE4-DB2B-5A83-ECC8-05C1E80D3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6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98" name="Group 33">
            <a:extLst>
              <a:ext uri="{FF2B5EF4-FFF2-40B4-BE49-F238E27FC236}">
                <a16:creationId xmlns:a16="http://schemas.microsoft.com/office/drawing/2014/main" id="{AEC6F907-8357-F22A-EE8A-1413C7040672}"/>
              </a:ext>
            </a:extLst>
          </p:cNvPr>
          <p:cNvGrpSpPr>
            <a:grpSpLocks/>
          </p:cNvGrpSpPr>
          <p:nvPr/>
        </p:nvGrpSpPr>
        <p:grpSpPr bwMode="auto">
          <a:xfrm>
            <a:off x="-117475" y="5397500"/>
            <a:ext cx="11009313" cy="796925"/>
            <a:chOff x="-192" y="3084"/>
            <a:chExt cx="6290" cy="455"/>
          </a:xfrm>
        </p:grpSpPr>
        <p:grpSp>
          <p:nvGrpSpPr>
            <p:cNvPr id="8219" name="Group 34">
              <a:extLst>
                <a:ext uri="{FF2B5EF4-FFF2-40B4-BE49-F238E27FC236}">
                  <a16:creationId xmlns:a16="http://schemas.microsoft.com/office/drawing/2014/main" id="{71887A36-7335-171E-DC06-22AE8E40F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2" y="3216"/>
              <a:ext cx="866" cy="287"/>
              <a:chOff x="-192" y="3216"/>
              <a:chExt cx="866" cy="287"/>
            </a:xfrm>
          </p:grpSpPr>
          <p:sp>
            <p:nvSpPr>
              <p:cNvPr id="8238" name="Freeform 35">
                <a:extLst>
                  <a:ext uri="{FF2B5EF4-FFF2-40B4-BE49-F238E27FC236}">
                    <a16:creationId xmlns:a16="http://schemas.microsoft.com/office/drawing/2014/main" id="{140EF70B-3BB9-5E38-DD41-0A418101A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30" name="Oval 36">
                <a:extLst>
                  <a:ext uri="{FF2B5EF4-FFF2-40B4-BE49-F238E27FC236}">
                    <a16:creationId xmlns:a16="http://schemas.microsoft.com/office/drawing/2014/main" id="{755486B2-6F6A-8375-1195-93D02F573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20" name="Group 37">
              <a:extLst>
                <a:ext uri="{FF2B5EF4-FFF2-40B4-BE49-F238E27FC236}">
                  <a16:creationId xmlns:a16="http://schemas.microsoft.com/office/drawing/2014/main" id="{B6921CC6-DEB7-74A8-840B-F39110378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216"/>
              <a:ext cx="866" cy="287"/>
              <a:chOff x="480" y="3216"/>
              <a:chExt cx="866" cy="287"/>
            </a:xfrm>
          </p:grpSpPr>
          <p:sp>
            <p:nvSpPr>
              <p:cNvPr id="8236" name="Freeform 38">
                <a:extLst>
                  <a:ext uri="{FF2B5EF4-FFF2-40B4-BE49-F238E27FC236}">
                    <a16:creationId xmlns:a16="http://schemas.microsoft.com/office/drawing/2014/main" id="{35BFF0F7-BC9E-FE3D-75DC-9917F089D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8" name="Oval 39">
                <a:extLst>
                  <a:ext uri="{FF2B5EF4-FFF2-40B4-BE49-F238E27FC236}">
                    <a16:creationId xmlns:a16="http://schemas.microsoft.com/office/drawing/2014/main" id="{510810EC-44B6-B189-5CA8-FB85DB3C2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21" name="Group 40">
              <a:extLst>
                <a:ext uri="{FF2B5EF4-FFF2-40B4-BE49-F238E27FC236}">
                  <a16:creationId xmlns:a16="http://schemas.microsoft.com/office/drawing/2014/main" id="{1F02D91D-2636-E964-3FA8-A09302A31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216"/>
              <a:ext cx="866" cy="287"/>
              <a:chOff x="3936" y="3216"/>
              <a:chExt cx="866" cy="287"/>
            </a:xfrm>
          </p:grpSpPr>
          <p:sp>
            <p:nvSpPr>
              <p:cNvPr id="8234" name="Freeform 41">
                <a:extLst>
                  <a:ext uri="{FF2B5EF4-FFF2-40B4-BE49-F238E27FC236}">
                    <a16:creationId xmlns:a16="http://schemas.microsoft.com/office/drawing/2014/main" id="{A0739B23-82E9-A744-1783-68C50ED89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6" name="Oval 42">
                <a:extLst>
                  <a:ext uri="{FF2B5EF4-FFF2-40B4-BE49-F238E27FC236}">
                    <a16:creationId xmlns:a16="http://schemas.microsoft.com/office/drawing/2014/main" id="{BD510FC0-08D5-1E0B-3F14-36DB064D6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22" name="Group 43">
              <a:extLst>
                <a:ext uri="{FF2B5EF4-FFF2-40B4-BE49-F238E27FC236}">
                  <a16:creationId xmlns:a16="http://schemas.microsoft.com/office/drawing/2014/main" id="{F60EC968-FB86-2B09-987F-8152BE581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216"/>
              <a:ext cx="866" cy="287"/>
              <a:chOff x="4560" y="3216"/>
              <a:chExt cx="866" cy="287"/>
            </a:xfrm>
          </p:grpSpPr>
          <p:sp>
            <p:nvSpPr>
              <p:cNvPr id="8232" name="Freeform 44">
                <a:extLst>
                  <a:ext uri="{FF2B5EF4-FFF2-40B4-BE49-F238E27FC236}">
                    <a16:creationId xmlns:a16="http://schemas.microsoft.com/office/drawing/2014/main" id="{F3A54032-CCA7-2187-EC84-8BE2E6D81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4" name="Oval 45">
                <a:extLst>
                  <a:ext uri="{FF2B5EF4-FFF2-40B4-BE49-F238E27FC236}">
                    <a16:creationId xmlns:a16="http://schemas.microsoft.com/office/drawing/2014/main" id="{EA182585-925B-F72C-6C5A-16E7B2D39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23" name="Group 46">
              <a:extLst>
                <a:ext uri="{FF2B5EF4-FFF2-40B4-BE49-F238E27FC236}">
                  <a16:creationId xmlns:a16="http://schemas.microsoft.com/office/drawing/2014/main" id="{C71E9E0D-3CC1-111A-C725-535FD4DD6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216"/>
              <a:ext cx="866" cy="287"/>
              <a:chOff x="5232" y="3216"/>
              <a:chExt cx="866" cy="287"/>
            </a:xfrm>
          </p:grpSpPr>
          <p:sp>
            <p:nvSpPr>
              <p:cNvPr id="8230" name="Freeform 47">
                <a:extLst>
                  <a:ext uri="{FF2B5EF4-FFF2-40B4-BE49-F238E27FC236}">
                    <a16:creationId xmlns:a16="http://schemas.microsoft.com/office/drawing/2014/main" id="{220FCFBE-9684-D7C1-D01A-1746EDB09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2" name="Oval 48">
                <a:extLst>
                  <a:ext uri="{FF2B5EF4-FFF2-40B4-BE49-F238E27FC236}">
                    <a16:creationId xmlns:a16="http://schemas.microsoft.com/office/drawing/2014/main" id="{3D421309-B84F-22F4-BBFC-0653E81E0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24" name="Group 49">
              <a:extLst>
                <a:ext uri="{FF2B5EF4-FFF2-40B4-BE49-F238E27FC236}">
                  <a16:creationId xmlns:a16="http://schemas.microsoft.com/office/drawing/2014/main" id="{8169F67F-95BB-CD55-4630-37B6B84BC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" y="3084"/>
              <a:ext cx="1088" cy="455"/>
              <a:chOff x="3007" y="3084"/>
              <a:chExt cx="1088" cy="455"/>
            </a:xfrm>
          </p:grpSpPr>
          <p:sp>
            <p:nvSpPr>
              <p:cNvPr id="8228" name="Freeform 50">
                <a:extLst>
                  <a:ext uri="{FF2B5EF4-FFF2-40B4-BE49-F238E27FC236}">
                    <a16:creationId xmlns:a16="http://schemas.microsoft.com/office/drawing/2014/main" id="{46299E81-47B5-236A-CE87-C354C5ACF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024" y="3168"/>
                <a:ext cx="1055" cy="287"/>
              </a:xfrm>
              <a:custGeom>
                <a:avLst/>
                <a:gdLst>
                  <a:gd name="T0" fmla="*/ 0 w 1047"/>
                  <a:gd name="T1" fmla="*/ 0 h 392"/>
                  <a:gd name="T2" fmla="*/ 36 w 1047"/>
                  <a:gd name="T3" fmla="*/ 0 h 392"/>
                  <a:gd name="T4" fmla="*/ 47 w 1047"/>
                  <a:gd name="T5" fmla="*/ 0 h 392"/>
                  <a:gd name="T6" fmla="*/ 42 w 1047"/>
                  <a:gd name="T7" fmla="*/ 0 h 392"/>
                  <a:gd name="T8" fmla="*/ 57 w 1047"/>
                  <a:gd name="T9" fmla="*/ 0 h 392"/>
                  <a:gd name="T10" fmla="*/ 122 w 1047"/>
                  <a:gd name="T11" fmla="*/ 0 h 392"/>
                  <a:gd name="T12" fmla="*/ 493 w 1047"/>
                  <a:gd name="T13" fmla="*/ 0 h 392"/>
                  <a:gd name="T14" fmla="*/ 523 w 1047"/>
                  <a:gd name="T15" fmla="*/ 0 h 392"/>
                  <a:gd name="T16" fmla="*/ 487 w 1047"/>
                  <a:gd name="T17" fmla="*/ 0 h 392"/>
                  <a:gd name="T18" fmla="*/ 480 w 1047"/>
                  <a:gd name="T19" fmla="*/ 0 h 392"/>
                  <a:gd name="T20" fmla="*/ 465 w 1047"/>
                  <a:gd name="T21" fmla="*/ 0 h 392"/>
                  <a:gd name="T22" fmla="*/ 0 w 1047"/>
                  <a:gd name="T23" fmla="*/ 0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0" name="Oval 51">
                <a:extLst>
                  <a:ext uri="{FF2B5EF4-FFF2-40B4-BE49-F238E27FC236}">
                    <a16:creationId xmlns:a16="http://schemas.microsoft.com/office/drawing/2014/main" id="{CCB47DE5-60C0-6126-A018-37575D0AD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 flipV="1">
                <a:off x="3348" y="3242"/>
                <a:ext cx="440" cy="7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25" name="Group 52">
              <a:extLst>
                <a:ext uri="{FF2B5EF4-FFF2-40B4-BE49-F238E27FC236}">
                  <a16:creationId xmlns:a16="http://schemas.microsoft.com/office/drawing/2014/main" id="{CFBF7E80-206E-A712-1BE3-C61313153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3101"/>
              <a:ext cx="898" cy="421"/>
              <a:chOff x="1183" y="3101"/>
              <a:chExt cx="898" cy="421"/>
            </a:xfrm>
          </p:grpSpPr>
          <p:sp>
            <p:nvSpPr>
              <p:cNvPr id="8226" name="Freeform 53">
                <a:extLst>
                  <a:ext uri="{FF2B5EF4-FFF2-40B4-BE49-F238E27FC236}">
                    <a16:creationId xmlns:a16="http://schemas.microsoft.com/office/drawing/2014/main" id="{8CF3AB4B-93E2-80EB-20BF-6794DCE53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">
                <a:off x="1200" y="3169"/>
                <a:ext cx="863" cy="287"/>
              </a:xfrm>
              <a:custGeom>
                <a:avLst/>
                <a:gdLst>
                  <a:gd name="T0" fmla="*/ 0 w 1047"/>
                  <a:gd name="T1" fmla="*/ 1 h 392"/>
                  <a:gd name="T2" fmla="*/ 3 w 1047"/>
                  <a:gd name="T3" fmla="*/ 1 h 392"/>
                  <a:gd name="T4" fmla="*/ 4 w 1047"/>
                  <a:gd name="T5" fmla="*/ 1 h 392"/>
                  <a:gd name="T6" fmla="*/ 4 w 1047"/>
                  <a:gd name="T7" fmla="*/ 1 h 392"/>
                  <a:gd name="T8" fmla="*/ 5 w 1047"/>
                  <a:gd name="T9" fmla="*/ 1 h 392"/>
                  <a:gd name="T10" fmla="*/ 9 w 1047"/>
                  <a:gd name="T11" fmla="*/ 1 h 392"/>
                  <a:gd name="T12" fmla="*/ 38 w 1047"/>
                  <a:gd name="T13" fmla="*/ 1 h 392"/>
                  <a:gd name="T14" fmla="*/ 40 w 1047"/>
                  <a:gd name="T15" fmla="*/ 1 h 392"/>
                  <a:gd name="T16" fmla="*/ 37 w 1047"/>
                  <a:gd name="T17" fmla="*/ 1 h 392"/>
                  <a:gd name="T18" fmla="*/ 37 w 1047"/>
                  <a:gd name="T19" fmla="*/ 1 h 392"/>
                  <a:gd name="T20" fmla="*/ 35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8" name="Oval 54">
                <a:extLst>
                  <a:ext uri="{FF2B5EF4-FFF2-40B4-BE49-F238E27FC236}">
                    <a16:creationId xmlns:a16="http://schemas.microsoft.com/office/drawing/2014/main" id="{2C353990-D814-8AF1-7BA5-E19BB3D5E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 flipV="1">
                <a:off x="1446" y="3295"/>
                <a:ext cx="492" cy="5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1" name="Text Box 55">
            <a:extLst>
              <a:ext uri="{FF2B5EF4-FFF2-40B4-BE49-F238E27FC236}">
                <a16:creationId xmlns:a16="http://schemas.microsoft.com/office/drawing/2014/main" id="{44950664-D6E3-8BFE-276E-8EB777DCF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80" y="6553200"/>
            <a:ext cx="960177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9229" tIns="51599" rIns="99229" bIns="51599">
            <a:spAutoFit/>
          </a:bodyPr>
          <a:lstStyle/>
          <a:p>
            <a:pPr eaLnBrk="1" fontAlgn="auto" hangingPunct="1">
              <a:spcBef>
                <a:spcPts val="2205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Adhesion: collagen and Von Willebrand Factor</a:t>
            </a:r>
          </a:p>
        </p:txBody>
      </p:sp>
      <p:sp>
        <p:nvSpPr>
          <p:cNvPr id="132" name="Oval 56">
            <a:extLst>
              <a:ext uri="{FF2B5EF4-FFF2-40B4-BE49-F238E27FC236}">
                <a16:creationId xmlns:a16="http://schemas.microsoft.com/office/drawing/2014/main" id="{9EBE7F06-3B33-734E-9C67-B986658FF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5629275"/>
            <a:ext cx="504825" cy="168275"/>
          </a:xfrm>
          <a:prstGeom prst="ellipse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Oval 57">
            <a:extLst>
              <a:ext uri="{FF2B5EF4-FFF2-40B4-BE49-F238E27FC236}">
                <a16:creationId xmlns:a16="http://schemas.microsoft.com/office/drawing/2014/main" id="{C26A098C-E202-F422-E532-B61EF1EB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5545138"/>
            <a:ext cx="503238" cy="168275"/>
          </a:xfrm>
          <a:prstGeom prst="ellipse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Oval 58">
            <a:extLst>
              <a:ext uri="{FF2B5EF4-FFF2-40B4-BE49-F238E27FC236}">
                <a16:creationId xmlns:a16="http://schemas.microsoft.com/office/drawing/2014/main" id="{ABE6C2EE-07E9-8ACD-4DB5-B1F7A19A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5545138"/>
            <a:ext cx="504825" cy="168275"/>
          </a:xfrm>
          <a:prstGeom prst="ellipse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59">
            <a:extLst>
              <a:ext uri="{FF2B5EF4-FFF2-40B4-BE49-F238E27FC236}">
                <a16:creationId xmlns:a16="http://schemas.microsoft.com/office/drawing/2014/main" id="{5D454E17-E22A-5199-6512-28C82B46E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5629275"/>
            <a:ext cx="503237" cy="168275"/>
          </a:xfrm>
          <a:prstGeom prst="ellipse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Oval 60">
            <a:extLst>
              <a:ext uri="{FF2B5EF4-FFF2-40B4-BE49-F238E27FC236}">
                <a16:creationId xmlns:a16="http://schemas.microsoft.com/office/drawing/2014/main" id="{07A8633B-7F5E-9AB6-0536-38E7DDEF3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5629275"/>
            <a:ext cx="504825" cy="168275"/>
          </a:xfrm>
          <a:prstGeom prst="ellipse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05" name="Groep 77">
            <a:extLst>
              <a:ext uri="{FF2B5EF4-FFF2-40B4-BE49-F238E27FC236}">
                <a16:creationId xmlns:a16="http://schemas.microsoft.com/office/drawing/2014/main" id="{FE14D0AB-9643-50B0-B677-13CEFA96314F}"/>
              </a:ext>
            </a:extLst>
          </p:cNvPr>
          <p:cNvGrpSpPr>
            <a:grpSpLocks/>
          </p:cNvGrpSpPr>
          <p:nvPr/>
        </p:nvGrpSpPr>
        <p:grpSpPr bwMode="auto">
          <a:xfrm>
            <a:off x="3768725" y="5937250"/>
            <a:ext cx="2065338" cy="158750"/>
            <a:chOff x="3834532" y="5868863"/>
            <a:chExt cx="1872208" cy="144016"/>
          </a:xfrm>
        </p:grpSpPr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D728DBC8-F4A4-F960-F11F-EA677E8A97A7}"/>
                </a:ext>
              </a:extLst>
            </p:cNvPr>
            <p:cNvSpPr/>
            <p:nvPr/>
          </p:nvSpPr>
          <p:spPr bwMode="auto">
            <a:xfrm>
              <a:off x="383453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2523C881-1407-1A51-1B17-7FEBA2FEDEDE}"/>
                </a:ext>
              </a:extLst>
            </p:cNvPr>
            <p:cNvSpPr/>
            <p:nvPr/>
          </p:nvSpPr>
          <p:spPr bwMode="auto">
            <a:xfrm>
              <a:off x="398707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3A3C228C-54EC-DBD4-A4B7-A594327CE020}"/>
                </a:ext>
              </a:extLst>
            </p:cNvPr>
            <p:cNvSpPr/>
            <p:nvPr/>
          </p:nvSpPr>
          <p:spPr bwMode="auto">
            <a:xfrm>
              <a:off x="4123782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E3E7FCA8-E936-4DB2-FA4B-7974E92DC3BA}"/>
                </a:ext>
              </a:extLst>
            </p:cNvPr>
            <p:cNvSpPr/>
            <p:nvPr/>
          </p:nvSpPr>
          <p:spPr bwMode="auto">
            <a:xfrm>
              <a:off x="4276322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A04CC503-E308-397A-B0F9-A124B6343D7E}"/>
                </a:ext>
              </a:extLst>
            </p:cNvPr>
            <p:cNvSpPr/>
            <p:nvPr/>
          </p:nvSpPr>
          <p:spPr bwMode="auto">
            <a:xfrm>
              <a:off x="4410153" y="5868863"/>
              <a:ext cx="14534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D1B8BC-5333-D26E-7549-52BD3A05C441}"/>
                </a:ext>
              </a:extLst>
            </p:cNvPr>
            <p:cNvSpPr/>
            <p:nvPr/>
          </p:nvSpPr>
          <p:spPr bwMode="auto">
            <a:xfrm>
              <a:off x="4555498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E376E810-F65D-8820-6945-8AE8280B46A7}"/>
                </a:ext>
              </a:extLst>
            </p:cNvPr>
            <p:cNvSpPr/>
            <p:nvPr/>
          </p:nvSpPr>
          <p:spPr bwMode="auto">
            <a:xfrm>
              <a:off x="4699403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2982191-62E2-346B-781B-F520DD5F96EE}"/>
                </a:ext>
              </a:extLst>
            </p:cNvPr>
            <p:cNvSpPr/>
            <p:nvPr/>
          </p:nvSpPr>
          <p:spPr bwMode="auto">
            <a:xfrm>
              <a:off x="4851943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1EE620B6-025C-AC72-8FEE-EFE815A3FCBD}"/>
                </a:ext>
              </a:extLst>
            </p:cNvPr>
            <p:cNvSpPr/>
            <p:nvPr/>
          </p:nvSpPr>
          <p:spPr bwMode="auto">
            <a:xfrm>
              <a:off x="4985774" y="5868863"/>
              <a:ext cx="14534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66B88A3E-81AE-9A5E-7B29-0427407DFA07}"/>
                </a:ext>
              </a:extLst>
            </p:cNvPr>
            <p:cNvSpPr/>
            <p:nvPr/>
          </p:nvSpPr>
          <p:spPr bwMode="auto">
            <a:xfrm>
              <a:off x="5131119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Arial" charset="0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376F8532-6CAA-EC91-3E9C-1CAA0E72A8F8}"/>
                </a:ext>
              </a:extLst>
            </p:cNvPr>
            <p:cNvSpPr/>
            <p:nvPr/>
          </p:nvSpPr>
          <p:spPr bwMode="auto">
            <a:xfrm>
              <a:off x="5275024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BC75E2C5-2A67-A9C3-D18D-B20E51A08C73}"/>
                </a:ext>
              </a:extLst>
            </p:cNvPr>
            <p:cNvSpPr/>
            <p:nvPr/>
          </p:nvSpPr>
          <p:spPr bwMode="auto">
            <a:xfrm>
              <a:off x="5427564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2250C72-ADF2-C4A8-2282-669C45B9A31E}"/>
                </a:ext>
              </a:extLst>
            </p:cNvPr>
            <p:cNvSpPr/>
            <p:nvPr/>
          </p:nvSpPr>
          <p:spPr bwMode="auto">
            <a:xfrm>
              <a:off x="5562835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hoek 80">
            <a:extLst>
              <a:ext uri="{FF2B5EF4-FFF2-40B4-BE49-F238E27FC236}">
                <a16:creationId xmlns:a16="http://schemas.microsoft.com/office/drawing/2014/main" id="{5DDD2723-F796-BD41-27A7-D374B704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75596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BE" altLang="nl-BE"/>
          </a:p>
        </p:txBody>
      </p:sp>
      <p:grpSp>
        <p:nvGrpSpPr>
          <p:cNvPr id="10243" name="Group 1">
            <a:extLst>
              <a:ext uri="{FF2B5EF4-FFF2-40B4-BE49-F238E27FC236}">
                <a16:creationId xmlns:a16="http://schemas.microsoft.com/office/drawing/2014/main" id="{244D63C9-FB31-102B-08D0-80FBCD4BC98D}"/>
              </a:ext>
            </a:extLst>
          </p:cNvPr>
          <p:cNvGrpSpPr>
            <a:grpSpLocks/>
          </p:cNvGrpSpPr>
          <p:nvPr/>
        </p:nvGrpSpPr>
        <p:grpSpPr bwMode="auto">
          <a:xfrm>
            <a:off x="-30163" y="5578475"/>
            <a:ext cx="10841038" cy="1981200"/>
            <a:chOff x="0" y="3187"/>
            <a:chExt cx="5759" cy="1132"/>
          </a:xfrm>
        </p:grpSpPr>
        <p:sp>
          <p:nvSpPr>
            <p:cNvPr id="33871" name="Rectangle 2">
              <a:extLst>
                <a:ext uri="{FF2B5EF4-FFF2-40B4-BE49-F238E27FC236}">
                  <a16:creationId xmlns:a16="http://schemas.microsoft.com/office/drawing/2014/main" id="{B09DDCFE-7D01-C214-F64B-9FA20A0C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5759" cy="1007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1" name="Freeform 3">
              <a:extLst>
                <a:ext uri="{FF2B5EF4-FFF2-40B4-BE49-F238E27FC236}">
                  <a16:creationId xmlns:a16="http://schemas.microsoft.com/office/drawing/2014/main" id="{77AEB0E0-7FCA-C6A7-E3AC-48C57F4E2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87"/>
              <a:ext cx="1812" cy="316"/>
            </a:xfrm>
            <a:custGeom>
              <a:avLst/>
              <a:gdLst>
                <a:gd name="T0" fmla="*/ 27 w 1813"/>
                <a:gd name="T1" fmla="*/ 158 h 317"/>
                <a:gd name="T2" fmla="*/ 66 w 1813"/>
                <a:gd name="T3" fmla="*/ 64 h 317"/>
                <a:gd name="T4" fmla="*/ 296 w 1813"/>
                <a:gd name="T5" fmla="*/ 103 h 317"/>
                <a:gd name="T6" fmla="*/ 603 w 1813"/>
                <a:gd name="T7" fmla="*/ 64 h 317"/>
                <a:gd name="T8" fmla="*/ 680 w 1813"/>
                <a:gd name="T9" fmla="*/ 13 h 317"/>
                <a:gd name="T10" fmla="*/ 998 w 1813"/>
                <a:gd name="T11" fmla="*/ 64 h 317"/>
                <a:gd name="T12" fmla="*/ 1151 w 1813"/>
                <a:gd name="T13" fmla="*/ 115 h 317"/>
                <a:gd name="T14" fmla="*/ 1446 w 1813"/>
                <a:gd name="T15" fmla="*/ 103 h 317"/>
                <a:gd name="T16" fmla="*/ 1523 w 1813"/>
                <a:gd name="T17" fmla="*/ 77 h 317"/>
                <a:gd name="T18" fmla="*/ 1766 w 1813"/>
                <a:gd name="T19" fmla="*/ 115 h 317"/>
                <a:gd name="T20" fmla="*/ 1791 w 1813"/>
                <a:gd name="T21" fmla="*/ 177 h 317"/>
                <a:gd name="T22" fmla="*/ 1353 w 1813"/>
                <a:gd name="T23" fmla="*/ 302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3"/>
                <a:gd name="T37" fmla="*/ 0 h 317"/>
                <a:gd name="T38" fmla="*/ 1813 w 1813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3" h="317">
                  <a:moveTo>
                    <a:pt x="27" y="167"/>
                  </a:moveTo>
                  <a:cubicBezTo>
                    <a:pt x="7" y="107"/>
                    <a:pt x="0" y="86"/>
                    <a:pt x="66" y="64"/>
                  </a:cubicBezTo>
                  <a:cubicBezTo>
                    <a:pt x="155" y="72"/>
                    <a:pt x="216" y="76"/>
                    <a:pt x="296" y="103"/>
                  </a:cubicBezTo>
                  <a:cubicBezTo>
                    <a:pt x="399" y="93"/>
                    <a:pt x="517" y="121"/>
                    <a:pt x="603" y="64"/>
                  </a:cubicBezTo>
                  <a:cubicBezTo>
                    <a:pt x="699" y="0"/>
                    <a:pt x="590" y="44"/>
                    <a:pt x="680" y="13"/>
                  </a:cubicBezTo>
                  <a:cubicBezTo>
                    <a:pt x="1065" y="33"/>
                    <a:pt x="832" y="4"/>
                    <a:pt x="1013" y="64"/>
                  </a:cubicBezTo>
                  <a:cubicBezTo>
                    <a:pt x="1067" y="101"/>
                    <a:pt x="1099" y="104"/>
                    <a:pt x="1166" y="115"/>
                  </a:cubicBezTo>
                  <a:cubicBezTo>
                    <a:pt x="1264" y="111"/>
                    <a:pt x="1363" y="113"/>
                    <a:pt x="1461" y="103"/>
                  </a:cubicBezTo>
                  <a:cubicBezTo>
                    <a:pt x="1488" y="100"/>
                    <a:pt x="1538" y="77"/>
                    <a:pt x="1538" y="77"/>
                  </a:cubicBezTo>
                  <a:cubicBezTo>
                    <a:pt x="1643" y="86"/>
                    <a:pt x="1690" y="94"/>
                    <a:pt x="1781" y="115"/>
                  </a:cubicBezTo>
                  <a:cubicBezTo>
                    <a:pt x="1813" y="165"/>
                    <a:pt x="1806" y="139"/>
                    <a:pt x="1806" y="192"/>
                  </a:cubicBezTo>
                  <a:lnTo>
                    <a:pt x="1368" y="317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33795" name="Rectangle 4">
            <a:extLst>
              <a:ext uri="{FF2B5EF4-FFF2-40B4-BE49-F238E27FC236}">
                <a16:creationId xmlns:a16="http://schemas.microsoft.com/office/drawing/2014/main" id="{A0865AAA-BFED-5E4D-E533-A2547A469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18319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lin ang="54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BF6D6E16-5C94-7371-C1D0-4F4700B72947}"/>
              </a:ext>
            </a:extLst>
          </p:cNvPr>
          <p:cNvGrpSpPr>
            <a:grpSpLocks/>
          </p:cNvGrpSpPr>
          <p:nvPr/>
        </p:nvGrpSpPr>
        <p:grpSpPr bwMode="auto">
          <a:xfrm>
            <a:off x="-198438" y="1362075"/>
            <a:ext cx="11009313" cy="484188"/>
            <a:chOff x="-144" y="778"/>
            <a:chExt cx="6290" cy="277"/>
          </a:xfrm>
        </p:grpSpPr>
        <p:grpSp>
          <p:nvGrpSpPr>
            <p:cNvPr id="10293" name="Group 6">
              <a:extLst>
                <a:ext uri="{FF2B5EF4-FFF2-40B4-BE49-F238E27FC236}">
                  <a16:creationId xmlns:a16="http://schemas.microsoft.com/office/drawing/2014/main" id="{52252045-2F8B-D846-07E3-A1F478DC0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778"/>
              <a:ext cx="866" cy="277"/>
              <a:chOff x="-144" y="778"/>
              <a:chExt cx="866" cy="277"/>
            </a:xfrm>
          </p:grpSpPr>
          <p:sp>
            <p:nvSpPr>
              <p:cNvPr id="10318" name="Freeform 7">
                <a:extLst>
                  <a:ext uri="{FF2B5EF4-FFF2-40B4-BE49-F238E27FC236}">
                    <a16:creationId xmlns:a16="http://schemas.microsoft.com/office/drawing/2014/main" id="{052EC7C9-0A59-FC87-BF4B-B6ED17558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-14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70" name="Oval 8">
                <a:extLst>
                  <a:ext uri="{FF2B5EF4-FFF2-40B4-BE49-F238E27FC236}">
                    <a16:creationId xmlns:a16="http://schemas.microsoft.com/office/drawing/2014/main" id="{DF73E161-2F71-4F8F-5798-336249F2F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4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94" name="Group 9">
              <a:extLst>
                <a:ext uri="{FF2B5EF4-FFF2-40B4-BE49-F238E27FC236}">
                  <a16:creationId xmlns:a16="http://schemas.microsoft.com/office/drawing/2014/main" id="{753DEBBA-3667-5CE5-5A73-678E11EF7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778"/>
              <a:ext cx="866" cy="277"/>
              <a:chOff x="528" y="778"/>
              <a:chExt cx="866" cy="277"/>
            </a:xfrm>
          </p:grpSpPr>
          <p:sp>
            <p:nvSpPr>
              <p:cNvPr id="10316" name="Freeform 10">
                <a:extLst>
                  <a:ext uri="{FF2B5EF4-FFF2-40B4-BE49-F238E27FC236}">
                    <a16:creationId xmlns:a16="http://schemas.microsoft.com/office/drawing/2014/main" id="{BB317191-A924-FE85-5230-B4BC05BE2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68" name="Oval 11">
                <a:extLst>
                  <a:ext uri="{FF2B5EF4-FFF2-40B4-BE49-F238E27FC236}">
                    <a16:creationId xmlns:a16="http://schemas.microsoft.com/office/drawing/2014/main" id="{26E7FB7D-9F39-6C60-8D60-953FC712A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17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95" name="Group 12">
              <a:extLst>
                <a:ext uri="{FF2B5EF4-FFF2-40B4-BE49-F238E27FC236}">
                  <a16:creationId xmlns:a16="http://schemas.microsoft.com/office/drawing/2014/main" id="{76A80AD1-C111-B8A5-0F75-7BE580D70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778"/>
              <a:ext cx="866" cy="277"/>
              <a:chOff x="3312" y="778"/>
              <a:chExt cx="866" cy="277"/>
            </a:xfrm>
          </p:grpSpPr>
          <p:sp>
            <p:nvSpPr>
              <p:cNvPr id="10314" name="Freeform 13">
                <a:extLst>
                  <a:ext uri="{FF2B5EF4-FFF2-40B4-BE49-F238E27FC236}">
                    <a16:creationId xmlns:a16="http://schemas.microsoft.com/office/drawing/2014/main" id="{7C090A17-73C8-93D3-7B57-30E549119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66" name="Oval 14">
                <a:extLst>
                  <a:ext uri="{FF2B5EF4-FFF2-40B4-BE49-F238E27FC236}">
                    <a16:creationId xmlns:a16="http://schemas.microsoft.com/office/drawing/2014/main" id="{A54CC88D-737A-A366-85C9-282F210EC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96" name="Group 15">
              <a:extLst>
                <a:ext uri="{FF2B5EF4-FFF2-40B4-BE49-F238E27FC236}">
                  <a16:creationId xmlns:a16="http://schemas.microsoft.com/office/drawing/2014/main" id="{6FAC94BF-6CE6-687A-C8DD-69B04B473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778"/>
              <a:ext cx="866" cy="277"/>
              <a:chOff x="1920" y="778"/>
              <a:chExt cx="866" cy="277"/>
            </a:xfrm>
          </p:grpSpPr>
          <p:sp>
            <p:nvSpPr>
              <p:cNvPr id="10312" name="Freeform 16">
                <a:extLst>
                  <a:ext uri="{FF2B5EF4-FFF2-40B4-BE49-F238E27FC236}">
                    <a16:creationId xmlns:a16="http://schemas.microsoft.com/office/drawing/2014/main" id="{6335A87F-EC48-432D-BEBF-1A8904696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92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64" name="Oval 17">
                <a:extLst>
                  <a:ext uri="{FF2B5EF4-FFF2-40B4-BE49-F238E27FC236}">
                    <a16:creationId xmlns:a16="http://schemas.microsoft.com/office/drawing/2014/main" id="{96AAF701-BF70-9BF1-8A68-E2E09E035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0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97" name="Group 18">
              <a:extLst>
                <a:ext uri="{FF2B5EF4-FFF2-40B4-BE49-F238E27FC236}">
                  <a16:creationId xmlns:a16="http://schemas.microsoft.com/office/drawing/2014/main" id="{8787EE7F-6134-54FF-3589-8D64B32BA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778"/>
              <a:ext cx="866" cy="277"/>
              <a:chOff x="1200" y="778"/>
              <a:chExt cx="866" cy="277"/>
            </a:xfrm>
          </p:grpSpPr>
          <p:sp>
            <p:nvSpPr>
              <p:cNvPr id="10310" name="Freeform 19">
                <a:extLst>
                  <a:ext uri="{FF2B5EF4-FFF2-40B4-BE49-F238E27FC236}">
                    <a16:creationId xmlns:a16="http://schemas.microsoft.com/office/drawing/2014/main" id="{16B102CC-4C4F-C686-D8E4-9601F2C10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0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62" name="Oval 20">
                <a:extLst>
                  <a:ext uri="{FF2B5EF4-FFF2-40B4-BE49-F238E27FC236}">
                    <a16:creationId xmlns:a16="http://schemas.microsoft.com/office/drawing/2014/main" id="{44C3A8F2-534E-17F9-790F-92DCD561A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89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98" name="Group 21">
              <a:extLst>
                <a:ext uri="{FF2B5EF4-FFF2-40B4-BE49-F238E27FC236}">
                  <a16:creationId xmlns:a16="http://schemas.microsoft.com/office/drawing/2014/main" id="{22965F3B-BC77-2C19-5F42-F12D1E56C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778"/>
              <a:ext cx="866" cy="277"/>
              <a:chOff x="3984" y="778"/>
              <a:chExt cx="866" cy="277"/>
            </a:xfrm>
          </p:grpSpPr>
          <p:sp>
            <p:nvSpPr>
              <p:cNvPr id="10308" name="Freeform 22">
                <a:extLst>
                  <a:ext uri="{FF2B5EF4-FFF2-40B4-BE49-F238E27FC236}">
                    <a16:creationId xmlns:a16="http://schemas.microsoft.com/office/drawing/2014/main" id="{13599CC7-B694-0937-F46C-617E87582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8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60" name="Oval 23">
                <a:extLst>
                  <a:ext uri="{FF2B5EF4-FFF2-40B4-BE49-F238E27FC236}">
                    <a16:creationId xmlns:a16="http://schemas.microsoft.com/office/drawing/2014/main" id="{23F1FEC1-3D4B-D283-5184-325E6E868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72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99" name="Group 24">
              <a:extLst>
                <a:ext uri="{FF2B5EF4-FFF2-40B4-BE49-F238E27FC236}">
                  <a16:creationId xmlns:a16="http://schemas.microsoft.com/office/drawing/2014/main" id="{CD988FC4-05DA-8D9C-6564-4E2990F33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778"/>
              <a:ext cx="866" cy="277"/>
              <a:chOff x="2640" y="778"/>
              <a:chExt cx="866" cy="277"/>
            </a:xfrm>
          </p:grpSpPr>
          <p:sp>
            <p:nvSpPr>
              <p:cNvPr id="10306" name="Freeform 25">
                <a:extLst>
                  <a:ext uri="{FF2B5EF4-FFF2-40B4-BE49-F238E27FC236}">
                    <a16:creationId xmlns:a16="http://schemas.microsoft.com/office/drawing/2014/main" id="{03422692-EF1B-EE82-CA06-581259CC4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58" name="Oval 26">
                <a:extLst>
                  <a:ext uri="{FF2B5EF4-FFF2-40B4-BE49-F238E27FC236}">
                    <a16:creationId xmlns:a16="http://schemas.microsoft.com/office/drawing/2014/main" id="{BB9885F7-4CE9-BF35-AB56-2438E191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2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00" name="Group 27">
              <a:extLst>
                <a:ext uri="{FF2B5EF4-FFF2-40B4-BE49-F238E27FC236}">
                  <a16:creationId xmlns:a16="http://schemas.microsoft.com/office/drawing/2014/main" id="{0563C357-F2E1-FB49-EDB4-BC38872A7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778"/>
              <a:ext cx="866" cy="277"/>
              <a:chOff x="4608" y="778"/>
              <a:chExt cx="866" cy="277"/>
            </a:xfrm>
          </p:grpSpPr>
          <p:sp>
            <p:nvSpPr>
              <p:cNvPr id="10304" name="Freeform 28">
                <a:extLst>
                  <a:ext uri="{FF2B5EF4-FFF2-40B4-BE49-F238E27FC236}">
                    <a16:creationId xmlns:a16="http://schemas.microsoft.com/office/drawing/2014/main" id="{A73112E2-D69C-7C2E-611E-D10625E1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60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56" name="Oval 29">
                <a:extLst>
                  <a:ext uri="{FF2B5EF4-FFF2-40B4-BE49-F238E27FC236}">
                    <a16:creationId xmlns:a16="http://schemas.microsoft.com/office/drawing/2014/main" id="{E429C62D-5568-BC69-68C7-D3A76E975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96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01" name="Group 30">
              <a:extLst>
                <a:ext uri="{FF2B5EF4-FFF2-40B4-BE49-F238E27FC236}">
                  <a16:creationId xmlns:a16="http://schemas.microsoft.com/office/drawing/2014/main" id="{1E8B409B-8C75-5105-0C38-C319F9E93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778"/>
              <a:ext cx="866" cy="277"/>
              <a:chOff x="5280" y="778"/>
              <a:chExt cx="866" cy="277"/>
            </a:xfrm>
          </p:grpSpPr>
          <p:sp>
            <p:nvSpPr>
              <p:cNvPr id="10302" name="Freeform 31">
                <a:extLst>
                  <a:ext uri="{FF2B5EF4-FFF2-40B4-BE49-F238E27FC236}">
                    <a16:creationId xmlns:a16="http://schemas.microsoft.com/office/drawing/2014/main" id="{F015D4D2-5ED3-3CC8-EBF8-A80F8D318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54" name="Oval 32">
                <a:extLst>
                  <a:ext uri="{FF2B5EF4-FFF2-40B4-BE49-F238E27FC236}">
                    <a16:creationId xmlns:a16="http://schemas.microsoft.com/office/drawing/2014/main" id="{C77BEEC2-F8F5-FA4F-E7F9-DE83A19FA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6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246" name="Group 33">
            <a:extLst>
              <a:ext uri="{FF2B5EF4-FFF2-40B4-BE49-F238E27FC236}">
                <a16:creationId xmlns:a16="http://schemas.microsoft.com/office/drawing/2014/main" id="{700DD518-4A38-D590-AA43-8C6F8F9D0EDD}"/>
              </a:ext>
            </a:extLst>
          </p:cNvPr>
          <p:cNvGrpSpPr>
            <a:grpSpLocks/>
          </p:cNvGrpSpPr>
          <p:nvPr/>
        </p:nvGrpSpPr>
        <p:grpSpPr bwMode="auto">
          <a:xfrm>
            <a:off x="-198438" y="5397500"/>
            <a:ext cx="11009313" cy="796925"/>
            <a:chOff x="-192" y="3084"/>
            <a:chExt cx="6290" cy="455"/>
          </a:xfrm>
        </p:grpSpPr>
        <p:grpSp>
          <p:nvGrpSpPr>
            <p:cNvPr id="10272" name="Group 34">
              <a:extLst>
                <a:ext uri="{FF2B5EF4-FFF2-40B4-BE49-F238E27FC236}">
                  <a16:creationId xmlns:a16="http://schemas.microsoft.com/office/drawing/2014/main" id="{64071E91-3E89-0774-7B74-2517E5AD7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2" y="3216"/>
              <a:ext cx="866" cy="287"/>
              <a:chOff x="-192" y="3216"/>
              <a:chExt cx="866" cy="287"/>
            </a:xfrm>
          </p:grpSpPr>
          <p:sp>
            <p:nvSpPr>
              <p:cNvPr id="10291" name="Freeform 35">
                <a:extLst>
                  <a:ext uri="{FF2B5EF4-FFF2-40B4-BE49-F238E27FC236}">
                    <a16:creationId xmlns:a16="http://schemas.microsoft.com/office/drawing/2014/main" id="{37E3C65C-748F-6123-16F4-BFECBCEC5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43" name="Oval 36">
                <a:extLst>
                  <a:ext uri="{FF2B5EF4-FFF2-40B4-BE49-F238E27FC236}">
                    <a16:creationId xmlns:a16="http://schemas.microsoft.com/office/drawing/2014/main" id="{4D0A0E3B-DB8C-73CB-135A-03F8CF19C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73" name="Group 37">
              <a:extLst>
                <a:ext uri="{FF2B5EF4-FFF2-40B4-BE49-F238E27FC236}">
                  <a16:creationId xmlns:a16="http://schemas.microsoft.com/office/drawing/2014/main" id="{C2EDDBCC-F8CA-2B23-9C3F-02D87CD77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216"/>
              <a:ext cx="866" cy="287"/>
              <a:chOff x="480" y="3216"/>
              <a:chExt cx="866" cy="287"/>
            </a:xfrm>
          </p:grpSpPr>
          <p:sp>
            <p:nvSpPr>
              <p:cNvPr id="10289" name="Freeform 38">
                <a:extLst>
                  <a:ext uri="{FF2B5EF4-FFF2-40B4-BE49-F238E27FC236}">
                    <a16:creationId xmlns:a16="http://schemas.microsoft.com/office/drawing/2014/main" id="{CB520CE7-DC31-54F4-4BF2-77423B225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41" name="Oval 39">
                <a:extLst>
                  <a:ext uri="{FF2B5EF4-FFF2-40B4-BE49-F238E27FC236}">
                    <a16:creationId xmlns:a16="http://schemas.microsoft.com/office/drawing/2014/main" id="{4D676830-BC98-C0A4-74F6-491D5C19F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74" name="Group 40">
              <a:extLst>
                <a:ext uri="{FF2B5EF4-FFF2-40B4-BE49-F238E27FC236}">
                  <a16:creationId xmlns:a16="http://schemas.microsoft.com/office/drawing/2014/main" id="{82FC6006-0F7C-2B7E-9109-54F02318D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216"/>
              <a:ext cx="866" cy="287"/>
              <a:chOff x="3936" y="3216"/>
              <a:chExt cx="866" cy="287"/>
            </a:xfrm>
          </p:grpSpPr>
          <p:sp>
            <p:nvSpPr>
              <p:cNvPr id="10287" name="Freeform 41">
                <a:extLst>
                  <a:ext uri="{FF2B5EF4-FFF2-40B4-BE49-F238E27FC236}">
                    <a16:creationId xmlns:a16="http://schemas.microsoft.com/office/drawing/2014/main" id="{E89B09C5-3C2B-95E6-9B25-3C9437964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39" name="Oval 42">
                <a:extLst>
                  <a:ext uri="{FF2B5EF4-FFF2-40B4-BE49-F238E27FC236}">
                    <a16:creationId xmlns:a16="http://schemas.microsoft.com/office/drawing/2014/main" id="{52ED1EFF-6035-F186-6C5B-4FCA2FEBD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75" name="Group 43">
              <a:extLst>
                <a:ext uri="{FF2B5EF4-FFF2-40B4-BE49-F238E27FC236}">
                  <a16:creationId xmlns:a16="http://schemas.microsoft.com/office/drawing/2014/main" id="{3511AB84-63FB-049A-B55E-85DBE5DEE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216"/>
              <a:ext cx="866" cy="287"/>
              <a:chOff x="4560" y="3216"/>
              <a:chExt cx="866" cy="287"/>
            </a:xfrm>
          </p:grpSpPr>
          <p:sp>
            <p:nvSpPr>
              <p:cNvPr id="10285" name="Freeform 44">
                <a:extLst>
                  <a:ext uri="{FF2B5EF4-FFF2-40B4-BE49-F238E27FC236}">
                    <a16:creationId xmlns:a16="http://schemas.microsoft.com/office/drawing/2014/main" id="{F2C2CB00-0EB8-74FA-3D8F-B81A9B32B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37" name="Oval 45">
                <a:extLst>
                  <a:ext uri="{FF2B5EF4-FFF2-40B4-BE49-F238E27FC236}">
                    <a16:creationId xmlns:a16="http://schemas.microsoft.com/office/drawing/2014/main" id="{820FB772-6205-9728-111C-8FD50FA69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76" name="Group 46">
              <a:extLst>
                <a:ext uri="{FF2B5EF4-FFF2-40B4-BE49-F238E27FC236}">
                  <a16:creationId xmlns:a16="http://schemas.microsoft.com/office/drawing/2014/main" id="{7F7B3539-2CD8-20DF-E96A-2478678DB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216"/>
              <a:ext cx="866" cy="287"/>
              <a:chOff x="5232" y="3216"/>
              <a:chExt cx="866" cy="287"/>
            </a:xfrm>
          </p:grpSpPr>
          <p:sp>
            <p:nvSpPr>
              <p:cNvPr id="10283" name="Freeform 47">
                <a:extLst>
                  <a:ext uri="{FF2B5EF4-FFF2-40B4-BE49-F238E27FC236}">
                    <a16:creationId xmlns:a16="http://schemas.microsoft.com/office/drawing/2014/main" id="{1038795C-FE85-18B7-309B-CD7D3B72C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2 w 1047"/>
                  <a:gd name="T11" fmla="*/ 1 h 392"/>
                  <a:gd name="T12" fmla="*/ 10 w 1047"/>
                  <a:gd name="T13" fmla="*/ 1 h 392"/>
                  <a:gd name="T14" fmla="*/ 11 w 1047"/>
                  <a:gd name="T15" fmla="*/ 1 h 392"/>
                  <a:gd name="T16" fmla="*/ 10 w 1047"/>
                  <a:gd name="T17" fmla="*/ 1 h 392"/>
                  <a:gd name="T18" fmla="*/ 10 w 1047"/>
                  <a:gd name="T19" fmla="*/ 1 h 392"/>
                  <a:gd name="T20" fmla="*/ 10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35" name="Oval 48">
                <a:extLst>
                  <a:ext uri="{FF2B5EF4-FFF2-40B4-BE49-F238E27FC236}">
                    <a16:creationId xmlns:a16="http://schemas.microsoft.com/office/drawing/2014/main" id="{19D2B07E-63EA-1378-E9AE-4A7D817CB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77" name="Group 49">
              <a:extLst>
                <a:ext uri="{FF2B5EF4-FFF2-40B4-BE49-F238E27FC236}">
                  <a16:creationId xmlns:a16="http://schemas.microsoft.com/office/drawing/2014/main" id="{376929DD-CE8E-236D-D485-70AA964DB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" y="3084"/>
              <a:ext cx="1088" cy="455"/>
              <a:chOff x="3007" y="3084"/>
              <a:chExt cx="1088" cy="455"/>
            </a:xfrm>
          </p:grpSpPr>
          <p:sp>
            <p:nvSpPr>
              <p:cNvPr id="10281" name="Freeform 50">
                <a:extLst>
                  <a:ext uri="{FF2B5EF4-FFF2-40B4-BE49-F238E27FC236}">
                    <a16:creationId xmlns:a16="http://schemas.microsoft.com/office/drawing/2014/main" id="{EC7D3D05-149D-ECED-61CD-EA099B02F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024" y="3168"/>
                <a:ext cx="1055" cy="287"/>
              </a:xfrm>
              <a:custGeom>
                <a:avLst/>
                <a:gdLst>
                  <a:gd name="T0" fmla="*/ 0 w 1047"/>
                  <a:gd name="T1" fmla="*/ 0 h 392"/>
                  <a:gd name="T2" fmla="*/ 36 w 1047"/>
                  <a:gd name="T3" fmla="*/ 0 h 392"/>
                  <a:gd name="T4" fmla="*/ 47 w 1047"/>
                  <a:gd name="T5" fmla="*/ 0 h 392"/>
                  <a:gd name="T6" fmla="*/ 42 w 1047"/>
                  <a:gd name="T7" fmla="*/ 0 h 392"/>
                  <a:gd name="T8" fmla="*/ 57 w 1047"/>
                  <a:gd name="T9" fmla="*/ 0 h 392"/>
                  <a:gd name="T10" fmla="*/ 122 w 1047"/>
                  <a:gd name="T11" fmla="*/ 0 h 392"/>
                  <a:gd name="T12" fmla="*/ 493 w 1047"/>
                  <a:gd name="T13" fmla="*/ 0 h 392"/>
                  <a:gd name="T14" fmla="*/ 523 w 1047"/>
                  <a:gd name="T15" fmla="*/ 0 h 392"/>
                  <a:gd name="T16" fmla="*/ 487 w 1047"/>
                  <a:gd name="T17" fmla="*/ 0 h 392"/>
                  <a:gd name="T18" fmla="*/ 480 w 1047"/>
                  <a:gd name="T19" fmla="*/ 0 h 392"/>
                  <a:gd name="T20" fmla="*/ 465 w 1047"/>
                  <a:gd name="T21" fmla="*/ 0 h 392"/>
                  <a:gd name="T22" fmla="*/ 0 w 1047"/>
                  <a:gd name="T23" fmla="*/ 0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33" name="Oval 51">
                <a:extLst>
                  <a:ext uri="{FF2B5EF4-FFF2-40B4-BE49-F238E27FC236}">
                    <a16:creationId xmlns:a16="http://schemas.microsoft.com/office/drawing/2014/main" id="{3AAFFD11-B05A-4296-EE40-9E3855C45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 flipV="1">
                <a:off x="3348" y="3242"/>
                <a:ext cx="440" cy="7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78" name="Group 52">
              <a:extLst>
                <a:ext uri="{FF2B5EF4-FFF2-40B4-BE49-F238E27FC236}">
                  <a16:creationId xmlns:a16="http://schemas.microsoft.com/office/drawing/2014/main" id="{6744BDB9-A497-97CC-D6DC-96E68397A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3101"/>
              <a:ext cx="898" cy="421"/>
              <a:chOff x="1183" y="3101"/>
              <a:chExt cx="898" cy="421"/>
            </a:xfrm>
          </p:grpSpPr>
          <p:sp>
            <p:nvSpPr>
              <p:cNvPr id="10279" name="Freeform 53">
                <a:extLst>
                  <a:ext uri="{FF2B5EF4-FFF2-40B4-BE49-F238E27FC236}">
                    <a16:creationId xmlns:a16="http://schemas.microsoft.com/office/drawing/2014/main" id="{C5C9F0DA-B091-BD6D-5797-A5BC2156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">
                <a:off x="1200" y="3169"/>
                <a:ext cx="863" cy="287"/>
              </a:xfrm>
              <a:custGeom>
                <a:avLst/>
                <a:gdLst>
                  <a:gd name="T0" fmla="*/ 0 w 1047"/>
                  <a:gd name="T1" fmla="*/ 1 h 392"/>
                  <a:gd name="T2" fmla="*/ 3 w 1047"/>
                  <a:gd name="T3" fmla="*/ 1 h 392"/>
                  <a:gd name="T4" fmla="*/ 4 w 1047"/>
                  <a:gd name="T5" fmla="*/ 1 h 392"/>
                  <a:gd name="T6" fmla="*/ 4 w 1047"/>
                  <a:gd name="T7" fmla="*/ 1 h 392"/>
                  <a:gd name="T8" fmla="*/ 5 w 1047"/>
                  <a:gd name="T9" fmla="*/ 1 h 392"/>
                  <a:gd name="T10" fmla="*/ 9 w 1047"/>
                  <a:gd name="T11" fmla="*/ 1 h 392"/>
                  <a:gd name="T12" fmla="*/ 38 w 1047"/>
                  <a:gd name="T13" fmla="*/ 1 h 392"/>
                  <a:gd name="T14" fmla="*/ 40 w 1047"/>
                  <a:gd name="T15" fmla="*/ 1 h 392"/>
                  <a:gd name="T16" fmla="*/ 37 w 1047"/>
                  <a:gd name="T17" fmla="*/ 1 h 392"/>
                  <a:gd name="T18" fmla="*/ 37 w 1047"/>
                  <a:gd name="T19" fmla="*/ 1 h 392"/>
                  <a:gd name="T20" fmla="*/ 35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3831" name="Oval 54">
                <a:extLst>
                  <a:ext uri="{FF2B5EF4-FFF2-40B4-BE49-F238E27FC236}">
                    <a16:creationId xmlns:a16="http://schemas.microsoft.com/office/drawing/2014/main" id="{262BB504-CF5E-6190-BBDC-D95D992E7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 flipV="1">
                <a:off x="1446" y="3295"/>
                <a:ext cx="492" cy="5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798" name="AutoShape 55">
            <a:extLst>
              <a:ext uri="{FF2B5EF4-FFF2-40B4-BE49-F238E27FC236}">
                <a16:creationId xmlns:a16="http://schemas.microsoft.com/office/drawing/2014/main" id="{45305160-1AB8-9BDA-7389-555E00C0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5461000"/>
            <a:ext cx="673100" cy="503238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9" name="AutoShape 56">
            <a:extLst>
              <a:ext uri="{FF2B5EF4-FFF2-40B4-BE49-F238E27FC236}">
                <a16:creationId xmlns:a16="http://schemas.microsoft.com/office/drawing/2014/main" id="{BAFF6666-159A-7125-2543-A73CA4F7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5461000"/>
            <a:ext cx="671512" cy="503238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0" name="AutoShape 57">
            <a:extLst>
              <a:ext uri="{FF2B5EF4-FFF2-40B4-BE49-F238E27FC236}">
                <a16:creationId xmlns:a16="http://schemas.microsoft.com/office/drawing/2014/main" id="{AA1FFF94-937B-1C98-07FC-DB2E90CB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5545138"/>
            <a:ext cx="671513" cy="503237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1" name="AutoShape 58">
            <a:extLst>
              <a:ext uri="{FF2B5EF4-FFF2-40B4-BE49-F238E27FC236}">
                <a16:creationId xmlns:a16="http://schemas.microsoft.com/office/drawing/2014/main" id="{1F202998-D64D-A134-2552-4F2A2280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461000"/>
            <a:ext cx="673100" cy="503238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2" name="AutoShape 59">
            <a:extLst>
              <a:ext uri="{FF2B5EF4-FFF2-40B4-BE49-F238E27FC236}">
                <a16:creationId xmlns:a16="http://schemas.microsoft.com/office/drawing/2014/main" id="{48BF84BB-B89C-8B5F-5D7C-317CB6D9A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537686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3" name="AutoShape 60">
            <a:extLst>
              <a:ext uri="{FF2B5EF4-FFF2-40B4-BE49-F238E27FC236}">
                <a16:creationId xmlns:a16="http://schemas.microsoft.com/office/drawing/2014/main" id="{E28C558D-EF84-AD1E-A934-27C2550433C8}"/>
              </a:ext>
            </a:extLst>
          </p:cNvPr>
          <p:cNvSpPr>
            <a:spLocks noChangeArrowheads="1"/>
          </p:cNvSpPr>
          <p:nvPr/>
        </p:nvSpPr>
        <p:spPr bwMode="auto">
          <a:xfrm rot="-2220000">
            <a:off x="3832225" y="4032250"/>
            <a:ext cx="252413" cy="10922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89" name="Text Box 61">
            <a:extLst>
              <a:ext uri="{FF2B5EF4-FFF2-40B4-BE49-F238E27FC236}">
                <a16:creationId xmlns:a16="http://schemas.microsoft.com/office/drawing/2014/main" id="{284AE662-0016-81B2-1B24-0A2D82AC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3529013"/>
            <a:ext cx="1763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eaLnBrk="1" fontAlgn="auto" hangingPunct="1">
              <a:spcBef>
                <a:spcPts val="1654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Secretion</a:t>
            </a:r>
          </a:p>
        </p:txBody>
      </p:sp>
      <p:sp>
        <p:nvSpPr>
          <p:cNvPr id="124990" name="Text Box 62">
            <a:extLst>
              <a:ext uri="{FF2B5EF4-FFF2-40B4-BE49-F238E27FC236}">
                <a16:creationId xmlns:a16="http://schemas.microsoft.com/office/drawing/2014/main" id="{CD4AA29D-8CB2-56FF-6EC6-D69C3353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637338"/>
            <a:ext cx="2520950" cy="64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algn="ctr" eaLnBrk="1" fontAlgn="auto" hangingPunct="1">
              <a:spcBef>
                <a:spcPts val="2205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Activation</a:t>
            </a:r>
          </a:p>
        </p:txBody>
      </p:sp>
      <p:sp>
        <p:nvSpPr>
          <p:cNvPr id="33806" name="Text Box 64">
            <a:extLst>
              <a:ext uri="{FF2B5EF4-FFF2-40B4-BE49-F238E27FC236}">
                <a16:creationId xmlns:a16="http://schemas.microsoft.com/office/drawing/2014/main" id="{91271E9F-9A95-B0C8-78BC-F110A43F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3895725"/>
            <a:ext cx="11763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29" tIns="51599" rIns="99229" bIns="51599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777777"/>
              </a:buClr>
              <a:defRPr/>
            </a:pPr>
            <a:r>
              <a:rPr lang="en-US" altLang="nl-BE" sz="2646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endParaRPr lang="en-US" altLang="nl-BE" sz="2646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7" name="AutoShape 60">
            <a:extLst>
              <a:ext uri="{FF2B5EF4-FFF2-40B4-BE49-F238E27FC236}">
                <a16:creationId xmlns:a16="http://schemas.microsoft.com/office/drawing/2014/main" id="{A7E8E791-289B-7926-9565-2453F50A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3360738"/>
            <a:ext cx="250825" cy="10922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63">
            <a:extLst>
              <a:ext uri="{FF2B5EF4-FFF2-40B4-BE49-F238E27FC236}">
                <a16:creationId xmlns:a16="http://schemas.microsoft.com/office/drawing/2014/main" id="{2E7B0F56-D42B-2E80-A420-DDA65139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2771775"/>
            <a:ext cx="26035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eaLnBrk="1" fontAlgn="auto" hangingPunct="1">
              <a:spcBef>
                <a:spcPts val="1654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TxA</a:t>
            </a:r>
            <a:r>
              <a:rPr lang="en-US" b="1" baseline="-25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 formation</a:t>
            </a:r>
          </a:p>
        </p:txBody>
      </p:sp>
      <p:grpSp>
        <p:nvGrpSpPr>
          <p:cNvPr id="10258" name="Groep 77">
            <a:extLst>
              <a:ext uri="{FF2B5EF4-FFF2-40B4-BE49-F238E27FC236}">
                <a16:creationId xmlns:a16="http://schemas.microsoft.com/office/drawing/2014/main" id="{5BF772AB-A2D4-8009-5C2B-2F5FDE37BD0E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5937250"/>
            <a:ext cx="2065337" cy="158750"/>
            <a:chOff x="3834532" y="5868863"/>
            <a:chExt cx="1872208" cy="144016"/>
          </a:xfrm>
        </p:grpSpPr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FA67B75-1914-9B43-173D-69CC5729EF32}"/>
                </a:ext>
              </a:extLst>
            </p:cNvPr>
            <p:cNvSpPr/>
            <p:nvPr/>
          </p:nvSpPr>
          <p:spPr bwMode="auto">
            <a:xfrm>
              <a:off x="383453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C0E13B7B-E549-790F-5C76-69DC2C6122CD}"/>
                </a:ext>
              </a:extLst>
            </p:cNvPr>
            <p:cNvSpPr/>
            <p:nvPr/>
          </p:nvSpPr>
          <p:spPr bwMode="auto">
            <a:xfrm>
              <a:off x="398707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02E8DBD-05E2-4E7F-48A6-77BC6C69A34E}"/>
                </a:ext>
              </a:extLst>
            </p:cNvPr>
            <p:cNvSpPr/>
            <p:nvPr/>
          </p:nvSpPr>
          <p:spPr bwMode="auto">
            <a:xfrm>
              <a:off x="4123781" y="5868863"/>
              <a:ext cx="142467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B840326B-7459-D2A5-6907-AC0EFC9E4F24}"/>
                </a:ext>
              </a:extLst>
            </p:cNvPr>
            <p:cNvSpPr/>
            <p:nvPr/>
          </p:nvSpPr>
          <p:spPr bwMode="auto">
            <a:xfrm>
              <a:off x="4276321" y="5868863"/>
              <a:ext cx="142467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8AC29584-82BA-D4E8-622E-ABBCEF3E88F2}"/>
                </a:ext>
              </a:extLst>
            </p:cNvPr>
            <p:cNvSpPr/>
            <p:nvPr/>
          </p:nvSpPr>
          <p:spPr bwMode="auto">
            <a:xfrm>
              <a:off x="4410153" y="5868863"/>
              <a:ext cx="145344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389817C5-B9C1-6B57-795D-769F0B4F3DD9}"/>
                </a:ext>
              </a:extLst>
            </p:cNvPr>
            <p:cNvSpPr/>
            <p:nvPr/>
          </p:nvSpPr>
          <p:spPr bwMode="auto">
            <a:xfrm>
              <a:off x="4555497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8A483A3-1B4A-97A0-9445-76E98F9C4ECE}"/>
                </a:ext>
              </a:extLst>
            </p:cNvPr>
            <p:cNvSpPr/>
            <p:nvPr/>
          </p:nvSpPr>
          <p:spPr bwMode="auto">
            <a:xfrm>
              <a:off x="4699403" y="5868863"/>
              <a:ext cx="142467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E7028BF6-329C-42DE-B84A-4348687D7F9F}"/>
                </a:ext>
              </a:extLst>
            </p:cNvPr>
            <p:cNvSpPr/>
            <p:nvPr/>
          </p:nvSpPr>
          <p:spPr bwMode="auto">
            <a:xfrm>
              <a:off x="4851942" y="5868863"/>
              <a:ext cx="142467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93DB5A9-64A2-819B-126B-763542840CBE}"/>
                </a:ext>
              </a:extLst>
            </p:cNvPr>
            <p:cNvSpPr/>
            <p:nvPr/>
          </p:nvSpPr>
          <p:spPr bwMode="auto">
            <a:xfrm>
              <a:off x="4985775" y="5868863"/>
              <a:ext cx="145344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5626FC69-4C74-144C-A847-2F9D511C2619}"/>
                </a:ext>
              </a:extLst>
            </p:cNvPr>
            <p:cNvSpPr/>
            <p:nvPr/>
          </p:nvSpPr>
          <p:spPr bwMode="auto">
            <a:xfrm>
              <a:off x="5131119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Arial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2C18965-687B-3AC9-FF13-8B860AFFB9E4}"/>
                </a:ext>
              </a:extLst>
            </p:cNvPr>
            <p:cNvSpPr/>
            <p:nvPr/>
          </p:nvSpPr>
          <p:spPr bwMode="auto">
            <a:xfrm>
              <a:off x="5275024" y="5868863"/>
              <a:ext cx="142467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85A1613E-19F7-7395-EF9B-2C5D996620F0}"/>
                </a:ext>
              </a:extLst>
            </p:cNvPr>
            <p:cNvSpPr/>
            <p:nvPr/>
          </p:nvSpPr>
          <p:spPr bwMode="auto">
            <a:xfrm>
              <a:off x="5427564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75215C36-D4CD-2DC4-C08E-2812710E51D9}"/>
                </a:ext>
              </a:extLst>
            </p:cNvPr>
            <p:cNvSpPr/>
            <p:nvPr/>
          </p:nvSpPr>
          <p:spPr bwMode="auto">
            <a:xfrm>
              <a:off x="5562835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hoek 97">
            <a:extLst>
              <a:ext uri="{FF2B5EF4-FFF2-40B4-BE49-F238E27FC236}">
                <a16:creationId xmlns:a16="http://schemas.microsoft.com/office/drawing/2014/main" id="{C3C3CA1A-2836-5B46-F366-1588555E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75596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BE" altLang="nl-BE"/>
          </a:p>
        </p:txBody>
      </p:sp>
      <p:grpSp>
        <p:nvGrpSpPr>
          <p:cNvPr id="12291" name="Group 1">
            <a:extLst>
              <a:ext uri="{FF2B5EF4-FFF2-40B4-BE49-F238E27FC236}">
                <a16:creationId xmlns:a16="http://schemas.microsoft.com/office/drawing/2014/main" id="{3A33377E-FAB7-6B15-E29F-D08C22593B1A}"/>
              </a:ext>
            </a:extLst>
          </p:cNvPr>
          <p:cNvGrpSpPr>
            <a:grpSpLocks/>
          </p:cNvGrpSpPr>
          <p:nvPr/>
        </p:nvGrpSpPr>
        <p:grpSpPr bwMode="auto">
          <a:xfrm>
            <a:off x="-117475" y="5580063"/>
            <a:ext cx="11009313" cy="1981200"/>
            <a:chOff x="0" y="3187"/>
            <a:chExt cx="5759" cy="1132"/>
          </a:xfrm>
        </p:grpSpPr>
        <p:sp>
          <p:nvSpPr>
            <p:cNvPr id="35936" name="Rectangle 2">
              <a:extLst>
                <a:ext uri="{FF2B5EF4-FFF2-40B4-BE49-F238E27FC236}">
                  <a16:creationId xmlns:a16="http://schemas.microsoft.com/office/drawing/2014/main" id="{27CFFBCA-AAF7-6D43-723A-45FCBD7A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5759" cy="1007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5" name="Freeform 3">
              <a:extLst>
                <a:ext uri="{FF2B5EF4-FFF2-40B4-BE49-F238E27FC236}">
                  <a16:creationId xmlns:a16="http://schemas.microsoft.com/office/drawing/2014/main" id="{14EE9B7F-41D9-E2DD-3951-32715116D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87"/>
              <a:ext cx="1812" cy="316"/>
            </a:xfrm>
            <a:custGeom>
              <a:avLst/>
              <a:gdLst>
                <a:gd name="T0" fmla="*/ 27 w 1813"/>
                <a:gd name="T1" fmla="*/ 158 h 317"/>
                <a:gd name="T2" fmla="*/ 66 w 1813"/>
                <a:gd name="T3" fmla="*/ 64 h 317"/>
                <a:gd name="T4" fmla="*/ 296 w 1813"/>
                <a:gd name="T5" fmla="*/ 103 h 317"/>
                <a:gd name="T6" fmla="*/ 603 w 1813"/>
                <a:gd name="T7" fmla="*/ 64 h 317"/>
                <a:gd name="T8" fmla="*/ 680 w 1813"/>
                <a:gd name="T9" fmla="*/ 13 h 317"/>
                <a:gd name="T10" fmla="*/ 998 w 1813"/>
                <a:gd name="T11" fmla="*/ 64 h 317"/>
                <a:gd name="T12" fmla="*/ 1151 w 1813"/>
                <a:gd name="T13" fmla="*/ 115 h 317"/>
                <a:gd name="T14" fmla="*/ 1446 w 1813"/>
                <a:gd name="T15" fmla="*/ 103 h 317"/>
                <a:gd name="T16" fmla="*/ 1523 w 1813"/>
                <a:gd name="T17" fmla="*/ 77 h 317"/>
                <a:gd name="T18" fmla="*/ 1766 w 1813"/>
                <a:gd name="T19" fmla="*/ 115 h 317"/>
                <a:gd name="T20" fmla="*/ 1791 w 1813"/>
                <a:gd name="T21" fmla="*/ 177 h 317"/>
                <a:gd name="T22" fmla="*/ 1353 w 1813"/>
                <a:gd name="T23" fmla="*/ 302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3"/>
                <a:gd name="T37" fmla="*/ 0 h 317"/>
                <a:gd name="T38" fmla="*/ 1813 w 1813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3" h="317">
                  <a:moveTo>
                    <a:pt x="27" y="167"/>
                  </a:moveTo>
                  <a:cubicBezTo>
                    <a:pt x="7" y="107"/>
                    <a:pt x="0" y="86"/>
                    <a:pt x="66" y="64"/>
                  </a:cubicBezTo>
                  <a:cubicBezTo>
                    <a:pt x="155" y="72"/>
                    <a:pt x="216" y="76"/>
                    <a:pt x="296" y="103"/>
                  </a:cubicBezTo>
                  <a:cubicBezTo>
                    <a:pt x="399" y="93"/>
                    <a:pt x="517" y="121"/>
                    <a:pt x="603" y="64"/>
                  </a:cubicBezTo>
                  <a:cubicBezTo>
                    <a:pt x="699" y="0"/>
                    <a:pt x="590" y="44"/>
                    <a:pt x="680" y="13"/>
                  </a:cubicBezTo>
                  <a:cubicBezTo>
                    <a:pt x="1065" y="33"/>
                    <a:pt x="832" y="4"/>
                    <a:pt x="1013" y="64"/>
                  </a:cubicBezTo>
                  <a:cubicBezTo>
                    <a:pt x="1067" y="101"/>
                    <a:pt x="1099" y="104"/>
                    <a:pt x="1166" y="115"/>
                  </a:cubicBezTo>
                  <a:cubicBezTo>
                    <a:pt x="1264" y="111"/>
                    <a:pt x="1363" y="113"/>
                    <a:pt x="1461" y="103"/>
                  </a:cubicBezTo>
                  <a:cubicBezTo>
                    <a:pt x="1488" y="100"/>
                    <a:pt x="1538" y="77"/>
                    <a:pt x="1538" y="77"/>
                  </a:cubicBezTo>
                  <a:cubicBezTo>
                    <a:pt x="1643" y="86"/>
                    <a:pt x="1690" y="94"/>
                    <a:pt x="1781" y="115"/>
                  </a:cubicBezTo>
                  <a:cubicBezTo>
                    <a:pt x="1813" y="165"/>
                    <a:pt x="1806" y="139"/>
                    <a:pt x="1806" y="192"/>
                  </a:cubicBezTo>
                  <a:lnTo>
                    <a:pt x="1368" y="317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12292" name="Group 33">
            <a:extLst>
              <a:ext uri="{FF2B5EF4-FFF2-40B4-BE49-F238E27FC236}">
                <a16:creationId xmlns:a16="http://schemas.microsoft.com/office/drawing/2014/main" id="{7B9DF053-6722-FCE7-66CB-7C1BB5753847}"/>
              </a:ext>
            </a:extLst>
          </p:cNvPr>
          <p:cNvGrpSpPr>
            <a:grpSpLocks/>
          </p:cNvGrpSpPr>
          <p:nvPr/>
        </p:nvGrpSpPr>
        <p:grpSpPr bwMode="auto">
          <a:xfrm>
            <a:off x="-198438" y="5397500"/>
            <a:ext cx="11009313" cy="796925"/>
            <a:chOff x="-192" y="3084"/>
            <a:chExt cx="6290" cy="455"/>
          </a:xfrm>
        </p:grpSpPr>
        <p:grpSp>
          <p:nvGrpSpPr>
            <p:cNvPr id="12363" name="Group 34">
              <a:extLst>
                <a:ext uri="{FF2B5EF4-FFF2-40B4-BE49-F238E27FC236}">
                  <a16:creationId xmlns:a16="http://schemas.microsoft.com/office/drawing/2014/main" id="{C9C62F35-222D-60C6-8ACC-8683A6681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2" y="3216"/>
              <a:ext cx="866" cy="287"/>
              <a:chOff x="-192" y="3216"/>
              <a:chExt cx="866" cy="287"/>
            </a:xfrm>
          </p:grpSpPr>
          <p:sp>
            <p:nvSpPr>
              <p:cNvPr id="12382" name="Freeform 35">
                <a:extLst>
                  <a:ext uri="{FF2B5EF4-FFF2-40B4-BE49-F238E27FC236}">
                    <a16:creationId xmlns:a16="http://schemas.microsoft.com/office/drawing/2014/main" id="{EE69C382-4686-6C93-73F5-D3BB0A9B4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908" name="Oval 36">
                <a:extLst>
                  <a:ext uri="{FF2B5EF4-FFF2-40B4-BE49-F238E27FC236}">
                    <a16:creationId xmlns:a16="http://schemas.microsoft.com/office/drawing/2014/main" id="{DB660E7F-1193-29B2-E815-7CA3E3D28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4" name="Group 37">
              <a:extLst>
                <a:ext uri="{FF2B5EF4-FFF2-40B4-BE49-F238E27FC236}">
                  <a16:creationId xmlns:a16="http://schemas.microsoft.com/office/drawing/2014/main" id="{063BCE4B-EDC7-1646-5B23-68835564B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216"/>
              <a:ext cx="866" cy="287"/>
              <a:chOff x="480" y="3216"/>
              <a:chExt cx="866" cy="287"/>
            </a:xfrm>
          </p:grpSpPr>
          <p:sp>
            <p:nvSpPr>
              <p:cNvPr id="12380" name="Freeform 38">
                <a:extLst>
                  <a:ext uri="{FF2B5EF4-FFF2-40B4-BE49-F238E27FC236}">
                    <a16:creationId xmlns:a16="http://schemas.microsoft.com/office/drawing/2014/main" id="{950D6371-0085-8DA4-7821-2F06BDD25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906" name="Oval 39">
                <a:extLst>
                  <a:ext uri="{FF2B5EF4-FFF2-40B4-BE49-F238E27FC236}">
                    <a16:creationId xmlns:a16="http://schemas.microsoft.com/office/drawing/2014/main" id="{F4FFF706-886B-AD2F-A3CC-0F20683C1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5" name="Group 40">
              <a:extLst>
                <a:ext uri="{FF2B5EF4-FFF2-40B4-BE49-F238E27FC236}">
                  <a16:creationId xmlns:a16="http://schemas.microsoft.com/office/drawing/2014/main" id="{AED7BDF6-4E6B-8CFA-CA04-2D56CB97D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216"/>
              <a:ext cx="866" cy="287"/>
              <a:chOff x="3936" y="3216"/>
              <a:chExt cx="866" cy="287"/>
            </a:xfrm>
          </p:grpSpPr>
          <p:sp>
            <p:nvSpPr>
              <p:cNvPr id="12378" name="Freeform 41">
                <a:extLst>
                  <a:ext uri="{FF2B5EF4-FFF2-40B4-BE49-F238E27FC236}">
                    <a16:creationId xmlns:a16="http://schemas.microsoft.com/office/drawing/2014/main" id="{1F9B55CF-01BE-3F8A-F6F6-E627AC181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904" name="Oval 42">
                <a:extLst>
                  <a:ext uri="{FF2B5EF4-FFF2-40B4-BE49-F238E27FC236}">
                    <a16:creationId xmlns:a16="http://schemas.microsoft.com/office/drawing/2014/main" id="{388E299A-85F9-C3BB-3377-71DC3258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6" name="Group 43">
              <a:extLst>
                <a:ext uri="{FF2B5EF4-FFF2-40B4-BE49-F238E27FC236}">
                  <a16:creationId xmlns:a16="http://schemas.microsoft.com/office/drawing/2014/main" id="{6DCA2161-D6AD-68E1-F254-728F6C633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216"/>
              <a:ext cx="866" cy="287"/>
              <a:chOff x="4560" y="3216"/>
              <a:chExt cx="866" cy="287"/>
            </a:xfrm>
          </p:grpSpPr>
          <p:sp>
            <p:nvSpPr>
              <p:cNvPr id="12376" name="Freeform 44">
                <a:extLst>
                  <a:ext uri="{FF2B5EF4-FFF2-40B4-BE49-F238E27FC236}">
                    <a16:creationId xmlns:a16="http://schemas.microsoft.com/office/drawing/2014/main" id="{20212B65-98F7-C276-3062-7CAF6AC36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902" name="Oval 45">
                <a:extLst>
                  <a:ext uri="{FF2B5EF4-FFF2-40B4-BE49-F238E27FC236}">
                    <a16:creationId xmlns:a16="http://schemas.microsoft.com/office/drawing/2014/main" id="{6DD1B17F-461B-D7D2-D706-F7501CE36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7" name="Group 46">
              <a:extLst>
                <a:ext uri="{FF2B5EF4-FFF2-40B4-BE49-F238E27FC236}">
                  <a16:creationId xmlns:a16="http://schemas.microsoft.com/office/drawing/2014/main" id="{7890B332-64D4-99A3-EF8F-6844C2BDF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216"/>
              <a:ext cx="866" cy="287"/>
              <a:chOff x="5232" y="3216"/>
              <a:chExt cx="866" cy="287"/>
            </a:xfrm>
          </p:grpSpPr>
          <p:sp>
            <p:nvSpPr>
              <p:cNvPr id="12374" name="Freeform 47">
                <a:extLst>
                  <a:ext uri="{FF2B5EF4-FFF2-40B4-BE49-F238E27FC236}">
                    <a16:creationId xmlns:a16="http://schemas.microsoft.com/office/drawing/2014/main" id="{CD8D55BB-F568-8344-F7B5-3F4997865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900" name="Oval 48">
                <a:extLst>
                  <a:ext uri="{FF2B5EF4-FFF2-40B4-BE49-F238E27FC236}">
                    <a16:creationId xmlns:a16="http://schemas.microsoft.com/office/drawing/2014/main" id="{6D85535E-C6CB-D0CE-8929-871D468F8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8" name="Group 49">
              <a:extLst>
                <a:ext uri="{FF2B5EF4-FFF2-40B4-BE49-F238E27FC236}">
                  <a16:creationId xmlns:a16="http://schemas.microsoft.com/office/drawing/2014/main" id="{F29AEA96-B1C1-2F84-F5A9-D29044679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" y="3084"/>
              <a:ext cx="1088" cy="455"/>
              <a:chOff x="3007" y="3084"/>
              <a:chExt cx="1088" cy="455"/>
            </a:xfrm>
          </p:grpSpPr>
          <p:sp>
            <p:nvSpPr>
              <p:cNvPr id="12372" name="Freeform 50">
                <a:extLst>
                  <a:ext uri="{FF2B5EF4-FFF2-40B4-BE49-F238E27FC236}">
                    <a16:creationId xmlns:a16="http://schemas.microsoft.com/office/drawing/2014/main" id="{E3742E34-9A76-8FC4-3211-CABCFB3FA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024" y="3168"/>
                <a:ext cx="1055" cy="287"/>
              </a:xfrm>
              <a:custGeom>
                <a:avLst/>
                <a:gdLst>
                  <a:gd name="T0" fmla="*/ 0 w 1047"/>
                  <a:gd name="T1" fmla="*/ 0 h 392"/>
                  <a:gd name="T2" fmla="*/ 39 w 1047"/>
                  <a:gd name="T3" fmla="*/ 0 h 392"/>
                  <a:gd name="T4" fmla="*/ 51 w 1047"/>
                  <a:gd name="T5" fmla="*/ 0 h 392"/>
                  <a:gd name="T6" fmla="*/ 46 w 1047"/>
                  <a:gd name="T7" fmla="*/ 1 h 392"/>
                  <a:gd name="T8" fmla="*/ 62 w 1047"/>
                  <a:gd name="T9" fmla="*/ 1 h 392"/>
                  <a:gd name="T10" fmla="*/ 132 w 1047"/>
                  <a:gd name="T11" fmla="*/ 1 h 392"/>
                  <a:gd name="T12" fmla="*/ 540 w 1047"/>
                  <a:gd name="T13" fmla="*/ 1 h 392"/>
                  <a:gd name="T14" fmla="*/ 565 w 1047"/>
                  <a:gd name="T15" fmla="*/ 1 h 392"/>
                  <a:gd name="T16" fmla="*/ 534 w 1047"/>
                  <a:gd name="T17" fmla="*/ 0 h 392"/>
                  <a:gd name="T18" fmla="*/ 529 w 1047"/>
                  <a:gd name="T19" fmla="*/ 0 h 392"/>
                  <a:gd name="T20" fmla="*/ 516 w 1047"/>
                  <a:gd name="T21" fmla="*/ 0 h 392"/>
                  <a:gd name="T22" fmla="*/ 0 w 1047"/>
                  <a:gd name="T23" fmla="*/ 0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898" name="Oval 51">
                <a:extLst>
                  <a:ext uri="{FF2B5EF4-FFF2-40B4-BE49-F238E27FC236}">
                    <a16:creationId xmlns:a16="http://schemas.microsoft.com/office/drawing/2014/main" id="{B060C90E-FE61-F69F-6E20-4FF9033B1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 flipV="1">
                <a:off x="3348" y="3242"/>
                <a:ext cx="440" cy="7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69" name="Group 52">
              <a:extLst>
                <a:ext uri="{FF2B5EF4-FFF2-40B4-BE49-F238E27FC236}">
                  <a16:creationId xmlns:a16="http://schemas.microsoft.com/office/drawing/2014/main" id="{C30B4FC7-B02B-E2E2-2383-01772737C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3101"/>
              <a:ext cx="898" cy="421"/>
              <a:chOff x="1183" y="3101"/>
              <a:chExt cx="898" cy="421"/>
            </a:xfrm>
          </p:grpSpPr>
          <p:sp>
            <p:nvSpPr>
              <p:cNvPr id="12370" name="Freeform 53">
                <a:extLst>
                  <a:ext uri="{FF2B5EF4-FFF2-40B4-BE49-F238E27FC236}">
                    <a16:creationId xmlns:a16="http://schemas.microsoft.com/office/drawing/2014/main" id="{B797CCBC-C2E0-1937-A2A4-26AD6B550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">
                <a:off x="1200" y="3169"/>
                <a:ext cx="863" cy="287"/>
              </a:xfrm>
              <a:custGeom>
                <a:avLst/>
                <a:gdLst>
                  <a:gd name="T0" fmla="*/ 0 w 1047"/>
                  <a:gd name="T1" fmla="*/ 1 h 392"/>
                  <a:gd name="T2" fmla="*/ 3 w 1047"/>
                  <a:gd name="T3" fmla="*/ 1 h 392"/>
                  <a:gd name="T4" fmla="*/ 4 w 1047"/>
                  <a:gd name="T5" fmla="*/ 1 h 392"/>
                  <a:gd name="T6" fmla="*/ 4 w 1047"/>
                  <a:gd name="T7" fmla="*/ 1 h 392"/>
                  <a:gd name="T8" fmla="*/ 5 w 1047"/>
                  <a:gd name="T9" fmla="*/ 1 h 392"/>
                  <a:gd name="T10" fmla="*/ 10 w 1047"/>
                  <a:gd name="T11" fmla="*/ 1 h 392"/>
                  <a:gd name="T12" fmla="*/ 40 w 1047"/>
                  <a:gd name="T13" fmla="*/ 1 h 392"/>
                  <a:gd name="T14" fmla="*/ 40 w 1047"/>
                  <a:gd name="T15" fmla="*/ 1 h 392"/>
                  <a:gd name="T16" fmla="*/ 38 w 1047"/>
                  <a:gd name="T17" fmla="*/ 1 h 392"/>
                  <a:gd name="T18" fmla="*/ 38 w 1047"/>
                  <a:gd name="T19" fmla="*/ 1 h 392"/>
                  <a:gd name="T20" fmla="*/ 37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35896" name="Oval 54">
                <a:extLst>
                  <a:ext uri="{FF2B5EF4-FFF2-40B4-BE49-F238E27FC236}">
                    <a16:creationId xmlns:a16="http://schemas.microsoft.com/office/drawing/2014/main" id="{013724D3-E2FC-0AE2-244A-B0BCF4B79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 flipV="1">
                <a:off x="1446" y="3295"/>
                <a:ext cx="492" cy="5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293" name="Group 55">
            <a:extLst>
              <a:ext uri="{FF2B5EF4-FFF2-40B4-BE49-F238E27FC236}">
                <a16:creationId xmlns:a16="http://schemas.microsoft.com/office/drawing/2014/main" id="{B752950F-4B2E-825E-BC49-33F761E2F806}"/>
              </a:ext>
            </a:extLst>
          </p:cNvPr>
          <p:cNvGrpSpPr>
            <a:grpSpLocks/>
          </p:cNvGrpSpPr>
          <p:nvPr/>
        </p:nvGrpSpPr>
        <p:grpSpPr bwMode="auto">
          <a:xfrm>
            <a:off x="3498850" y="5376863"/>
            <a:ext cx="2182813" cy="669925"/>
            <a:chOff x="1920" y="3072"/>
            <a:chExt cx="1247" cy="383"/>
          </a:xfrm>
        </p:grpSpPr>
        <p:sp>
          <p:nvSpPr>
            <p:cNvPr id="35883" name="AutoShape 56">
              <a:extLst>
                <a:ext uri="{FF2B5EF4-FFF2-40B4-BE49-F238E27FC236}">
                  <a16:creationId xmlns:a16="http://schemas.microsoft.com/office/drawing/2014/main" id="{D2051A3D-AC65-A53A-2172-812948EB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120"/>
              <a:ext cx="383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4" name="AutoShape 57">
              <a:extLst>
                <a:ext uri="{FF2B5EF4-FFF2-40B4-BE49-F238E27FC236}">
                  <a16:creationId xmlns:a16="http://schemas.microsoft.com/office/drawing/2014/main" id="{CF151CCE-5102-82C9-4C9B-6D1FFD338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120"/>
              <a:ext cx="383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5" name="AutoShape 58">
              <a:extLst>
                <a:ext uri="{FF2B5EF4-FFF2-40B4-BE49-F238E27FC236}">
                  <a16:creationId xmlns:a16="http://schemas.microsoft.com/office/drawing/2014/main" id="{2FB340B0-6757-E8A3-CD56-3361E1AA8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385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6" name="AutoShape 59">
              <a:extLst>
                <a:ext uri="{FF2B5EF4-FFF2-40B4-BE49-F238E27FC236}">
                  <a16:creationId xmlns:a16="http://schemas.microsoft.com/office/drawing/2014/main" id="{6BA49AE1-2B23-633C-BD91-DD52A433A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3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7" name="AutoShape 60">
              <a:extLst>
                <a:ext uri="{FF2B5EF4-FFF2-40B4-BE49-F238E27FC236}">
                  <a16:creationId xmlns:a16="http://schemas.microsoft.com/office/drawing/2014/main" id="{D5D0892F-39F6-B928-0F51-C2AC4116C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072"/>
              <a:ext cx="335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7277" name="AutoShape 61">
            <a:extLst>
              <a:ext uri="{FF2B5EF4-FFF2-40B4-BE49-F238E27FC236}">
                <a16:creationId xmlns:a16="http://schemas.microsoft.com/office/drawing/2014/main" id="{778C64E9-204E-1F91-A39A-4DD2F5B8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738" y="5208588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78" name="AutoShape 62">
            <a:extLst>
              <a:ext uri="{FF2B5EF4-FFF2-40B4-BE49-F238E27FC236}">
                <a16:creationId xmlns:a16="http://schemas.microsoft.com/office/drawing/2014/main" id="{10DD7959-4E5F-39D1-22B9-A609193A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5208588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79" name="AutoShape 63">
            <a:extLst>
              <a:ext uri="{FF2B5EF4-FFF2-40B4-BE49-F238E27FC236}">
                <a16:creationId xmlns:a16="http://schemas.microsoft.com/office/drawing/2014/main" id="{A391DBB6-B588-1BA4-A413-B4F8164B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5292725"/>
            <a:ext cx="588963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0" name="AutoShape 64">
            <a:extLst>
              <a:ext uri="{FF2B5EF4-FFF2-40B4-BE49-F238E27FC236}">
                <a16:creationId xmlns:a16="http://schemas.microsoft.com/office/drawing/2014/main" id="{94010CF6-789C-C6CF-62C9-BA29C6068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5208588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1" name="AutoShape 65">
            <a:extLst>
              <a:ext uri="{FF2B5EF4-FFF2-40B4-BE49-F238E27FC236}">
                <a16:creationId xmlns:a16="http://schemas.microsoft.com/office/drawing/2014/main" id="{47F0D49D-CE74-6D03-4830-E1402DA99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5292725"/>
            <a:ext cx="588963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2" name="AutoShape 66">
            <a:extLst>
              <a:ext uri="{FF2B5EF4-FFF2-40B4-BE49-F238E27FC236}">
                <a16:creationId xmlns:a16="http://schemas.microsoft.com/office/drawing/2014/main" id="{FC584A8A-A9D3-20DB-198D-B17F0F7D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5208588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3" name="AutoShape 67">
            <a:extLst>
              <a:ext uri="{FF2B5EF4-FFF2-40B4-BE49-F238E27FC236}">
                <a16:creationId xmlns:a16="http://schemas.microsoft.com/office/drawing/2014/main" id="{85FCFAC6-647D-E424-6158-DA7CD7CC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4" name="AutoShape 68">
            <a:extLst>
              <a:ext uri="{FF2B5EF4-FFF2-40B4-BE49-F238E27FC236}">
                <a16:creationId xmlns:a16="http://schemas.microsoft.com/office/drawing/2014/main" id="{32F13A57-4763-495B-E333-2AE817BA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5" name="AutoShape 69">
            <a:extLst>
              <a:ext uri="{FF2B5EF4-FFF2-40B4-BE49-F238E27FC236}">
                <a16:creationId xmlns:a16="http://schemas.microsoft.com/office/drawing/2014/main" id="{2FC469B9-D12B-5C77-593C-4FD908AC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5040313"/>
            <a:ext cx="588962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6" name="AutoShape 70">
            <a:extLst>
              <a:ext uri="{FF2B5EF4-FFF2-40B4-BE49-F238E27FC236}">
                <a16:creationId xmlns:a16="http://schemas.microsoft.com/office/drawing/2014/main" id="{C4833340-C83D-F168-D46B-9658E884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7" name="AutoShape 71">
            <a:extLst>
              <a:ext uri="{FF2B5EF4-FFF2-40B4-BE49-F238E27FC236}">
                <a16:creationId xmlns:a16="http://schemas.microsoft.com/office/drawing/2014/main" id="{9FFB7CE1-2A14-B24A-C926-9CDB126B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88" name="Text Box 72">
            <a:extLst>
              <a:ext uri="{FF2B5EF4-FFF2-40B4-BE49-F238E27FC236}">
                <a16:creationId xmlns:a16="http://schemas.microsoft.com/office/drawing/2014/main" id="{3DF42BC4-A428-A7D8-A984-165C7330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6469063"/>
            <a:ext cx="6553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algn="ctr" eaLnBrk="1" fontAlgn="auto" hangingPunct="1">
              <a:spcBef>
                <a:spcPts val="2205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Aggregation - 1</a:t>
            </a: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</a:t>
            </a: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 hemostasis</a:t>
            </a:r>
          </a:p>
        </p:txBody>
      </p:sp>
      <p:sp>
        <p:nvSpPr>
          <p:cNvPr id="35859" name="AutoShape 60">
            <a:extLst>
              <a:ext uri="{FF2B5EF4-FFF2-40B4-BE49-F238E27FC236}">
                <a16:creationId xmlns:a16="http://schemas.microsoft.com/office/drawing/2014/main" id="{27A62D0C-1B31-673E-CDBF-669B2D0E182E}"/>
              </a:ext>
            </a:extLst>
          </p:cNvPr>
          <p:cNvSpPr>
            <a:spLocks noChangeArrowheads="1"/>
          </p:cNvSpPr>
          <p:nvPr/>
        </p:nvSpPr>
        <p:spPr bwMode="auto">
          <a:xfrm rot="-2220000">
            <a:off x="3665538" y="4032250"/>
            <a:ext cx="250825" cy="10922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61">
            <a:extLst>
              <a:ext uri="{FF2B5EF4-FFF2-40B4-BE49-F238E27FC236}">
                <a16:creationId xmlns:a16="http://schemas.microsoft.com/office/drawing/2014/main" id="{F0F8B6F8-84A4-FF92-1687-C68EA6CEA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529013"/>
            <a:ext cx="1763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eaLnBrk="1" fontAlgn="auto" hangingPunct="1">
              <a:spcBef>
                <a:spcPts val="1654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Secretion</a:t>
            </a:r>
          </a:p>
        </p:txBody>
      </p:sp>
      <p:sp>
        <p:nvSpPr>
          <p:cNvPr id="35861" name="Text Box 64">
            <a:extLst>
              <a:ext uri="{FF2B5EF4-FFF2-40B4-BE49-F238E27FC236}">
                <a16:creationId xmlns:a16="http://schemas.microsoft.com/office/drawing/2014/main" id="{48969772-160B-44D8-2EF9-DE93E302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3895725"/>
            <a:ext cx="11763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29" tIns="51599" rIns="99229" bIns="51599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777777"/>
              </a:buClr>
              <a:defRPr/>
            </a:pPr>
            <a:r>
              <a:rPr lang="en-US" altLang="nl-BE" sz="2646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endParaRPr lang="en-US" altLang="nl-BE" sz="2646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2" name="AutoShape 60">
            <a:extLst>
              <a:ext uri="{FF2B5EF4-FFF2-40B4-BE49-F238E27FC236}">
                <a16:creationId xmlns:a16="http://schemas.microsoft.com/office/drawing/2014/main" id="{BF65E6F9-0166-407B-C9AC-992B4093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3360738"/>
            <a:ext cx="252412" cy="10922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63">
            <a:extLst>
              <a:ext uri="{FF2B5EF4-FFF2-40B4-BE49-F238E27FC236}">
                <a16:creationId xmlns:a16="http://schemas.microsoft.com/office/drawing/2014/main" id="{F0476FA6-BE24-D353-82FF-CC667C730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2771775"/>
            <a:ext cx="2605088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eaLnBrk="1" fontAlgn="auto" hangingPunct="1">
              <a:spcBef>
                <a:spcPts val="1654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TxA</a:t>
            </a:r>
            <a:r>
              <a:rPr lang="en-US" b="1" baseline="-25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 formation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563B81E-75F0-C474-6A20-FD55946D2CD4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3276600"/>
            <a:ext cx="4873625" cy="2108200"/>
            <a:chOff x="4724400" y="2971800"/>
            <a:chExt cx="4419600" cy="1911607"/>
          </a:xfrm>
        </p:grpSpPr>
        <p:sp>
          <p:nvSpPr>
            <p:cNvPr id="35879" name="AutoShape 61">
              <a:extLst>
                <a:ext uri="{FF2B5EF4-FFF2-40B4-BE49-F238E27FC236}">
                  <a16:creationId xmlns:a16="http://schemas.microsoft.com/office/drawing/2014/main" id="{5EF223ED-C911-E1D7-C970-293E19946D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60000">
              <a:off x="4724400" y="3733276"/>
              <a:ext cx="228898" cy="991790"/>
            </a:xfrm>
            <a:prstGeom prst="upArrow">
              <a:avLst>
                <a:gd name="adj1" fmla="val 50000"/>
                <a:gd name="adj2" fmla="val 108333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64">
              <a:extLst>
                <a:ext uri="{FF2B5EF4-FFF2-40B4-BE49-F238E27FC236}">
                  <a16:creationId xmlns:a16="http://schemas.microsoft.com/office/drawing/2014/main" id="{FEF6CD38-B00E-D0E3-2E86-94E14774B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196" y="2971800"/>
              <a:ext cx="3961804" cy="3456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9229" tIns="51599" rIns="99229" bIns="51599">
              <a:spAutoFit/>
            </a:bodyPr>
            <a:lstStyle/>
            <a:p>
              <a:pPr eaLnBrk="1" fontAlgn="auto" hangingPunct="1">
                <a:spcBef>
                  <a:spcPts val="1654"/>
                </a:spcBef>
                <a:spcAft>
                  <a:spcPts val="0"/>
                </a:spcAft>
                <a:tabLst>
                  <a:tab pos="0" algn="l"/>
                  <a:tab pos="1008126" algn="l"/>
                  <a:tab pos="2016252" algn="l"/>
                  <a:tab pos="3024378" algn="l"/>
                  <a:tab pos="4032504" algn="l"/>
                  <a:tab pos="5040630" algn="l"/>
                  <a:tab pos="6048756" algn="l"/>
                  <a:tab pos="7056882" algn="l"/>
                  <a:tab pos="8065008" algn="l"/>
                  <a:tab pos="9073134" algn="l"/>
                  <a:tab pos="10081260" algn="l"/>
                  <a:tab pos="11089386" algn="l"/>
                </a:tabLst>
                <a:defRPr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+mn-lt"/>
                </a:rPr>
                <a:t>Expression procoagulant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+mn-lt"/>
                </a:rPr>
                <a:t> 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+mn-lt"/>
                </a:rPr>
                <a:t>surface (PS*)</a:t>
              </a:r>
            </a:p>
          </p:txBody>
        </p:sp>
        <p:sp>
          <p:nvSpPr>
            <p:cNvPr id="35881" name="Text Box 67">
              <a:extLst>
                <a:ext uri="{FF2B5EF4-FFF2-40B4-BE49-F238E27FC236}">
                  <a16:creationId xmlns:a16="http://schemas.microsoft.com/office/drawing/2014/main" id="{F4B5F439-2FED-7F9B-ECF7-7CE9A9D2C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5954" y="4419900"/>
              <a:ext cx="3505448" cy="46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9229" tIns="51599" rIns="99229" bIns="51599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1654"/>
                </a:spcBef>
                <a:defRPr/>
              </a:pPr>
              <a:r>
                <a:rPr lang="en-US" altLang="nl-BE" sz="2646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* phosphatidylserine</a:t>
              </a:r>
            </a:p>
          </p:txBody>
        </p:sp>
      </p:grpSp>
      <p:grpSp>
        <p:nvGrpSpPr>
          <p:cNvPr id="12312" name="Groep 77">
            <a:extLst>
              <a:ext uri="{FF2B5EF4-FFF2-40B4-BE49-F238E27FC236}">
                <a16:creationId xmlns:a16="http://schemas.microsoft.com/office/drawing/2014/main" id="{5F3EE883-F84B-FE40-AD27-255CE8845ED5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5937250"/>
            <a:ext cx="2065338" cy="158750"/>
            <a:chOff x="3834532" y="5868863"/>
            <a:chExt cx="1872208" cy="144016"/>
          </a:xfrm>
        </p:grpSpPr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D5B3349-1B3C-A593-76A4-52715DEAE444}"/>
                </a:ext>
              </a:extLst>
            </p:cNvPr>
            <p:cNvSpPr/>
            <p:nvPr/>
          </p:nvSpPr>
          <p:spPr bwMode="auto">
            <a:xfrm>
              <a:off x="383453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2561ADB5-B939-17A3-081B-607A1616C899}"/>
                </a:ext>
              </a:extLst>
            </p:cNvPr>
            <p:cNvSpPr/>
            <p:nvPr/>
          </p:nvSpPr>
          <p:spPr bwMode="auto">
            <a:xfrm>
              <a:off x="398707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1069669-2C95-4D82-21A6-0F2EEADCBEA5}"/>
                </a:ext>
              </a:extLst>
            </p:cNvPr>
            <p:cNvSpPr/>
            <p:nvPr/>
          </p:nvSpPr>
          <p:spPr bwMode="auto">
            <a:xfrm>
              <a:off x="4123782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C43F451C-9FED-6A0B-8651-AE10752F7928}"/>
                </a:ext>
              </a:extLst>
            </p:cNvPr>
            <p:cNvSpPr/>
            <p:nvPr/>
          </p:nvSpPr>
          <p:spPr bwMode="auto">
            <a:xfrm>
              <a:off x="4276322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B8C9AC06-0867-9385-99FF-24B2A5C94CE5}"/>
                </a:ext>
              </a:extLst>
            </p:cNvPr>
            <p:cNvSpPr/>
            <p:nvPr/>
          </p:nvSpPr>
          <p:spPr bwMode="auto">
            <a:xfrm>
              <a:off x="4410153" y="5868863"/>
              <a:ext cx="14534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1B24AE20-A932-3354-4BA2-0226AE23A118}"/>
                </a:ext>
              </a:extLst>
            </p:cNvPr>
            <p:cNvSpPr/>
            <p:nvPr/>
          </p:nvSpPr>
          <p:spPr bwMode="auto">
            <a:xfrm>
              <a:off x="4555498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F216E09A-C4C1-D40F-ED5E-F888978E301F}"/>
                </a:ext>
              </a:extLst>
            </p:cNvPr>
            <p:cNvSpPr/>
            <p:nvPr/>
          </p:nvSpPr>
          <p:spPr bwMode="auto">
            <a:xfrm>
              <a:off x="4699403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9976D6B4-27DA-A121-3B83-ED60CBC7E381}"/>
                </a:ext>
              </a:extLst>
            </p:cNvPr>
            <p:cNvSpPr/>
            <p:nvPr/>
          </p:nvSpPr>
          <p:spPr bwMode="auto">
            <a:xfrm>
              <a:off x="4851943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AAAD5BD-5EA8-AA63-8A50-E0D0F5FC913D}"/>
                </a:ext>
              </a:extLst>
            </p:cNvPr>
            <p:cNvSpPr/>
            <p:nvPr/>
          </p:nvSpPr>
          <p:spPr bwMode="auto">
            <a:xfrm>
              <a:off x="4985774" y="5868863"/>
              <a:ext cx="14534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F94298DB-91BF-053D-C09A-AD03C5F78FC4}"/>
                </a:ext>
              </a:extLst>
            </p:cNvPr>
            <p:cNvSpPr/>
            <p:nvPr/>
          </p:nvSpPr>
          <p:spPr bwMode="auto">
            <a:xfrm>
              <a:off x="5131119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Arial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46A613E4-543F-ABD2-59E4-181414D32A9C}"/>
                </a:ext>
              </a:extLst>
            </p:cNvPr>
            <p:cNvSpPr/>
            <p:nvPr/>
          </p:nvSpPr>
          <p:spPr bwMode="auto">
            <a:xfrm>
              <a:off x="5275024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3A161A7D-FFFD-A799-0DAD-B5CD7B88C267}"/>
                </a:ext>
              </a:extLst>
            </p:cNvPr>
            <p:cNvSpPr/>
            <p:nvPr/>
          </p:nvSpPr>
          <p:spPr bwMode="auto">
            <a:xfrm>
              <a:off x="5427564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783F85D2-8815-5A64-3F3D-5B2CBA21EB25}"/>
                </a:ext>
              </a:extLst>
            </p:cNvPr>
            <p:cNvSpPr/>
            <p:nvPr/>
          </p:nvSpPr>
          <p:spPr bwMode="auto">
            <a:xfrm>
              <a:off x="5562835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</p:grpSp>
      <p:sp>
        <p:nvSpPr>
          <p:cNvPr id="99" name="Rectangle 4">
            <a:extLst>
              <a:ext uri="{FF2B5EF4-FFF2-40B4-BE49-F238E27FC236}">
                <a16:creationId xmlns:a16="http://schemas.microsoft.com/office/drawing/2014/main" id="{034F176A-2B67-04B1-12D0-11F05AB61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18319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lin ang="54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4" name="Group 5">
            <a:extLst>
              <a:ext uri="{FF2B5EF4-FFF2-40B4-BE49-F238E27FC236}">
                <a16:creationId xmlns:a16="http://schemas.microsoft.com/office/drawing/2014/main" id="{DD35112B-12BF-79EB-81FD-3A58DBA9F1F0}"/>
              </a:ext>
            </a:extLst>
          </p:cNvPr>
          <p:cNvGrpSpPr>
            <a:grpSpLocks/>
          </p:cNvGrpSpPr>
          <p:nvPr/>
        </p:nvGrpSpPr>
        <p:grpSpPr bwMode="auto">
          <a:xfrm>
            <a:off x="-117475" y="1362075"/>
            <a:ext cx="11009313" cy="484188"/>
            <a:chOff x="-144" y="778"/>
            <a:chExt cx="6290" cy="277"/>
          </a:xfrm>
        </p:grpSpPr>
        <p:grpSp>
          <p:nvGrpSpPr>
            <p:cNvPr id="12315" name="Group 6">
              <a:extLst>
                <a:ext uri="{FF2B5EF4-FFF2-40B4-BE49-F238E27FC236}">
                  <a16:creationId xmlns:a16="http://schemas.microsoft.com/office/drawing/2014/main" id="{223F28BF-76C7-B2E6-5874-F9FA6F923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778"/>
              <a:ext cx="866" cy="277"/>
              <a:chOff x="-144" y="778"/>
              <a:chExt cx="866" cy="277"/>
            </a:xfrm>
          </p:grpSpPr>
          <p:sp>
            <p:nvSpPr>
              <p:cNvPr id="12340" name="Freeform 7">
                <a:extLst>
                  <a:ext uri="{FF2B5EF4-FFF2-40B4-BE49-F238E27FC236}">
                    <a16:creationId xmlns:a16="http://schemas.microsoft.com/office/drawing/2014/main" id="{AEC507BC-BF07-66F6-EA18-741E63DAD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-14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7" name="Oval 8">
                <a:extLst>
                  <a:ext uri="{FF2B5EF4-FFF2-40B4-BE49-F238E27FC236}">
                    <a16:creationId xmlns:a16="http://schemas.microsoft.com/office/drawing/2014/main" id="{6A805A84-3A33-F068-7BB0-0A8AE494A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4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16" name="Group 9">
              <a:extLst>
                <a:ext uri="{FF2B5EF4-FFF2-40B4-BE49-F238E27FC236}">
                  <a16:creationId xmlns:a16="http://schemas.microsoft.com/office/drawing/2014/main" id="{18BEC8A6-5326-0757-7D7C-80F26CEBC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778"/>
              <a:ext cx="866" cy="277"/>
              <a:chOff x="528" y="778"/>
              <a:chExt cx="866" cy="277"/>
            </a:xfrm>
          </p:grpSpPr>
          <p:sp>
            <p:nvSpPr>
              <p:cNvPr id="12338" name="Freeform 10">
                <a:extLst>
                  <a:ext uri="{FF2B5EF4-FFF2-40B4-BE49-F238E27FC236}">
                    <a16:creationId xmlns:a16="http://schemas.microsoft.com/office/drawing/2014/main" id="{0BE4577D-6DD1-6F1D-43AF-3BB473B03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5" name="Oval 11">
                <a:extLst>
                  <a:ext uri="{FF2B5EF4-FFF2-40B4-BE49-F238E27FC236}">
                    <a16:creationId xmlns:a16="http://schemas.microsoft.com/office/drawing/2014/main" id="{ECBD247F-0CB6-5515-C3B1-2F073F813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17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17" name="Group 12">
              <a:extLst>
                <a:ext uri="{FF2B5EF4-FFF2-40B4-BE49-F238E27FC236}">
                  <a16:creationId xmlns:a16="http://schemas.microsoft.com/office/drawing/2014/main" id="{A3E2A298-EA20-9D80-C41F-0B1BD9929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778"/>
              <a:ext cx="866" cy="277"/>
              <a:chOff x="3312" y="778"/>
              <a:chExt cx="866" cy="277"/>
            </a:xfrm>
          </p:grpSpPr>
          <p:sp>
            <p:nvSpPr>
              <p:cNvPr id="12336" name="Freeform 13">
                <a:extLst>
                  <a:ext uri="{FF2B5EF4-FFF2-40B4-BE49-F238E27FC236}">
                    <a16:creationId xmlns:a16="http://schemas.microsoft.com/office/drawing/2014/main" id="{4A09BE88-64AB-F957-CE47-06F6B54E0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3" name="Oval 14">
                <a:extLst>
                  <a:ext uri="{FF2B5EF4-FFF2-40B4-BE49-F238E27FC236}">
                    <a16:creationId xmlns:a16="http://schemas.microsoft.com/office/drawing/2014/main" id="{CEF3B784-7D2A-CA4C-8081-EF53BE533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18" name="Group 15">
              <a:extLst>
                <a:ext uri="{FF2B5EF4-FFF2-40B4-BE49-F238E27FC236}">
                  <a16:creationId xmlns:a16="http://schemas.microsoft.com/office/drawing/2014/main" id="{2184E7A2-2087-6B97-C8A1-885C422BD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778"/>
              <a:ext cx="866" cy="277"/>
              <a:chOff x="1920" y="778"/>
              <a:chExt cx="866" cy="277"/>
            </a:xfrm>
          </p:grpSpPr>
          <p:sp>
            <p:nvSpPr>
              <p:cNvPr id="12334" name="Freeform 16">
                <a:extLst>
                  <a:ext uri="{FF2B5EF4-FFF2-40B4-BE49-F238E27FC236}">
                    <a16:creationId xmlns:a16="http://schemas.microsoft.com/office/drawing/2014/main" id="{0F5E42ED-C458-A6C0-F1AB-8BD80F9A6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92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1" name="Oval 17">
                <a:extLst>
                  <a:ext uri="{FF2B5EF4-FFF2-40B4-BE49-F238E27FC236}">
                    <a16:creationId xmlns:a16="http://schemas.microsoft.com/office/drawing/2014/main" id="{52FEC656-0213-0767-49F5-54BBA7457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0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19" name="Group 18">
              <a:extLst>
                <a:ext uri="{FF2B5EF4-FFF2-40B4-BE49-F238E27FC236}">
                  <a16:creationId xmlns:a16="http://schemas.microsoft.com/office/drawing/2014/main" id="{AA0C8215-EB4E-53A6-C510-31D300904B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778"/>
              <a:ext cx="866" cy="277"/>
              <a:chOff x="1200" y="778"/>
              <a:chExt cx="866" cy="277"/>
            </a:xfrm>
          </p:grpSpPr>
          <p:sp>
            <p:nvSpPr>
              <p:cNvPr id="12332" name="Freeform 19">
                <a:extLst>
                  <a:ext uri="{FF2B5EF4-FFF2-40B4-BE49-F238E27FC236}">
                    <a16:creationId xmlns:a16="http://schemas.microsoft.com/office/drawing/2014/main" id="{92CE80BF-6402-3BCC-AF5F-83661814A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0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9" name="Oval 20">
                <a:extLst>
                  <a:ext uri="{FF2B5EF4-FFF2-40B4-BE49-F238E27FC236}">
                    <a16:creationId xmlns:a16="http://schemas.microsoft.com/office/drawing/2014/main" id="{83138332-F256-B9B3-F475-17A4EB816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89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0" name="Group 21">
              <a:extLst>
                <a:ext uri="{FF2B5EF4-FFF2-40B4-BE49-F238E27FC236}">
                  <a16:creationId xmlns:a16="http://schemas.microsoft.com/office/drawing/2014/main" id="{BBA605AE-914E-369F-F376-3D17AFA9F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778"/>
              <a:ext cx="866" cy="277"/>
              <a:chOff x="3984" y="778"/>
              <a:chExt cx="866" cy="277"/>
            </a:xfrm>
          </p:grpSpPr>
          <p:sp>
            <p:nvSpPr>
              <p:cNvPr id="12330" name="Freeform 22">
                <a:extLst>
                  <a:ext uri="{FF2B5EF4-FFF2-40B4-BE49-F238E27FC236}">
                    <a16:creationId xmlns:a16="http://schemas.microsoft.com/office/drawing/2014/main" id="{C16C0F17-3674-95D0-D5FC-015CB448F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8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7" name="Oval 23">
                <a:extLst>
                  <a:ext uri="{FF2B5EF4-FFF2-40B4-BE49-F238E27FC236}">
                    <a16:creationId xmlns:a16="http://schemas.microsoft.com/office/drawing/2014/main" id="{3D666BF2-6834-5432-F15E-320D30607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72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1" name="Group 24">
              <a:extLst>
                <a:ext uri="{FF2B5EF4-FFF2-40B4-BE49-F238E27FC236}">
                  <a16:creationId xmlns:a16="http://schemas.microsoft.com/office/drawing/2014/main" id="{02BC6190-E4A5-C65C-1CFB-A58782CF9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778"/>
              <a:ext cx="866" cy="277"/>
              <a:chOff x="2640" y="778"/>
              <a:chExt cx="866" cy="277"/>
            </a:xfrm>
          </p:grpSpPr>
          <p:sp>
            <p:nvSpPr>
              <p:cNvPr id="12328" name="Freeform 25">
                <a:extLst>
                  <a:ext uri="{FF2B5EF4-FFF2-40B4-BE49-F238E27FC236}">
                    <a16:creationId xmlns:a16="http://schemas.microsoft.com/office/drawing/2014/main" id="{4F2610BD-8674-4651-4D9C-81CFA2F43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5" name="Oval 26">
                <a:extLst>
                  <a:ext uri="{FF2B5EF4-FFF2-40B4-BE49-F238E27FC236}">
                    <a16:creationId xmlns:a16="http://schemas.microsoft.com/office/drawing/2014/main" id="{F399F7D8-FC4D-D79C-E60C-42B77FDEC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2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2" name="Group 27">
              <a:extLst>
                <a:ext uri="{FF2B5EF4-FFF2-40B4-BE49-F238E27FC236}">
                  <a16:creationId xmlns:a16="http://schemas.microsoft.com/office/drawing/2014/main" id="{12FE78D8-2A32-D359-ACF2-43EA030FA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778"/>
              <a:ext cx="866" cy="277"/>
              <a:chOff x="4608" y="778"/>
              <a:chExt cx="866" cy="277"/>
            </a:xfrm>
          </p:grpSpPr>
          <p:sp>
            <p:nvSpPr>
              <p:cNvPr id="12326" name="Freeform 28">
                <a:extLst>
                  <a:ext uri="{FF2B5EF4-FFF2-40B4-BE49-F238E27FC236}">
                    <a16:creationId xmlns:a16="http://schemas.microsoft.com/office/drawing/2014/main" id="{335E5788-956D-5A32-E5F4-A53F8B65E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60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3" name="Oval 29">
                <a:extLst>
                  <a:ext uri="{FF2B5EF4-FFF2-40B4-BE49-F238E27FC236}">
                    <a16:creationId xmlns:a16="http://schemas.microsoft.com/office/drawing/2014/main" id="{31EABE73-6D2F-4CDE-B3E9-75B114723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96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23" name="Group 30">
              <a:extLst>
                <a:ext uri="{FF2B5EF4-FFF2-40B4-BE49-F238E27FC236}">
                  <a16:creationId xmlns:a16="http://schemas.microsoft.com/office/drawing/2014/main" id="{CB053E57-5C60-A1B8-7D51-549618873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778"/>
              <a:ext cx="866" cy="277"/>
              <a:chOff x="5280" y="778"/>
              <a:chExt cx="866" cy="277"/>
            </a:xfrm>
          </p:grpSpPr>
          <p:sp>
            <p:nvSpPr>
              <p:cNvPr id="12324" name="Freeform 31">
                <a:extLst>
                  <a:ext uri="{FF2B5EF4-FFF2-40B4-BE49-F238E27FC236}">
                    <a16:creationId xmlns:a16="http://schemas.microsoft.com/office/drawing/2014/main" id="{A494964C-C60C-761E-3452-3F947511E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1" name="Oval 32">
                <a:extLst>
                  <a:ext uri="{FF2B5EF4-FFF2-40B4-BE49-F238E27FC236}">
                    <a16:creationId xmlns:a16="http://schemas.microsoft.com/office/drawing/2014/main" id="{76F62995-D8A7-8639-6EA5-1ADD2CA2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6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13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13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" fill="hold"/>
                                        <p:tgtEl>
                                          <p:spTgt spid="13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fill="hold"/>
                                        <p:tgtEl>
                                          <p:spTgt spid="13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3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3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" fill="hold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fill="hold"/>
                                        <p:tgtEl>
                                          <p:spTgt spid="1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fill="hold"/>
                                        <p:tgtEl>
                                          <p:spTgt spid="13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" fill="hold"/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fill="hold"/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" fill="hold"/>
                                        <p:tgtEl>
                                          <p:spTgt spid="13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fill="hold"/>
                                        <p:tgtEl>
                                          <p:spTgt spid="13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77" grpId="0" animBg="1"/>
      <p:bldP spid="137278" grpId="0" animBg="1"/>
      <p:bldP spid="137279" grpId="0" animBg="1"/>
      <p:bldP spid="137280" grpId="0" animBg="1"/>
      <p:bldP spid="137281" grpId="0" animBg="1"/>
      <p:bldP spid="137282" grpId="0" animBg="1"/>
      <p:bldP spid="137283" grpId="0" animBg="1"/>
      <p:bldP spid="137284" grpId="0" animBg="1"/>
      <p:bldP spid="137285" grpId="0" animBg="1"/>
      <p:bldP spid="137286" grpId="0" animBg="1"/>
      <p:bldP spid="1372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hoek 77">
            <a:extLst>
              <a:ext uri="{FF2B5EF4-FFF2-40B4-BE49-F238E27FC236}">
                <a16:creationId xmlns:a16="http://schemas.microsoft.com/office/drawing/2014/main" id="{03FEDC7F-D05E-662B-2744-EBFF38C10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7559675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104306" tIns="52153" rIns="104306" bIns="5215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BE" altLang="nl-BE"/>
          </a:p>
        </p:txBody>
      </p:sp>
      <p:grpSp>
        <p:nvGrpSpPr>
          <p:cNvPr id="14339" name="Group 1">
            <a:extLst>
              <a:ext uri="{FF2B5EF4-FFF2-40B4-BE49-F238E27FC236}">
                <a16:creationId xmlns:a16="http://schemas.microsoft.com/office/drawing/2014/main" id="{AAF8B832-6D5D-AB6E-F4F5-88DD387FEFDE}"/>
              </a:ext>
            </a:extLst>
          </p:cNvPr>
          <p:cNvGrpSpPr>
            <a:grpSpLocks/>
          </p:cNvGrpSpPr>
          <p:nvPr/>
        </p:nvGrpSpPr>
        <p:grpSpPr bwMode="auto">
          <a:xfrm>
            <a:off x="-117475" y="5578475"/>
            <a:ext cx="11001375" cy="1981200"/>
            <a:chOff x="0" y="3187"/>
            <a:chExt cx="5759" cy="1132"/>
          </a:xfrm>
        </p:grpSpPr>
        <p:sp>
          <p:nvSpPr>
            <p:cNvPr id="41036" name="Rectangle 2">
              <a:extLst>
                <a:ext uri="{FF2B5EF4-FFF2-40B4-BE49-F238E27FC236}">
                  <a16:creationId xmlns:a16="http://schemas.microsoft.com/office/drawing/2014/main" id="{7F1CBEBC-98D7-2332-F15B-56B1A314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12"/>
              <a:ext cx="5759" cy="1007"/>
            </a:xfrm>
            <a:prstGeom prst="rect">
              <a:avLst/>
            </a:pr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9" name="Freeform 3">
              <a:extLst>
                <a:ext uri="{FF2B5EF4-FFF2-40B4-BE49-F238E27FC236}">
                  <a16:creationId xmlns:a16="http://schemas.microsoft.com/office/drawing/2014/main" id="{5E1ABD20-BDF1-990B-E195-6448711DB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187"/>
              <a:ext cx="1812" cy="316"/>
            </a:xfrm>
            <a:custGeom>
              <a:avLst/>
              <a:gdLst>
                <a:gd name="T0" fmla="*/ 27 w 1813"/>
                <a:gd name="T1" fmla="*/ 158 h 317"/>
                <a:gd name="T2" fmla="*/ 66 w 1813"/>
                <a:gd name="T3" fmla="*/ 64 h 317"/>
                <a:gd name="T4" fmla="*/ 296 w 1813"/>
                <a:gd name="T5" fmla="*/ 103 h 317"/>
                <a:gd name="T6" fmla="*/ 603 w 1813"/>
                <a:gd name="T7" fmla="*/ 64 h 317"/>
                <a:gd name="T8" fmla="*/ 680 w 1813"/>
                <a:gd name="T9" fmla="*/ 13 h 317"/>
                <a:gd name="T10" fmla="*/ 998 w 1813"/>
                <a:gd name="T11" fmla="*/ 64 h 317"/>
                <a:gd name="T12" fmla="*/ 1151 w 1813"/>
                <a:gd name="T13" fmla="*/ 115 h 317"/>
                <a:gd name="T14" fmla="*/ 1446 w 1813"/>
                <a:gd name="T15" fmla="*/ 103 h 317"/>
                <a:gd name="T16" fmla="*/ 1523 w 1813"/>
                <a:gd name="T17" fmla="*/ 77 h 317"/>
                <a:gd name="T18" fmla="*/ 1766 w 1813"/>
                <a:gd name="T19" fmla="*/ 115 h 317"/>
                <a:gd name="T20" fmla="*/ 1791 w 1813"/>
                <a:gd name="T21" fmla="*/ 177 h 317"/>
                <a:gd name="T22" fmla="*/ 1353 w 1813"/>
                <a:gd name="T23" fmla="*/ 302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3"/>
                <a:gd name="T37" fmla="*/ 0 h 317"/>
                <a:gd name="T38" fmla="*/ 1813 w 1813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3" h="317">
                  <a:moveTo>
                    <a:pt x="27" y="167"/>
                  </a:moveTo>
                  <a:cubicBezTo>
                    <a:pt x="7" y="107"/>
                    <a:pt x="0" y="86"/>
                    <a:pt x="66" y="64"/>
                  </a:cubicBezTo>
                  <a:cubicBezTo>
                    <a:pt x="155" y="72"/>
                    <a:pt x="216" y="76"/>
                    <a:pt x="296" y="103"/>
                  </a:cubicBezTo>
                  <a:cubicBezTo>
                    <a:pt x="399" y="93"/>
                    <a:pt x="517" y="121"/>
                    <a:pt x="603" y="64"/>
                  </a:cubicBezTo>
                  <a:cubicBezTo>
                    <a:pt x="699" y="0"/>
                    <a:pt x="590" y="44"/>
                    <a:pt x="680" y="13"/>
                  </a:cubicBezTo>
                  <a:cubicBezTo>
                    <a:pt x="1065" y="33"/>
                    <a:pt x="832" y="4"/>
                    <a:pt x="1013" y="64"/>
                  </a:cubicBezTo>
                  <a:cubicBezTo>
                    <a:pt x="1067" y="101"/>
                    <a:pt x="1099" y="104"/>
                    <a:pt x="1166" y="115"/>
                  </a:cubicBezTo>
                  <a:cubicBezTo>
                    <a:pt x="1264" y="111"/>
                    <a:pt x="1363" y="113"/>
                    <a:pt x="1461" y="103"/>
                  </a:cubicBezTo>
                  <a:cubicBezTo>
                    <a:pt x="1488" y="100"/>
                    <a:pt x="1538" y="77"/>
                    <a:pt x="1538" y="77"/>
                  </a:cubicBezTo>
                  <a:cubicBezTo>
                    <a:pt x="1643" y="86"/>
                    <a:pt x="1690" y="94"/>
                    <a:pt x="1781" y="115"/>
                  </a:cubicBezTo>
                  <a:cubicBezTo>
                    <a:pt x="1813" y="165"/>
                    <a:pt x="1806" y="139"/>
                    <a:pt x="1806" y="192"/>
                  </a:cubicBezTo>
                  <a:lnTo>
                    <a:pt x="1368" y="317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5400000" scaled="1"/>
            </a:gradFill>
            <a:ln w="9360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grpSp>
        <p:nvGrpSpPr>
          <p:cNvPr id="14340" name="Group 33">
            <a:extLst>
              <a:ext uri="{FF2B5EF4-FFF2-40B4-BE49-F238E27FC236}">
                <a16:creationId xmlns:a16="http://schemas.microsoft.com/office/drawing/2014/main" id="{34939388-CBA8-EF0E-5D82-755B2F2393EE}"/>
              </a:ext>
            </a:extLst>
          </p:cNvPr>
          <p:cNvGrpSpPr>
            <a:grpSpLocks/>
          </p:cNvGrpSpPr>
          <p:nvPr/>
        </p:nvGrpSpPr>
        <p:grpSpPr bwMode="auto">
          <a:xfrm>
            <a:off x="-125413" y="5397500"/>
            <a:ext cx="11009313" cy="796925"/>
            <a:chOff x="-192" y="3084"/>
            <a:chExt cx="6290" cy="455"/>
          </a:xfrm>
        </p:grpSpPr>
        <p:grpSp>
          <p:nvGrpSpPr>
            <p:cNvPr id="14407" name="Group 34">
              <a:extLst>
                <a:ext uri="{FF2B5EF4-FFF2-40B4-BE49-F238E27FC236}">
                  <a16:creationId xmlns:a16="http://schemas.microsoft.com/office/drawing/2014/main" id="{88B0712B-A7BF-0AD1-5585-696FB74A5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2" y="3216"/>
              <a:ext cx="866" cy="287"/>
              <a:chOff x="-192" y="3216"/>
              <a:chExt cx="866" cy="287"/>
            </a:xfrm>
          </p:grpSpPr>
          <p:sp>
            <p:nvSpPr>
              <p:cNvPr id="14426" name="Freeform 35">
                <a:extLst>
                  <a:ext uri="{FF2B5EF4-FFF2-40B4-BE49-F238E27FC236}">
                    <a16:creationId xmlns:a16="http://schemas.microsoft.com/office/drawing/2014/main" id="{4A725507-65B1-1739-B507-93A8F65F6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1008" name="Oval 36">
                <a:extLst>
                  <a:ext uri="{FF2B5EF4-FFF2-40B4-BE49-F238E27FC236}">
                    <a16:creationId xmlns:a16="http://schemas.microsoft.com/office/drawing/2014/main" id="{44FF46B2-3372-E4F9-6A11-37E1707BF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08" name="Group 37">
              <a:extLst>
                <a:ext uri="{FF2B5EF4-FFF2-40B4-BE49-F238E27FC236}">
                  <a16:creationId xmlns:a16="http://schemas.microsoft.com/office/drawing/2014/main" id="{A108C2C4-1B6B-7B41-135A-554D8467D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3216"/>
              <a:ext cx="866" cy="287"/>
              <a:chOff x="480" y="3216"/>
              <a:chExt cx="866" cy="287"/>
            </a:xfrm>
          </p:grpSpPr>
          <p:sp>
            <p:nvSpPr>
              <p:cNvPr id="14424" name="Freeform 38">
                <a:extLst>
                  <a:ext uri="{FF2B5EF4-FFF2-40B4-BE49-F238E27FC236}">
                    <a16:creationId xmlns:a16="http://schemas.microsoft.com/office/drawing/2014/main" id="{D33E3A27-57F2-9EE8-4413-5AD6824F6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1006" name="Oval 39">
                <a:extLst>
                  <a:ext uri="{FF2B5EF4-FFF2-40B4-BE49-F238E27FC236}">
                    <a16:creationId xmlns:a16="http://schemas.microsoft.com/office/drawing/2014/main" id="{87CB59A4-0E5F-3C36-5782-126EFDA0B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09" name="Group 40">
              <a:extLst>
                <a:ext uri="{FF2B5EF4-FFF2-40B4-BE49-F238E27FC236}">
                  <a16:creationId xmlns:a16="http://schemas.microsoft.com/office/drawing/2014/main" id="{9AE28776-7900-390E-3DF7-EBA0C42CD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216"/>
              <a:ext cx="866" cy="287"/>
              <a:chOff x="3936" y="3216"/>
              <a:chExt cx="866" cy="287"/>
            </a:xfrm>
          </p:grpSpPr>
          <p:sp>
            <p:nvSpPr>
              <p:cNvPr id="14422" name="Freeform 41">
                <a:extLst>
                  <a:ext uri="{FF2B5EF4-FFF2-40B4-BE49-F238E27FC236}">
                    <a16:creationId xmlns:a16="http://schemas.microsoft.com/office/drawing/2014/main" id="{B3D984C0-CB3D-6ACC-F6E1-F160B654B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1004" name="Oval 42">
                <a:extLst>
                  <a:ext uri="{FF2B5EF4-FFF2-40B4-BE49-F238E27FC236}">
                    <a16:creationId xmlns:a16="http://schemas.microsoft.com/office/drawing/2014/main" id="{3D8497A0-497F-722E-5015-8F4447213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10" name="Group 43">
              <a:extLst>
                <a:ext uri="{FF2B5EF4-FFF2-40B4-BE49-F238E27FC236}">
                  <a16:creationId xmlns:a16="http://schemas.microsoft.com/office/drawing/2014/main" id="{70951BFA-910F-933B-C393-3F648CDDA4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216"/>
              <a:ext cx="866" cy="287"/>
              <a:chOff x="4560" y="3216"/>
              <a:chExt cx="866" cy="287"/>
            </a:xfrm>
          </p:grpSpPr>
          <p:sp>
            <p:nvSpPr>
              <p:cNvPr id="14420" name="Freeform 44">
                <a:extLst>
                  <a:ext uri="{FF2B5EF4-FFF2-40B4-BE49-F238E27FC236}">
                    <a16:creationId xmlns:a16="http://schemas.microsoft.com/office/drawing/2014/main" id="{8B0F1E90-333E-86CA-AB8B-29C8F7979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1002" name="Oval 45">
                <a:extLst>
                  <a:ext uri="{FF2B5EF4-FFF2-40B4-BE49-F238E27FC236}">
                    <a16:creationId xmlns:a16="http://schemas.microsoft.com/office/drawing/2014/main" id="{33291C51-E5FF-3215-22C0-380BC0D80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11" name="Group 46">
              <a:extLst>
                <a:ext uri="{FF2B5EF4-FFF2-40B4-BE49-F238E27FC236}">
                  <a16:creationId xmlns:a16="http://schemas.microsoft.com/office/drawing/2014/main" id="{BA773E55-166A-F924-045F-6BB236C66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3216"/>
              <a:ext cx="866" cy="287"/>
              <a:chOff x="5232" y="3216"/>
              <a:chExt cx="866" cy="287"/>
            </a:xfrm>
          </p:grpSpPr>
          <p:sp>
            <p:nvSpPr>
              <p:cNvPr id="14418" name="Freeform 47">
                <a:extLst>
                  <a:ext uri="{FF2B5EF4-FFF2-40B4-BE49-F238E27FC236}">
                    <a16:creationId xmlns:a16="http://schemas.microsoft.com/office/drawing/2014/main" id="{475A3F82-7CCC-469D-5FF5-ECB2D94D6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2" y="3216"/>
                <a:ext cx="866" cy="28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1000" name="Oval 48">
                <a:extLst>
                  <a:ext uri="{FF2B5EF4-FFF2-40B4-BE49-F238E27FC236}">
                    <a16:creationId xmlns:a16="http://schemas.microsoft.com/office/drawing/2014/main" id="{7ABAE269-94DA-5912-B5D0-44498E522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312"/>
                <a:ext cx="239" cy="9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12" name="Group 49">
              <a:extLst>
                <a:ext uri="{FF2B5EF4-FFF2-40B4-BE49-F238E27FC236}">
                  <a16:creationId xmlns:a16="http://schemas.microsoft.com/office/drawing/2014/main" id="{5E323F13-0F96-2163-C341-2CF6AF36F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7" y="3084"/>
              <a:ext cx="1088" cy="455"/>
              <a:chOff x="3007" y="3084"/>
              <a:chExt cx="1088" cy="455"/>
            </a:xfrm>
          </p:grpSpPr>
          <p:sp>
            <p:nvSpPr>
              <p:cNvPr id="14416" name="Freeform 50">
                <a:extLst>
                  <a:ext uri="{FF2B5EF4-FFF2-40B4-BE49-F238E27FC236}">
                    <a16:creationId xmlns:a16="http://schemas.microsoft.com/office/drawing/2014/main" id="{1FDE5653-8B63-0FD0-5B8B-26C020A32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024" y="3168"/>
                <a:ext cx="1055" cy="287"/>
              </a:xfrm>
              <a:custGeom>
                <a:avLst/>
                <a:gdLst>
                  <a:gd name="T0" fmla="*/ 0 w 1047"/>
                  <a:gd name="T1" fmla="*/ 0 h 392"/>
                  <a:gd name="T2" fmla="*/ 39 w 1047"/>
                  <a:gd name="T3" fmla="*/ 0 h 392"/>
                  <a:gd name="T4" fmla="*/ 51 w 1047"/>
                  <a:gd name="T5" fmla="*/ 0 h 392"/>
                  <a:gd name="T6" fmla="*/ 46 w 1047"/>
                  <a:gd name="T7" fmla="*/ 1 h 392"/>
                  <a:gd name="T8" fmla="*/ 62 w 1047"/>
                  <a:gd name="T9" fmla="*/ 1 h 392"/>
                  <a:gd name="T10" fmla="*/ 132 w 1047"/>
                  <a:gd name="T11" fmla="*/ 1 h 392"/>
                  <a:gd name="T12" fmla="*/ 540 w 1047"/>
                  <a:gd name="T13" fmla="*/ 1 h 392"/>
                  <a:gd name="T14" fmla="*/ 565 w 1047"/>
                  <a:gd name="T15" fmla="*/ 1 h 392"/>
                  <a:gd name="T16" fmla="*/ 534 w 1047"/>
                  <a:gd name="T17" fmla="*/ 0 h 392"/>
                  <a:gd name="T18" fmla="*/ 529 w 1047"/>
                  <a:gd name="T19" fmla="*/ 0 h 392"/>
                  <a:gd name="T20" fmla="*/ 516 w 1047"/>
                  <a:gd name="T21" fmla="*/ 0 h 392"/>
                  <a:gd name="T22" fmla="*/ 0 w 1047"/>
                  <a:gd name="T23" fmla="*/ 0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0998" name="Oval 51">
                <a:extLst>
                  <a:ext uri="{FF2B5EF4-FFF2-40B4-BE49-F238E27FC236}">
                    <a16:creationId xmlns:a16="http://schemas.microsoft.com/office/drawing/2014/main" id="{808549E3-5B3C-1978-797A-DC85CB709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 flipV="1">
                <a:off x="3348" y="3242"/>
                <a:ext cx="440" cy="7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13" name="Group 52">
              <a:extLst>
                <a:ext uri="{FF2B5EF4-FFF2-40B4-BE49-F238E27FC236}">
                  <a16:creationId xmlns:a16="http://schemas.microsoft.com/office/drawing/2014/main" id="{7E3D0BAF-1E30-08E9-4147-75364D207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3" y="3101"/>
              <a:ext cx="898" cy="421"/>
              <a:chOff x="1183" y="3101"/>
              <a:chExt cx="898" cy="421"/>
            </a:xfrm>
          </p:grpSpPr>
          <p:sp>
            <p:nvSpPr>
              <p:cNvPr id="14414" name="Freeform 53">
                <a:extLst>
                  <a:ext uri="{FF2B5EF4-FFF2-40B4-BE49-F238E27FC236}">
                    <a16:creationId xmlns:a16="http://schemas.microsoft.com/office/drawing/2014/main" id="{EF28333B-FBC6-F427-5FA2-3487FAA61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">
                <a:off x="1200" y="3169"/>
                <a:ext cx="863" cy="287"/>
              </a:xfrm>
              <a:custGeom>
                <a:avLst/>
                <a:gdLst>
                  <a:gd name="T0" fmla="*/ 0 w 1047"/>
                  <a:gd name="T1" fmla="*/ 1 h 392"/>
                  <a:gd name="T2" fmla="*/ 3 w 1047"/>
                  <a:gd name="T3" fmla="*/ 1 h 392"/>
                  <a:gd name="T4" fmla="*/ 4 w 1047"/>
                  <a:gd name="T5" fmla="*/ 1 h 392"/>
                  <a:gd name="T6" fmla="*/ 4 w 1047"/>
                  <a:gd name="T7" fmla="*/ 1 h 392"/>
                  <a:gd name="T8" fmla="*/ 5 w 1047"/>
                  <a:gd name="T9" fmla="*/ 1 h 392"/>
                  <a:gd name="T10" fmla="*/ 10 w 1047"/>
                  <a:gd name="T11" fmla="*/ 1 h 392"/>
                  <a:gd name="T12" fmla="*/ 40 w 1047"/>
                  <a:gd name="T13" fmla="*/ 1 h 392"/>
                  <a:gd name="T14" fmla="*/ 40 w 1047"/>
                  <a:gd name="T15" fmla="*/ 1 h 392"/>
                  <a:gd name="T16" fmla="*/ 38 w 1047"/>
                  <a:gd name="T17" fmla="*/ 1 h 392"/>
                  <a:gd name="T18" fmla="*/ 38 w 1047"/>
                  <a:gd name="T19" fmla="*/ 1 h 392"/>
                  <a:gd name="T20" fmla="*/ 37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40996" name="Oval 54">
                <a:extLst>
                  <a:ext uri="{FF2B5EF4-FFF2-40B4-BE49-F238E27FC236}">
                    <a16:creationId xmlns:a16="http://schemas.microsoft.com/office/drawing/2014/main" id="{B79A487F-F661-657B-CE83-9B3512E3C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 flipV="1">
                <a:off x="1446" y="3295"/>
                <a:ext cx="492" cy="5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41" name="Group 55">
            <a:extLst>
              <a:ext uri="{FF2B5EF4-FFF2-40B4-BE49-F238E27FC236}">
                <a16:creationId xmlns:a16="http://schemas.microsoft.com/office/drawing/2014/main" id="{AEFC4365-7124-AB47-17FD-DEDEA9547190}"/>
              </a:ext>
            </a:extLst>
          </p:cNvPr>
          <p:cNvGrpSpPr>
            <a:grpSpLocks/>
          </p:cNvGrpSpPr>
          <p:nvPr/>
        </p:nvGrpSpPr>
        <p:grpSpPr bwMode="auto">
          <a:xfrm>
            <a:off x="3570288" y="5376863"/>
            <a:ext cx="2182812" cy="669925"/>
            <a:chOff x="1920" y="3072"/>
            <a:chExt cx="1247" cy="383"/>
          </a:xfrm>
        </p:grpSpPr>
        <p:sp>
          <p:nvSpPr>
            <p:cNvPr id="40983" name="AutoShape 56">
              <a:extLst>
                <a:ext uri="{FF2B5EF4-FFF2-40B4-BE49-F238E27FC236}">
                  <a16:creationId xmlns:a16="http://schemas.microsoft.com/office/drawing/2014/main" id="{876EEEE2-DF24-7526-3E6B-3AAF09344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120"/>
              <a:ext cx="383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4" name="AutoShape 57">
              <a:extLst>
                <a:ext uri="{FF2B5EF4-FFF2-40B4-BE49-F238E27FC236}">
                  <a16:creationId xmlns:a16="http://schemas.microsoft.com/office/drawing/2014/main" id="{C94D63BB-BFDA-29B7-EC2F-ED90C2155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120"/>
              <a:ext cx="383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5" name="AutoShape 58">
              <a:extLst>
                <a:ext uri="{FF2B5EF4-FFF2-40B4-BE49-F238E27FC236}">
                  <a16:creationId xmlns:a16="http://schemas.microsoft.com/office/drawing/2014/main" id="{28CC61E4-FB63-1D15-5FE9-61173CD7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385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6" name="AutoShape 59">
              <a:extLst>
                <a:ext uri="{FF2B5EF4-FFF2-40B4-BE49-F238E27FC236}">
                  <a16:creationId xmlns:a16="http://schemas.microsoft.com/office/drawing/2014/main" id="{9665338E-7B1C-B959-4DC8-1EE8D803C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20"/>
              <a:ext cx="383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7" name="AutoShape 60">
              <a:extLst>
                <a:ext uri="{FF2B5EF4-FFF2-40B4-BE49-F238E27FC236}">
                  <a16:creationId xmlns:a16="http://schemas.microsoft.com/office/drawing/2014/main" id="{0E5BEC94-C05C-67BC-9AF9-6ADDCA76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072"/>
              <a:ext cx="335" cy="287"/>
            </a:xfrm>
            <a:prstGeom prst="irregularSeal1">
              <a:avLst/>
            </a:pr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264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67" name="AutoShape 61">
            <a:extLst>
              <a:ext uri="{FF2B5EF4-FFF2-40B4-BE49-F238E27FC236}">
                <a16:creationId xmlns:a16="http://schemas.microsoft.com/office/drawing/2014/main" id="{E5BEC02F-6887-3BB7-BDE8-F69C841F4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5208588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8" name="AutoShape 62">
            <a:extLst>
              <a:ext uri="{FF2B5EF4-FFF2-40B4-BE49-F238E27FC236}">
                <a16:creationId xmlns:a16="http://schemas.microsoft.com/office/drawing/2014/main" id="{80769FBF-C260-D70E-151B-C4E433EB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5208588"/>
            <a:ext cx="588962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9" name="AutoShape 63">
            <a:extLst>
              <a:ext uri="{FF2B5EF4-FFF2-40B4-BE49-F238E27FC236}">
                <a16:creationId xmlns:a16="http://schemas.microsoft.com/office/drawing/2014/main" id="{631CB377-725C-6AEE-A639-3A19DA73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5292725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0" name="AutoShape 64">
            <a:extLst>
              <a:ext uri="{FF2B5EF4-FFF2-40B4-BE49-F238E27FC236}">
                <a16:creationId xmlns:a16="http://schemas.microsoft.com/office/drawing/2014/main" id="{3885ED47-FA59-3708-4FE1-B17383242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5208588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1" name="AutoShape 65">
            <a:extLst>
              <a:ext uri="{FF2B5EF4-FFF2-40B4-BE49-F238E27FC236}">
                <a16:creationId xmlns:a16="http://schemas.microsoft.com/office/drawing/2014/main" id="{A51ED272-0E6E-3F64-B974-8BCE7FE4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5292725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2" name="AutoShape 66">
            <a:extLst>
              <a:ext uri="{FF2B5EF4-FFF2-40B4-BE49-F238E27FC236}">
                <a16:creationId xmlns:a16="http://schemas.microsoft.com/office/drawing/2014/main" id="{1F6F3FE2-239F-C778-F14B-AC5B9EC10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208588"/>
            <a:ext cx="588962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AutoShape 67">
            <a:extLst>
              <a:ext uri="{FF2B5EF4-FFF2-40B4-BE49-F238E27FC236}">
                <a16:creationId xmlns:a16="http://schemas.microsoft.com/office/drawing/2014/main" id="{F3994F11-2C96-D9D1-8ACA-364B9F61A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4" name="AutoShape 68">
            <a:extLst>
              <a:ext uri="{FF2B5EF4-FFF2-40B4-BE49-F238E27FC236}">
                <a16:creationId xmlns:a16="http://schemas.microsoft.com/office/drawing/2014/main" id="{5F68BA42-6DA6-E799-91BE-CF9446BB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5040313"/>
            <a:ext cx="588963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5" name="AutoShape 69">
            <a:extLst>
              <a:ext uri="{FF2B5EF4-FFF2-40B4-BE49-F238E27FC236}">
                <a16:creationId xmlns:a16="http://schemas.microsoft.com/office/drawing/2014/main" id="{D298CEF6-507A-F02C-1900-3D1C22D4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AutoShape 70">
            <a:extLst>
              <a:ext uri="{FF2B5EF4-FFF2-40B4-BE49-F238E27FC236}">
                <a16:creationId xmlns:a16="http://schemas.microsoft.com/office/drawing/2014/main" id="{379CD50A-A4B5-893B-A15E-CFA21AD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5040313"/>
            <a:ext cx="587375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7" name="AutoShape 71">
            <a:extLst>
              <a:ext uri="{FF2B5EF4-FFF2-40B4-BE49-F238E27FC236}">
                <a16:creationId xmlns:a16="http://schemas.microsoft.com/office/drawing/2014/main" id="{FF8E0E4A-EF42-6474-D7DA-3156A6E66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040313"/>
            <a:ext cx="588963" cy="504825"/>
          </a:xfrm>
          <a:prstGeom prst="irregularSeal1">
            <a:avLst/>
          </a:prstGeom>
          <a:gradFill rotWithShape="0">
            <a:gsLst>
              <a:gs pos="0">
                <a:srgbClr val="76767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408" name="Freeform 72">
            <a:extLst>
              <a:ext uri="{FF2B5EF4-FFF2-40B4-BE49-F238E27FC236}">
                <a16:creationId xmlns:a16="http://schemas.microsoft.com/office/drawing/2014/main" id="{9A9DD63D-29BE-A776-F77A-7132C3BDCA2B}"/>
              </a:ext>
            </a:extLst>
          </p:cNvPr>
          <p:cNvSpPr>
            <a:spLocks noChangeArrowheads="1"/>
          </p:cNvSpPr>
          <p:nvPr/>
        </p:nvSpPr>
        <p:spPr bwMode="auto">
          <a:xfrm rot="960000">
            <a:off x="3824288" y="5376863"/>
            <a:ext cx="1765300" cy="336550"/>
          </a:xfrm>
          <a:custGeom>
            <a:avLst/>
            <a:gdLst>
              <a:gd name="T0" fmla="*/ 0 w 1008"/>
              <a:gd name="T1" fmla="*/ 0 h 192"/>
              <a:gd name="T2" fmla="*/ 2147483646 w 1008"/>
              <a:gd name="T3" fmla="*/ 2147483646 h 192"/>
              <a:gd name="T4" fmla="*/ 2147483646 w 1008"/>
              <a:gd name="T5" fmla="*/ 0 h 192"/>
              <a:gd name="T6" fmla="*/ 2147483646 w 1008"/>
              <a:gd name="T7" fmla="*/ 2147483646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0"/>
                </a:moveTo>
                <a:cubicBezTo>
                  <a:pt x="148" y="96"/>
                  <a:pt x="296" y="192"/>
                  <a:pt x="432" y="192"/>
                </a:cubicBezTo>
                <a:cubicBezTo>
                  <a:pt x="568" y="192"/>
                  <a:pt x="720" y="0"/>
                  <a:pt x="816" y="0"/>
                </a:cubicBezTo>
                <a:cubicBezTo>
                  <a:pt x="912" y="0"/>
                  <a:pt x="960" y="96"/>
                  <a:pt x="1008" y="192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42409" name="Freeform 73">
            <a:extLst>
              <a:ext uri="{FF2B5EF4-FFF2-40B4-BE49-F238E27FC236}">
                <a16:creationId xmlns:a16="http://schemas.microsoft.com/office/drawing/2014/main" id="{04A38CEF-D13C-32D2-8F03-F6DDE5B1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4956175"/>
            <a:ext cx="1595437" cy="966788"/>
          </a:xfrm>
          <a:custGeom>
            <a:avLst/>
            <a:gdLst>
              <a:gd name="T0" fmla="*/ 0 w 912"/>
              <a:gd name="T1" fmla="*/ 2147483646 h 552"/>
              <a:gd name="T2" fmla="*/ 2147483646 w 912"/>
              <a:gd name="T3" fmla="*/ 2147483646 h 552"/>
              <a:gd name="T4" fmla="*/ 2147483646 w 912"/>
              <a:gd name="T5" fmla="*/ 2147483646 h 552"/>
              <a:gd name="T6" fmla="*/ 2147483646 w 912"/>
              <a:gd name="T7" fmla="*/ 0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552"/>
              <a:gd name="T14" fmla="*/ 912 w 912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552">
                <a:moveTo>
                  <a:pt x="0" y="528"/>
                </a:moveTo>
                <a:cubicBezTo>
                  <a:pt x="12" y="540"/>
                  <a:pt x="24" y="552"/>
                  <a:pt x="144" y="528"/>
                </a:cubicBezTo>
                <a:cubicBezTo>
                  <a:pt x="264" y="504"/>
                  <a:pt x="592" y="472"/>
                  <a:pt x="720" y="384"/>
                </a:cubicBezTo>
                <a:cubicBezTo>
                  <a:pt x="848" y="296"/>
                  <a:pt x="880" y="148"/>
                  <a:pt x="912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42410" name="Freeform 74">
            <a:extLst>
              <a:ext uri="{FF2B5EF4-FFF2-40B4-BE49-F238E27FC236}">
                <a16:creationId xmlns:a16="http://schemas.microsoft.com/office/drawing/2014/main" id="{08F78345-E2F4-9E54-C37E-159AAF725F0B}"/>
              </a:ext>
            </a:extLst>
          </p:cNvPr>
          <p:cNvSpPr>
            <a:spLocks noChangeArrowheads="1"/>
          </p:cNvSpPr>
          <p:nvPr/>
        </p:nvSpPr>
        <p:spPr bwMode="auto">
          <a:xfrm rot="-10500000">
            <a:off x="3654425" y="5292725"/>
            <a:ext cx="1597025" cy="377825"/>
          </a:xfrm>
          <a:custGeom>
            <a:avLst/>
            <a:gdLst>
              <a:gd name="T0" fmla="*/ 0 w 912"/>
              <a:gd name="T1" fmla="*/ 2147483646 h 216"/>
              <a:gd name="T2" fmla="*/ 2147483646 w 912"/>
              <a:gd name="T3" fmla="*/ 2147483646 h 216"/>
              <a:gd name="T4" fmla="*/ 2147483646 w 912"/>
              <a:gd name="T5" fmla="*/ 2147483646 h 216"/>
              <a:gd name="T6" fmla="*/ 2147483646 w 912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6"/>
              <a:gd name="T14" fmla="*/ 912 w 912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6">
                <a:moveTo>
                  <a:pt x="0" y="192"/>
                </a:moveTo>
                <a:cubicBezTo>
                  <a:pt x="108" y="168"/>
                  <a:pt x="216" y="144"/>
                  <a:pt x="336" y="144"/>
                </a:cubicBezTo>
                <a:cubicBezTo>
                  <a:pt x="456" y="144"/>
                  <a:pt x="624" y="216"/>
                  <a:pt x="720" y="192"/>
                </a:cubicBezTo>
                <a:cubicBezTo>
                  <a:pt x="816" y="168"/>
                  <a:pt x="880" y="32"/>
                  <a:pt x="912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42411" name="Freeform 75">
            <a:extLst>
              <a:ext uri="{FF2B5EF4-FFF2-40B4-BE49-F238E27FC236}">
                <a16:creationId xmlns:a16="http://schemas.microsoft.com/office/drawing/2014/main" id="{C483B3EA-CD44-77FD-E3D7-B24FEE351723}"/>
              </a:ext>
            </a:extLst>
          </p:cNvPr>
          <p:cNvSpPr>
            <a:spLocks noChangeArrowheads="1"/>
          </p:cNvSpPr>
          <p:nvPr/>
        </p:nvSpPr>
        <p:spPr bwMode="auto">
          <a:xfrm rot="1440000">
            <a:off x="4171950" y="5038725"/>
            <a:ext cx="1260475" cy="1176338"/>
          </a:xfrm>
          <a:custGeom>
            <a:avLst/>
            <a:gdLst>
              <a:gd name="T0" fmla="*/ 0 w 720"/>
              <a:gd name="T1" fmla="*/ 2147483646 h 672"/>
              <a:gd name="T2" fmla="*/ 2147483646 w 720"/>
              <a:gd name="T3" fmla="*/ 2147483646 h 672"/>
              <a:gd name="T4" fmla="*/ 2147483646 w 720"/>
              <a:gd name="T5" fmla="*/ 0 h 672"/>
              <a:gd name="T6" fmla="*/ 0 60000 65536"/>
              <a:gd name="T7" fmla="*/ 0 60000 65536"/>
              <a:gd name="T8" fmla="*/ 0 60000 65536"/>
              <a:gd name="T9" fmla="*/ 0 w 720"/>
              <a:gd name="T10" fmla="*/ 0 h 672"/>
              <a:gd name="T11" fmla="*/ 720 w 72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672">
                <a:moveTo>
                  <a:pt x="0" y="672"/>
                </a:moveTo>
                <a:cubicBezTo>
                  <a:pt x="60" y="464"/>
                  <a:pt x="120" y="256"/>
                  <a:pt x="240" y="144"/>
                </a:cubicBezTo>
                <a:cubicBezTo>
                  <a:pt x="360" y="32"/>
                  <a:pt x="540" y="16"/>
                  <a:pt x="720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42412" name="Text Box 76">
            <a:extLst>
              <a:ext uri="{FF2B5EF4-FFF2-40B4-BE49-F238E27FC236}">
                <a16:creationId xmlns:a16="http://schemas.microsoft.com/office/drawing/2014/main" id="{8300F1A0-EBCD-A0B7-DF65-4B43E086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6469063"/>
            <a:ext cx="31083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29" tIns="51599" rIns="99229" bIns="51599">
            <a:spAutoFit/>
          </a:bodyPr>
          <a:lstStyle/>
          <a:p>
            <a:pPr eaLnBrk="1" fontAlgn="auto" hangingPunct="1">
              <a:spcBef>
                <a:spcPts val="2205"/>
              </a:spcBef>
              <a:spcAft>
                <a:spcPts val="0"/>
              </a:spcAft>
              <a:tabLst>
                <a:tab pos="0" algn="l"/>
                <a:tab pos="1008126" algn="l"/>
                <a:tab pos="2016252" algn="l"/>
                <a:tab pos="3024378" algn="l"/>
                <a:tab pos="4032504" algn="l"/>
                <a:tab pos="5040630" algn="l"/>
                <a:tab pos="6048756" algn="l"/>
                <a:tab pos="7056882" algn="l"/>
                <a:tab pos="8065008" algn="l"/>
                <a:tab pos="9073134" algn="l"/>
                <a:tab pos="10081260" algn="l"/>
                <a:tab pos="11089386" algn="l"/>
              </a:tabLst>
              <a:defRPr/>
            </a:pP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2</a:t>
            </a: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ymbol" pitchFamily="18" charset="2"/>
              </a:rPr>
              <a:t></a:t>
            </a:r>
            <a:r>
              <a:rPr lang="en-US" sz="3528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</a:rPr>
              <a:t> hemostasis</a:t>
            </a:r>
          </a:p>
        </p:txBody>
      </p:sp>
      <p:sp>
        <p:nvSpPr>
          <p:cNvPr id="107" name="Rectangle 4">
            <a:extLst>
              <a:ext uri="{FF2B5EF4-FFF2-40B4-BE49-F238E27FC236}">
                <a16:creationId xmlns:a16="http://schemas.microsoft.com/office/drawing/2014/main" id="{CBC3ADEF-5DB5-1F82-68D7-6356A802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0"/>
            <a:ext cx="10741026" cy="18319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lin ang="5400000" scaled="1"/>
          </a:gradFill>
          <a:ln w="936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nl-BE" altLang="nl-BE" sz="264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59" name="Group 5">
            <a:extLst>
              <a:ext uri="{FF2B5EF4-FFF2-40B4-BE49-F238E27FC236}">
                <a16:creationId xmlns:a16="http://schemas.microsoft.com/office/drawing/2014/main" id="{832CFE02-9E85-9BCF-56F4-3C8E965FEC65}"/>
              </a:ext>
            </a:extLst>
          </p:cNvPr>
          <p:cNvGrpSpPr>
            <a:grpSpLocks/>
          </p:cNvGrpSpPr>
          <p:nvPr/>
        </p:nvGrpSpPr>
        <p:grpSpPr bwMode="auto">
          <a:xfrm>
            <a:off x="-117475" y="1362075"/>
            <a:ext cx="11009313" cy="484188"/>
            <a:chOff x="-144" y="778"/>
            <a:chExt cx="6290" cy="277"/>
          </a:xfrm>
        </p:grpSpPr>
        <p:grpSp>
          <p:nvGrpSpPr>
            <p:cNvPr id="14375" name="Group 6">
              <a:extLst>
                <a:ext uri="{FF2B5EF4-FFF2-40B4-BE49-F238E27FC236}">
                  <a16:creationId xmlns:a16="http://schemas.microsoft.com/office/drawing/2014/main" id="{F03050FB-91EC-AEEE-28C9-969153044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778"/>
              <a:ext cx="866" cy="277"/>
              <a:chOff x="-144" y="778"/>
              <a:chExt cx="866" cy="277"/>
            </a:xfrm>
          </p:grpSpPr>
          <p:sp>
            <p:nvSpPr>
              <p:cNvPr id="14400" name="Freeform 7">
                <a:extLst>
                  <a:ext uri="{FF2B5EF4-FFF2-40B4-BE49-F238E27FC236}">
                    <a16:creationId xmlns:a16="http://schemas.microsoft.com/office/drawing/2014/main" id="{2F2EA36F-047E-44BC-E2D8-02155AC00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-14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35" name="Oval 8">
                <a:extLst>
                  <a:ext uri="{FF2B5EF4-FFF2-40B4-BE49-F238E27FC236}">
                    <a16:creationId xmlns:a16="http://schemas.microsoft.com/office/drawing/2014/main" id="{AE8F324D-5CBC-284D-BA36-1C49FC347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4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76" name="Group 9">
              <a:extLst>
                <a:ext uri="{FF2B5EF4-FFF2-40B4-BE49-F238E27FC236}">
                  <a16:creationId xmlns:a16="http://schemas.microsoft.com/office/drawing/2014/main" id="{07D55198-A146-ADC4-1707-B2418B409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778"/>
              <a:ext cx="866" cy="277"/>
              <a:chOff x="528" y="778"/>
              <a:chExt cx="866" cy="277"/>
            </a:xfrm>
          </p:grpSpPr>
          <p:sp>
            <p:nvSpPr>
              <p:cNvPr id="14398" name="Freeform 10">
                <a:extLst>
                  <a:ext uri="{FF2B5EF4-FFF2-40B4-BE49-F238E27FC236}">
                    <a16:creationId xmlns:a16="http://schemas.microsoft.com/office/drawing/2014/main" id="{3EAFDF7A-5E18-F223-6A60-80B60754E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33" name="Oval 11">
                <a:extLst>
                  <a:ext uri="{FF2B5EF4-FFF2-40B4-BE49-F238E27FC236}">
                    <a16:creationId xmlns:a16="http://schemas.microsoft.com/office/drawing/2014/main" id="{C69C78F6-7048-863C-356D-AAA64DDE9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17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77" name="Group 12">
              <a:extLst>
                <a:ext uri="{FF2B5EF4-FFF2-40B4-BE49-F238E27FC236}">
                  <a16:creationId xmlns:a16="http://schemas.microsoft.com/office/drawing/2014/main" id="{6DC03953-36BB-E9CE-43E1-5B7988A2D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778"/>
              <a:ext cx="866" cy="277"/>
              <a:chOff x="3312" y="778"/>
              <a:chExt cx="866" cy="277"/>
            </a:xfrm>
          </p:grpSpPr>
          <p:sp>
            <p:nvSpPr>
              <p:cNvPr id="14396" name="Freeform 13">
                <a:extLst>
                  <a:ext uri="{FF2B5EF4-FFF2-40B4-BE49-F238E27FC236}">
                    <a16:creationId xmlns:a16="http://schemas.microsoft.com/office/drawing/2014/main" id="{D09578B2-BE2A-79FE-FEA2-A51268321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12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31" name="Oval 14">
                <a:extLst>
                  <a:ext uri="{FF2B5EF4-FFF2-40B4-BE49-F238E27FC236}">
                    <a16:creationId xmlns:a16="http://schemas.microsoft.com/office/drawing/2014/main" id="{F8F078ED-2DE7-D25B-CABB-43CE2FD76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78" name="Group 15">
              <a:extLst>
                <a:ext uri="{FF2B5EF4-FFF2-40B4-BE49-F238E27FC236}">
                  <a16:creationId xmlns:a16="http://schemas.microsoft.com/office/drawing/2014/main" id="{49CADE67-6912-D2F5-2001-D6D762412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778"/>
              <a:ext cx="866" cy="277"/>
              <a:chOff x="1920" y="778"/>
              <a:chExt cx="866" cy="277"/>
            </a:xfrm>
          </p:grpSpPr>
          <p:sp>
            <p:nvSpPr>
              <p:cNvPr id="14394" name="Freeform 16">
                <a:extLst>
                  <a:ext uri="{FF2B5EF4-FFF2-40B4-BE49-F238E27FC236}">
                    <a16:creationId xmlns:a16="http://schemas.microsoft.com/office/drawing/2014/main" id="{174D0FF0-B434-FCCE-E696-825D96185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92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9" name="Oval 17">
                <a:extLst>
                  <a:ext uri="{FF2B5EF4-FFF2-40B4-BE49-F238E27FC236}">
                    <a16:creationId xmlns:a16="http://schemas.microsoft.com/office/drawing/2014/main" id="{9CDFBEAE-8D21-DCCB-2F6A-38A0E1A9C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0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79" name="Group 18">
              <a:extLst>
                <a:ext uri="{FF2B5EF4-FFF2-40B4-BE49-F238E27FC236}">
                  <a16:creationId xmlns:a16="http://schemas.microsoft.com/office/drawing/2014/main" id="{E151546D-6420-E91A-87BB-12D95E7C7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778"/>
              <a:ext cx="866" cy="277"/>
              <a:chOff x="1200" y="778"/>
              <a:chExt cx="866" cy="277"/>
            </a:xfrm>
          </p:grpSpPr>
          <p:sp>
            <p:nvSpPr>
              <p:cNvPr id="14392" name="Freeform 19">
                <a:extLst>
                  <a:ext uri="{FF2B5EF4-FFF2-40B4-BE49-F238E27FC236}">
                    <a16:creationId xmlns:a16="http://schemas.microsoft.com/office/drawing/2014/main" id="{110A1E80-D4DC-3AD9-96CA-8C0330056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0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7" name="Oval 20">
                <a:extLst>
                  <a:ext uri="{FF2B5EF4-FFF2-40B4-BE49-F238E27FC236}">
                    <a16:creationId xmlns:a16="http://schemas.microsoft.com/office/drawing/2014/main" id="{FA73D1CC-639E-50A4-6067-57B03799F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89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80" name="Group 21">
              <a:extLst>
                <a:ext uri="{FF2B5EF4-FFF2-40B4-BE49-F238E27FC236}">
                  <a16:creationId xmlns:a16="http://schemas.microsoft.com/office/drawing/2014/main" id="{9E1CA8DF-7CB8-6EBF-8241-0D3C97B1E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778"/>
              <a:ext cx="866" cy="277"/>
              <a:chOff x="3984" y="778"/>
              <a:chExt cx="866" cy="277"/>
            </a:xfrm>
          </p:grpSpPr>
          <p:sp>
            <p:nvSpPr>
              <p:cNvPr id="14390" name="Freeform 22">
                <a:extLst>
                  <a:ext uri="{FF2B5EF4-FFF2-40B4-BE49-F238E27FC236}">
                    <a16:creationId xmlns:a16="http://schemas.microsoft.com/office/drawing/2014/main" id="{4477E9A1-54CC-A919-7A81-D96940C83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84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5" name="Oval 23">
                <a:extLst>
                  <a:ext uri="{FF2B5EF4-FFF2-40B4-BE49-F238E27FC236}">
                    <a16:creationId xmlns:a16="http://schemas.microsoft.com/office/drawing/2014/main" id="{A9B0539C-116E-2074-DC6D-CB95905EC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72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81" name="Group 24">
              <a:extLst>
                <a:ext uri="{FF2B5EF4-FFF2-40B4-BE49-F238E27FC236}">
                  <a16:creationId xmlns:a16="http://schemas.microsoft.com/office/drawing/2014/main" id="{2BDAE2EE-CD79-5667-F51B-F9D744AD6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778"/>
              <a:ext cx="866" cy="277"/>
              <a:chOff x="2640" y="778"/>
              <a:chExt cx="866" cy="277"/>
            </a:xfrm>
          </p:grpSpPr>
          <p:sp>
            <p:nvSpPr>
              <p:cNvPr id="14388" name="Freeform 25">
                <a:extLst>
                  <a:ext uri="{FF2B5EF4-FFF2-40B4-BE49-F238E27FC236}">
                    <a16:creationId xmlns:a16="http://schemas.microsoft.com/office/drawing/2014/main" id="{E1E2C213-A5E1-32FF-7550-DB16275B6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4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3" name="Oval 26">
                <a:extLst>
                  <a:ext uri="{FF2B5EF4-FFF2-40B4-BE49-F238E27FC236}">
                    <a16:creationId xmlns:a16="http://schemas.microsoft.com/office/drawing/2014/main" id="{2471AC33-7A2C-FF72-2BCF-B46665804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2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82" name="Group 27">
              <a:extLst>
                <a:ext uri="{FF2B5EF4-FFF2-40B4-BE49-F238E27FC236}">
                  <a16:creationId xmlns:a16="http://schemas.microsoft.com/office/drawing/2014/main" id="{829E87DF-C778-0671-6745-5811175EF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778"/>
              <a:ext cx="866" cy="277"/>
              <a:chOff x="4608" y="778"/>
              <a:chExt cx="866" cy="277"/>
            </a:xfrm>
          </p:grpSpPr>
          <p:sp>
            <p:nvSpPr>
              <p:cNvPr id="14386" name="Freeform 28">
                <a:extLst>
                  <a:ext uri="{FF2B5EF4-FFF2-40B4-BE49-F238E27FC236}">
                    <a16:creationId xmlns:a16="http://schemas.microsoft.com/office/drawing/2014/main" id="{0E96C624-50A6-C496-C95F-19B22F0D2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608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21" name="Oval 29">
                <a:extLst>
                  <a:ext uri="{FF2B5EF4-FFF2-40B4-BE49-F238E27FC236}">
                    <a16:creationId xmlns:a16="http://schemas.microsoft.com/office/drawing/2014/main" id="{B333914C-5489-68D2-06B9-9F961CCBB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96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83" name="Group 30">
              <a:extLst>
                <a:ext uri="{FF2B5EF4-FFF2-40B4-BE49-F238E27FC236}">
                  <a16:creationId xmlns:a16="http://schemas.microsoft.com/office/drawing/2014/main" id="{102BB90C-F02B-A368-88A0-4C5B4EA84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778"/>
              <a:ext cx="866" cy="277"/>
              <a:chOff x="5280" y="778"/>
              <a:chExt cx="866" cy="277"/>
            </a:xfrm>
          </p:grpSpPr>
          <p:sp>
            <p:nvSpPr>
              <p:cNvPr id="14384" name="Freeform 31">
                <a:extLst>
                  <a:ext uri="{FF2B5EF4-FFF2-40B4-BE49-F238E27FC236}">
                    <a16:creationId xmlns:a16="http://schemas.microsoft.com/office/drawing/2014/main" id="{71908274-19CD-7ECF-2FD3-CC34BF8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80" y="778"/>
                <a:ext cx="866" cy="277"/>
              </a:xfrm>
              <a:custGeom>
                <a:avLst/>
                <a:gdLst>
                  <a:gd name="T0" fmla="*/ 0 w 1047"/>
                  <a:gd name="T1" fmla="*/ 1 h 392"/>
                  <a:gd name="T2" fmla="*/ 2 w 1047"/>
                  <a:gd name="T3" fmla="*/ 1 h 392"/>
                  <a:gd name="T4" fmla="*/ 2 w 1047"/>
                  <a:gd name="T5" fmla="*/ 1 h 392"/>
                  <a:gd name="T6" fmla="*/ 2 w 1047"/>
                  <a:gd name="T7" fmla="*/ 1 h 392"/>
                  <a:gd name="T8" fmla="*/ 2 w 1047"/>
                  <a:gd name="T9" fmla="*/ 1 h 392"/>
                  <a:gd name="T10" fmla="*/ 3 w 1047"/>
                  <a:gd name="T11" fmla="*/ 1 h 392"/>
                  <a:gd name="T12" fmla="*/ 12 w 1047"/>
                  <a:gd name="T13" fmla="*/ 1 h 392"/>
                  <a:gd name="T14" fmla="*/ 13 w 1047"/>
                  <a:gd name="T15" fmla="*/ 1 h 392"/>
                  <a:gd name="T16" fmla="*/ 12 w 1047"/>
                  <a:gd name="T17" fmla="*/ 1 h 392"/>
                  <a:gd name="T18" fmla="*/ 12 w 1047"/>
                  <a:gd name="T19" fmla="*/ 1 h 392"/>
                  <a:gd name="T20" fmla="*/ 12 w 1047"/>
                  <a:gd name="T21" fmla="*/ 0 h 392"/>
                  <a:gd name="T22" fmla="*/ 0 w 1047"/>
                  <a:gd name="T23" fmla="*/ 1 h 3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7"/>
                  <a:gd name="T37" fmla="*/ 0 h 392"/>
                  <a:gd name="T38" fmla="*/ 1047 w 1047"/>
                  <a:gd name="T39" fmla="*/ 392 h 3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7" h="392">
                    <a:moveTo>
                      <a:pt x="0" y="11"/>
                    </a:moveTo>
                    <a:cubicBezTo>
                      <a:pt x="53" y="64"/>
                      <a:pt x="25" y="31"/>
                      <a:pt x="79" y="112"/>
                    </a:cubicBezTo>
                    <a:cubicBezTo>
                      <a:pt x="87" y="123"/>
                      <a:pt x="102" y="146"/>
                      <a:pt x="102" y="146"/>
                    </a:cubicBezTo>
                    <a:cubicBezTo>
                      <a:pt x="95" y="208"/>
                      <a:pt x="61" y="311"/>
                      <a:pt x="91" y="372"/>
                    </a:cubicBezTo>
                    <a:cubicBezTo>
                      <a:pt x="96" y="382"/>
                      <a:pt x="113" y="380"/>
                      <a:pt x="124" y="384"/>
                    </a:cubicBezTo>
                    <a:cubicBezTo>
                      <a:pt x="222" y="371"/>
                      <a:pt x="184" y="372"/>
                      <a:pt x="237" y="372"/>
                    </a:cubicBezTo>
                    <a:lnTo>
                      <a:pt x="963" y="392"/>
                    </a:lnTo>
                    <a:cubicBezTo>
                      <a:pt x="979" y="376"/>
                      <a:pt x="1000" y="364"/>
                      <a:pt x="1011" y="344"/>
                    </a:cubicBezTo>
                    <a:cubicBezTo>
                      <a:pt x="1047" y="278"/>
                      <a:pt x="985" y="205"/>
                      <a:pt x="949" y="158"/>
                    </a:cubicBezTo>
                    <a:cubicBezTo>
                      <a:pt x="945" y="143"/>
                      <a:pt x="938" y="128"/>
                      <a:pt x="938" y="112"/>
                    </a:cubicBezTo>
                    <a:cubicBezTo>
                      <a:pt x="938" y="65"/>
                      <a:pt x="969" y="26"/>
                      <a:pt x="91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stretch>
                  <a:fillRect/>
                </a:stretch>
              </a:blip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119" name="Oval 32">
                <a:extLst>
                  <a:ext uri="{FF2B5EF4-FFF2-40B4-BE49-F238E27FC236}">
                    <a16:creationId xmlns:a16="http://schemas.microsoft.com/office/drawing/2014/main" id="{F4FD729C-49F8-AE1E-147A-9034DDAB5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68" y="871"/>
                <a:ext cx="239" cy="9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765E47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2646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60" name="Groep 77">
            <a:extLst>
              <a:ext uri="{FF2B5EF4-FFF2-40B4-BE49-F238E27FC236}">
                <a16:creationId xmlns:a16="http://schemas.microsoft.com/office/drawing/2014/main" id="{D86A0E71-9FDF-FCB5-1858-5249EF12A9C5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5937250"/>
            <a:ext cx="2065338" cy="158750"/>
            <a:chOff x="3834532" y="5868863"/>
            <a:chExt cx="1872208" cy="144016"/>
          </a:xfrm>
        </p:grpSpPr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D9F3DF36-E3F5-32E8-0B64-18D4D33114BD}"/>
                </a:ext>
              </a:extLst>
            </p:cNvPr>
            <p:cNvSpPr/>
            <p:nvPr/>
          </p:nvSpPr>
          <p:spPr bwMode="auto">
            <a:xfrm>
              <a:off x="383453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258D9F35-2E08-5EE7-357E-14356BD69373}"/>
                </a:ext>
              </a:extLst>
            </p:cNvPr>
            <p:cNvSpPr/>
            <p:nvPr/>
          </p:nvSpPr>
          <p:spPr bwMode="auto">
            <a:xfrm>
              <a:off x="3987072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3729652A-4747-AFC8-8693-625EF0C9D339}"/>
                </a:ext>
              </a:extLst>
            </p:cNvPr>
            <p:cNvSpPr/>
            <p:nvPr/>
          </p:nvSpPr>
          <p:spPr bwMode="auto">
            <a:xfrm>
              <a:off x="4123782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9013EE35-F8C8-955C-CE92-A8DA7D1911AA}"/>
                </a:ext>
              </a:extLst>
            </p:cNvPr>
            <p:cNvSpPr/>
            <p:nvPr/>
          </p:nvSpPr>
          <p:spPr bwMode="auto">
            <a:xfrm>
              <a:off x="4276322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BF605D3-0565-FD9C-8FE5-AA0450899A8C}"/>
                </a:ext>
              </a:extLst>
            </p:cNvPr>
            <p:cNvSpPr/>
            <p:nvPr/>
          </p:nvSpPr>
          <p:spPr bwMode="auto">
            <a:xfrm>
              <a:off x="4410153" y="5868863"/>
              <a:ext cx="14534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90A57D79-59B7-51D2-11CC-4F52DF52CE54}"/>
                </a:ext>
              </a:extLst>
            </p:cNvPr>
            <p:cNvSpPr/>
            <p:nvPr/>
          </p:nvSpPr>
          <p:spPr bwMode="auto">
            <a:xfrm>
              <a:off x="4555498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EE2D7F-00C2-7C4E-A3E6-C0F5FE77BB8C}"/>
                </a:ext>
              </a:extLst>
            </p:cNvPr>
            <p:cNvSpPr/>
            <p:nvPr/>
          </p:nvSpPr>
          <p:spPr bwMode="auto">
            <a:xfrm>
              <a:off x="4699403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A9E4DA0-7B6F-5FB1-D52C-E507CED7CE68}"/>
                </a:ext>
              </a:extLst>
            </p:cNvPr>
            <p:cNvSpPr/>
            <p:nvPr/>
          </p:nvSpPr>
          <p:spPr bwMode="auto">
            <a:xfrm>
              <a:off x="4851943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4AD9AADE-36DF-F844-1AB5-258D633F536D}"/>
                </a:ext>
              </a:extLst>
            </p:cNvPr>
            <p:cNvSpPr/>
            <p:nvPr/>
          </p:nvSpPr>
          <p:spPr bwMode="auto">
            <a:xfrm>
              <a:off x="4985774" y="5868863"/>
              <a:ext cx="14534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70DE903-C5E4-A5EE-663A-097A449F531F}"/>
                </a:ext>
              </a:extLst>
            </p:cNvPr>
            <p:cNvSpPr/>
            <p:nvPr/>
          </p:nvSpPr>
          <p:spPr bwMode="auto">
            <a:xfrm>
              <a:off x="5131119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dirty="0">
                <a:latin typeface="Arial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0F8A608B-7185-E3B4-9538-5136533069C6}"/>
                </a:ext>
              </a:extLst>
            </p:cNvPr>
            <p:cNvSpPr/>
            <p:nvPr/>
          </p:nvSpPr>
          <p:spPr bwMode="auto">
            <a:xfrm>
              <a:off x="5275024" y="5868863"/>
              <a:ext cx="14246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7910925C-5C55-EDAC-7E2E-FE03BF99A468}"/>
                </a:ext>
              </a:extLst>
            </p:cNvPr>
            <p:cNvSpPr/>
            <p:nvPr/>
          </p:nvSpPr>
          <p:spPr bwMode="auto">
            <a:xfrm>
              <a:off x="5427564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753511D-B83F-3000-7206-33883BC026B4}"/>
                </a:ext>
              </a:extLst>
            </p:cNvPr>
            <p:cNvSpPr/>
            <p:nvPr/>
          </p:nvSpPr>
          <p:spPr bwMode="auto">
            <a:xfrm>
              <a:off x="5562835" y="5868863"/>
              <a:ext cx="143905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1498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>
                <a:latin typeface="Arial" charset="0"/>
              </a:endParaRPr>
            </a:p>
          </p:txBody>
        </p:sp>
      </p:grpSp>
      <p:sp>
        <p:nvSpPr>
          <p:cNvPr id="93" name="Text Box 64">
            <a:extLst>
              <a:ext uri="{FF2B5EF4-FFF2-40B4-BE49-F238E27FC236}">
                <a16:creationId xmlns:a16="http://schemas.microsoft.com/office/drawing/2014/main" id="{2F5C154C-46C4-D358-0713-2B3C3A56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329113"/>
            <a:ext cx="1565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29" tIns="51599" rIns="99229" bIns="51599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777777"/>
              </a:buClr>
              <a:defRPr/>
            </a:pPr>
            <a:r>
              <a:rPr lang="en-US" altLang="nl-BE" sz="264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</a:t>
            </a:r>
            <a:endParaRPr lang="en-US" altLang="nl-BE" sz="2646" dirty="0">
              <a:solidFill>
                <a:srgbClr val="7777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4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4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71AF2FEF-DD05-3240-797D-98D87969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How is a </a:t>
            </a:r>
            <a:r>
              <a:rPr lang="nl-BE" altLang="nl-BE" dirty="0" err="1"/>
              <a:t>clot</a:t>
            </a:r>
            <a:r>
              <a:rPr lang="nl-BE" altLang="nl-BE" dirty="0"/>
              <a:t> made?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F519AB2-C938-F49F-5597-583374CD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66950"/>
            <a:ext cx="9864526" cy="46815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BE" sz="3600" dirty="0"/>
              <a:t>Hemostasis = 4 important steps</a:t>
            </a:r>
          </a:p>
          <a:p>
            <a:pPr>
              <a:defRPr/>
            </a:pPr>
            <a:r>
              <a:rPr lang="nl-BE" sz="3600" dirty="0">
                <a:solidFill>
                  <a:srgbClr val="C00000"/>
                </a:solidFill>
              </a:rPr>
              <a:t>1° hemostasis: </a:t>
            </a:r>
            <a:r>
              <a:rPr lang="nl-BE" sz="3600" dirty="0" err="1">
                <a:solidFill>
                  <a:srgbClr val="C00000"/>
                </a:solidFill>
              </a:rPr>
              <a:t>local</a:t>
            </a:r>
            <a:r>
              <a:rPr lang="nl-BE" sz="3600" dirty="0">
                <a:solidFill>
                  <a:srgbClr val="C00000"/>
                </a:solidFill>
              </a:rPr>
              <a:t> </a:t>
            </a:r>
            <a:r>
              <a:rPr lang="nl-BE" sz="3600" dirty="0" err="1">
                <a:solidFill>
                  <a:srgbClr val="C00000"/>
                </a:solidFill>
              </a:rPr>
              <a:t>vasoconstriction</a:t>
            </a:r>
            <a:r>
              <a:rPr lang="nl-BE" sz="3600" dirty="0">
                <a:solidFill>
                  <a:srgbClr val="C00000"/>
                </a:solidFill>
              </a:rPr>
              <a:t> &amp; </a:t>
            </a:r>
            <a:r>
              <a:rPr lang="nl-BE" sz="3600" dirty="0" err="1">
                <a:solidFill>
                  <a:srgbClr val="C00000"/>
                </a:solidFill>
              </a:rPr>
              <a:t>formation</a:t>
            </a:r>
            <a:r>
              <a:rPr lang="nl-BE" sz="3600" dirty="0">
                <a:solidFill>
                  <a:srgbClr val="C00000"/>
                </a:solidFill>
              </a:rPr>
              <a:t> of </a:t>
            </a:r>
            <a:r>
              <a:rPr lang="nl-BE" sz="3600" dirty="0" err="1">
                <a:solidFill>
                  <a:srgbClr val="C00000"/>
                </a:solidFill>
              </a:rPr>
              <a:t>platelet</a:t>
            </a:r>
            <a:r>
              <a:rPr lang="nl-BE" sz="3600" dirty="0">
                <a:solidFill>
                  <a:srgbClr val="C00000"/>
                </a:solidFill>
              </a:rPr>
              <a:t>-plug</a:t>
            </a:r>
          </a:p>
          <a:p>
            <a:pPr>
              <a:defRPr/>
            </a:pPr>
            <a:r>
              <a:rPr lang="nl-BE" sz="3600" dirty="0">
                <a:solidFill>
                  <a:srgbClr val="C00000"/>
                </a:solidFill>
              </a:rPr>
              <a:t>2° hemostasis: coagulation cascade</a:t>
            </a:r>
            <a:r>
              <a:rPr lang="nl-BE" dirty="0">
                <a:solidFill>
                  <a:srgbClr val="C00000"/>
                </a:solidFill>
              </a:rPr>
              <a:t> </a:t>
            </a:r>
            <a:r>
              <a:rPr lang="nl-BE" sz="2400" dirty="0">
                <a:solidFill>
                  <a:srgbClr val="C00000"/>
                </a:solidFill>
              </a:rPr>
              <a:t>(</a:t>
            </a:r>
            <a:r>
              <a:rPr lang="nl-BE" sz="2400" dirty="0" err="1">
                <a:solidFill>
                  <a:srgbClr val="C00000"/>
                </a:solidFill>
              </a:rPr>
              <a:t>fibrin</a:t>
            </a:r>
            <a:r>
              <a:rPr lang="nl-BE" sz="2400" dirty="0">
                <a:solidFill>
                  <a:srgbClr val="C00000"/>
                </a:solidFill>
              </a:rPr>
              <a:t> </a:t>
            </a:r>
            <a:r>
              <a:rPr lang="nl-BE" sz="2400" dirty="0" err="1">
                <a:solidFill>
                  <a:srgbClr val="C00000"/>
                </a:solidFill>
              </a:rPr>
              <a:t>clot</a:t>
            </a:r>
            <a:r>
              <a:rPr lang="nl-BE" sz="2400" dirty="0">
                <a:solidFill>
                  <a:srgbClr val="C00000"/>
                </a:solidFill>
              </a:rPr>
              <a:t>)</a:t>
            </a:r>
          </a:p>
          <a:p>
            <a:pPr>
              <a:defRPr/>
            </a:pPr>
            <a:r>
              <a:rPr lang="nl-BE" sz="3600" dirty="0" err="1"/>
              <a:t>inhibition</a:t>
            </a:r>
            <a:r>
              <a:rPr lang="nl-BE" sz="3600" dirty="0"/>
              <a:t> of coagulation </a:t>
            </a:r>
            <a:r>
              <a:rPr lang="nl-BE" sz="2400" dirty="0"/>
              <a:t>(</a:t>
            </a:r>
            <a:r>
              <a:rPr lang="nl-BE" sz="2400" dirty="0" err="1"/>
              <a:t>natural</a:t>
            </a:r>
            <a:r>
              <a:rPr lang="nl-BE" sz="2400" dirty="0"/>
              <a:t> </a:t>
            </a:r>
            <a:r>
              <a:rPr lang="nl-BE" sz="2400" dirty="0" err="1"/>
              <a:t>anticoagulants</a:t>
            </a:r>
            <a:r>
              <a:rPr lang="nl-BE" sz="2400" dirty="0"/>
              <a:t>)</a:t>
            </a:r>
          </a:p>
          <a:p>
            <a:pPr>
              <a:defRPr/>
            </a:pPr>
            <a:r>
              <a:rPr lang="nl-BE" sz="3600" dirty="0" err="1"/>
              <a:t>fibrinolysis</a:t>
            </a:r>
            <a:endParaRPr lang="nl-BE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33FC911F-D9C7-9823-77E8-5CBA25B9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/>
              <a:t>Important </a:t>
            </a:r>
            <a:r>
              <a:rPr lang="nl-BE" altLang="nl-BE" dirty="0" err="1"/>
              <a:t>questions</a:t>
            </a:r>
            <a:endParaRPr lang="nl-BE" altLang="nl-BE" dirty="0"/>
          </a:p>
        </p:txBody>
      </p:sp>
      <p:sp>
        <p:nvSpPr>
          <p:cNvPr id="17411" name="Tijdelijke aanduiding voor inhoud 2">
            <a:extLst>
              <a:ext uri="{FF2B5EF4-FFF2-40B4-BE49-F238E27FC236}">
                <a16:creationId xmlns:a16="http://schemas.microsoft.com/office/drawing/2014/main" id="{4F14B5AB-7D47-C80C-DE7C-6268EF47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266950"/>
            <a:ext cx="9648825" cy="4681538"/>
          </a:xfrm>
        </p:spPr>
        <p:txBody>
          <a:bodyPr/>
          <a:lstStyle/>
          <a:p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have a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disorder?</a:t>
            </a:r>
          </a:p>
          <a:p>
            <a:endParaRPr lang="nl-BE" alt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I do in case of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nl-BE" altLang="nl-BE" sz="3600" dirty="0" err="1"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nl-BE" altLang="nl-BE" sz="3600" dirty="0">
                <a:latin typeface="Arial" panose="020B0604020202020204" pitchFamily="34" charset="0"/>
                <a:cs typeface="Arial" panose="020B0604020202020204" pitchFamily="34" charset="0"/>
              </a:rPr>
              <a:t> procedures?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_wit">
  <a:themeElements>
    <a:clrScheme name="powerpoint_w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wit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4306" tIns="52153" rIns="104306" bIns="52153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4306" tIns="52153" rIns="104306" bIns="52153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4306" tIns="52153" rIns="104306" bIns="52153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4306" tIns="52153" rIns="104306" bIns="52153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7E56E8605DE40A7B40E0F2166FC56" ma:contentTypeVersion="8" ma:contentTypeDescription="Een nieuw document maken." ma:contentTypeScope="" ma:versionID="29b4060025e558e005145fad25e6eca8">
  <xsd:schema xmlns:xsd="http://www.w3.org/2001/XMLSchema" xmlns:xs="http://www.w3.org/2001/XMLSchema" xmlns:p="http://schemas.microsoft.com/office/2006/metadata/properties" xmlns:ns3="f525ef1d-eeed-4aea-afa5-bb297ffa41a9" targetNamespace="http://schemas.microsoft.com/office/2006/metadata/properties" ma:root="true" ma:fieldsID="9c50f2a0b4717b0cf12e58b794391600" ns3:_="">
    <xsd:import namespace="f525ef1d-eeed-4aea-afa5-bb297ffa41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5ef1d-eeed-4aea-afa5-bb297ffa4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51D24-90EF-47F0-81FF-E7C7076982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14286C-B49A-4A38-AAEB-FC66267B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5ef1d-eeed-4aea-afa5-bb297ffa4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31467-2275-4C71-AD31-D76C3BE5EBC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25ef1d-eeed-4aea-afa5-bb297ffa41a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7080</TotalTime>
  <Words>733</Words>
  <Application>Microsoft Office PowerPoint</Application>
  <PresentationFormat>Aangepast</PresentationFormat>
  <Paragraphs>188</Paragraphs>
  <Slides>32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Arial</vt:lpstr>
      <vt:lpstr>Calibri</vt:lpstr>
      <vt:lpstr>Gill Sans Std</vt:lpstr>
      <vt:lpstr>Symbol</vt:lpstr>
      <vt:lpstr>Times New Roman</vt:lpstr>
      <vt:lpstr>powerpoint_wit</vt:lpstr>
      <vt:lpstr>1_Standaardontwerp</vt:lpstr>
      <vt:lpstr>The mystery of coagulation (defects) and why children are not little adults</vt:lpstr>
      <vt:lpstr>Overview</vt:lpstr>
      <vt:lpstr>How is a clot made?</vt:lpstr>
      <vt:lpstr>PowerPoint-presentatie</vt:lpstr>
      <vt:lpstr>PowerPoint-presentatie</vt:lpstr>
      <vt:lpstr>PowerPoint-presentatie</vt:lpstr>
      <vt:lpstr>PowerPoint-presentatie</vt:lpstr>
      <vt:lpstr>How is a clot made?</vt:lpstr>
      <vt:lpstr>Important questions</vt:lpstr>
      <vt:lpstr>Known inherited bleeding disorder</vt:lpstr>
      <vt:lpstr>No known inherited bleeding disorder: initial evaluation</vt:lpstr>
      <vt:lpstr>PowerPoint-presentatie</vt:lpstr>
      <vt:lpstr>Pediatric-specific bleeding symptoms</vt:lpstr>
      <vt:lpstr>Laboratory evaluation</vt:lpstr>
      <vt:lpstr>Laboratory evaluation</vt:lpstr>
      <vt:lpstr>Developmental hemostasis</vt:lpstr>
      <vt:lpstr>PowerPoint-presentatie</vt:lpstr>
      <vt:lpstr>Bleeding pattern</vt:lpstr>
      <vt:lpstr>von Willebrand disease</vt:lpstr>
      <vt:lpstr>von Willebrand disease (all)</vt:lpstr>
      <vt:lpstr>von Willebrand disease (severe)</vt:lpstr>
      <vt:lpstr>Platelet dysfunction/Thrombocytopenia</vt:lpstr>
      <vt:lpstr>Hemophilia A/B</vt:lpstr>
      <vt:lpstr>Hemophilia A/B</vt:lpstr>
      <vt:lpstr>What should I do in case of surgery?</vt:lpstr>
      <vt:lpstr>Treatment options (prevention)</vt:lpstr>
      <vt:lpstr>Exacyl® = tranexamic acid</vt:lpstr>
      <vt:lpstr>DDAVP = minirin</vt:lpstr>
      <vt:lpstr>DDAVP</vt:lpstr>
      <vt:lpstr>What should I not do?</vt:lpstr>
      <vt:lpstr>Take home messages… </vt:lpstr>
      <vt:lpstr>Thank you for your attention…</vt:lpstr>
    </vt:vector>
  </TitlesOfParts>
  <Company>UZ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Transfusie van bloedderivaten bij kankerpatiëntjes</dc:title>
  <dc:creator>x181289</dc:creator>
  <cp:lastModifiedBy>Marieke Allegaert</cp:lastModifiedBy>
  <cp:revision>374</cp:revision>
  <dcterms:created xsi:type="dcterms:W3CDTF">2008-02-15T15:15:39Z</dcterms:created>
  <dcterms:modified xsi:type="dcterms:W3CDTF">2022-12-22T10:52:00Z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0x01010090A7E56E8605DE40A7B40E0F2166FC56</vt:lpwstr>
  </property>
</Properties>
</file>