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3"/>
  </p:notesMasterIdLst>
  <p:sldIdLst>
    <p:sldId id="256" r:id="rId5"/>
    <p:sldId id="514" r:id="rId6"/>
    <p:sldId id="489" r:id="rId7"/>
    <p:sldId id="490" r:id="rId8"/>
    <p:sldId id="491" r:id="rId9"/>
    <p:sldId id="513" r:id="rId10"/>
    <p:sldId id="519" r:id="rId11"/>
    <p:sldId id="515" r:id="rId12"/>
    <p:sldId id="493" r:id="rId13"/>
    <p:sldId id="494" r:id="rId14"/>
    <p:sldId id="495" r:id="rId15"/>
    <p:sldId id="496" r:id="rId16"/>
    <p:sldId id="497" r:id="rId17"/>
    <p:sldId id="498" r:id="rId18"/>
    <p:sldId id="499" r:id="rId19"/>
    <p:sldId id="500" r:id="rId20"/>
    <p:sldId id="501" r:id="rId21"/>
    <p:sldId id="502" r:id="rId22"/>
    <p:sldId id="504" r:id="rId23"/>
    <p:sldId id="503" r:id="rId24"/>
    <p:sldId id="505" r:id="rId25"/>
    <p:sldId id="506" r:id="rId26"/>
    <p:sldId id="507" r:id="rId27"/>
    <p:sldId id="508" r:id="rId28"/>
    <p:sldId id="509" r:id="rId29"/>
    <p:sldId id="516" r:id="rId30"/>
    <p:sldId id="518" r:id="rId31"/>
    <p:sldId id="512" r:id="rId32"/>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6D9F66E-5EB9-4882-86FB-DCBF35E3C3E4}" styleName="Stijl, gemiddeld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Stijl, licht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650" autoAdjust="0"/>
  </p:normalViewPr>
  <p:slideViewPr>
    <p:cSldViewPr snapToGrid="0">
      <p:cViewPr varScale="1">
        <p:scale>
          <a:sx n="63" d="100"/>
          <a:sy n="63" d="100"/>
        </p:scale>
        <p:origin x="102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FF722-2706-42C1-AEA7-5C3FCE5432FE}" type="datetimeFigureOut">
              <a:rPr lang="en-US" smtClean="0"/>
              <a:t>3/10/2023</a:t>
            </a:fld>
            <a:endParaRPr lang="en-US"/>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D6D64B-459D-4570-BD7E-024EEBB50328}" type="slidenum">
              <a:rPr lang="en-US" smtClean="0"/>
              <a:t>‹nr.›</a:t>
            </a:fld>
            <a:endParaRPr lang="en-US"/>
          </a:p>
        </p:txBody>
      </p:sp>
    </p:spTree>
    <p:extLst>
      <p:ext uri="{BB962C8B-B14F-4D97-AF65-F5344CB8AC3E}">
        <p14:creationId xmlns:p14="http://schemas.microsoft.com/office/powerpoint/2010/main" val="3409824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7849CD-FA2F-47A6-ABD9-7D7EB869089B}" type="slidenum">
              <a:rPr kumimoji="0" lang="nl-B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B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8788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enkele van de deelnemende ziekenhuizen worden geregeld procedures op elkaar uitgetest zoals het plaatsen van een perifeer infuus of het plaatsen van een maagsonde.</a:t>
            </a:r>
            <a:endParaRPr lang="en-US" dirty="0"/>
          </a:p>
        </p:txBody>
      </p:sp>
      <p:sp>
        <p:nvSpPr>
          <p:cNvPr id="4" name="Tijdelijke aanduiding voor dianummer 3"/>
          <p:cNvSpPr>
            <a:spLocks noGrp="1"/>
          </p:cNvSpPr>
          <p:nvPr>
            <p:ph type="sldNum" sz="quarter" idx="5"/>
          </p:nvPr>
        </p:nvSpPr>
        <p:spPr/>
        <p:txBody>
          <a:bodyPr/>
          <a:lstStyle/>
          <a:p>
            <a:fld id="{09D6D64B-459D-4570-BD7E-024EEBB50328}" type="slidenum">
              <a:rPr lang="en-US" smtClean="0"/>
              <a:t>10</a:t>
            </a:fld>
            <a:endParaRPr lang="en-US"/>
          </a:p>
        </p:txBody>
      </p:sp>
    </p:spTree>
    <p:extLst>
      <p:ext uri="{BB962C8B-B14F-4D97-AF65-F5344CB8AC3E}">
        <p14:creationId xmlns:p14="http://schemas.microsoft.com/office/powerpoint/2010/main" val="1934336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Wachttijd wanneer je niet weet waarop je aan het wachten bent. Vb. we gaan de procedure zo meteen starten. Dan volgt er een wachttijd van meer dan 15’. Waarom is dat? Ouders krijgen vaak geen info waarom ze wachten en allerlei ideeën ontstaan dan bij ouders.</a:t>
            </a:r>
          </a:p>
          <a:p>
            <a:r>
              <a:rPr lang="nl-BE" dirty="0" err="1"/>
              <a:t>Vkn</a:t>
            </a:r>
            <a:r>
              <a:rPr lang="nl-BE" dirty="0"/>
              <a:t> die procedure niet beheersen vb. een </a:t>
            </a:r>
            <a:r>
              <a:rPr lang="nl-BE" dirty="0" err="1"/>
              <a:t>vk</a:t>
            </a:r>
            <a:r>
              <a:rPr lang="nl-BE" dirty="0"/>
              <a:t> van een andere afdeling die wordt ingeschakeld om hulp te bieden</a:t>
            </a:r>
            <a:endParaRPr lang="en-US" dirty="0"/>
          </a:p>
        </p:txBody>
      </p:sp>
      <p:sp>
        <p:nvSpPr>
          <p:cNvPr id="4" name="Tijdelijke aanduiding voor dianummer 3"/>
          <p:cNvSpPr>
            <a:spLocks noGrp="1"/>
          </p:cNvSpPr>
          <p:nvPr>
            <p:ph type="sldNum" sz="quarter" idx="5"/>
          </p:nvPr>
        </p:nvSpPr>
        <p:spPr/>
        <p:txBody>
          <a:bodyPr/>
          <a:lstStyle/>
          <a:p>
            <a:fld id="{09D6D64B-459D-4570-BD7E-024EEBB50328}" type="slidenum">
              <a:rPr lang="en-US" smtClean="0"/>
              <a:t>11</a:t>
            </a:fld>
            <a:endParaRPr lang="en-US"/>
          </a:p>
        </p:txBody>
      </p:sp>
    </p:spTree>
    <p:extLst>
      <p:ext uri="{BB962C8B-B14F-4D97-AF65-F5344CB8AC3E}">
        <p14:creationId xmlns:p14="http://schemas.microsoft.com/office/powerpoint/2010/main" val="4184333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Tegenwoordig vaker sonde, is volgens FG leden gebonden aan een tijdsgeest. </a:t>
            </a:r>
            <a:endParaRPr lang="en-US" dirty="0"/>
          </a:p>
        </p:txBody>
      </p:sp>
      <p:sp>
        <p:nvSpPr>
          <p:cNvPr id="4" name="Tijdelijke aanduiding voor dianummer 3"/>
          <p:cNvSpPr>
            <a:spLocks noGrp="1"/>
          </p:cNvSpPr>
          <p:nvPr>
            <p:ph type="sldNum" sz="quarter" idx="5"/>
          </p:nvPr>
        </p:nvSpPr>
        <p:spPr/>
        <p:txBody>
          <a:bodyPr/>
          <a:lstStyle/>
          <a:p>
            <a:fld id="{09D6D64B-459D-4570-BD7E-024EEBB50328}" type="slidenum">
              <a:rPr lang="en-US" smtClean="0"/>
              <a:t>16</a:t>
            </a:fld>
            <a:endParaRPr lang="en-US"/>
          </a:p>
        </p:txBody>
      </p:sp>
    </p:spTree>
    <p:extLst>
      <p:ext uri="{BB962C8B-B14F-4D97-AF65-F5344CB8AC3E}">
        <p14:creationId xmlns:p14="http://schemas.microsoft.com/office/powerpoint/2010/main" val="580780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09D6D64B-459D-4570-BD7E-024EEBB50328}" type="slidenum">
              <a:rPr lang="en-US" smtClean="0"/>
              <a:t>19</a:t>
            </a:fld>
            <a:endParaRPr lang="en-US"/>
          </a:p>
        </p:txBody>
      </p:sp>
    </p:spTree>
    <p:extLst>
      <p:ext uri="{BB962C8B-B14F-4D97-AF65-F5344CB8AC3E}">
        <p14:creationId xmlns:p14="http://schemas.microsoft.com/office/powerpoint/2010/main" val="2602607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Laten slikken bij VR is niet evident want weinig contact</a:t>
            </a:r>
            <a:endParaRPr lang="en-US" dirty="0"/>
          </a:p>
        </p:txBody>
      </p:sp>
      <p:sp>
        <p:nvSpPr>
          <p:cNvPr id="4" name="Tijdelijke aanduiding voor dianummer 3"/>
          <p:cNvSpPr>
            <a:spLocks noGrp="1"/>
          </p:cNvSpPr>
          <p:nvPr>
            <p:ph type="sldNum" sz="quarter" idx="5"/>
          </p:nvPr>
        </p:nvSpPr>
        <p:spPr/>
        <p:txBody>
          <a:bodyPr/>
          <a:lstStyle/>
          <a:p>
            <a:fld id="{09D6D64B-459D-4570-BD7E-024EEBB50328}" type="slidenum">
              <a:rPr lang="en-US" smtClean="0"/>
              <a:t>20</a:t>
            </a:fld>
            <a:endParaRPr lang="en-US"/>
          </a:p>
        </p:txBody>
      </p:sp>
    </p:spTree>
    <p:extLst>
      <p:ext uri="{BB962C8B-B14F-4D97-AF65-F5344CB8AC3E}">
        <p14:creationId xmlns:p14="http://schemas.microsoft.com/office/powerpoint/2010/main" val="1015089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09D6D64B-459D-4570-BD7E-024EEBB50328}" type="slidenum">
              <a:rPr lang="en-US" smtClean="0"/>
              <a:t>24</a:t>
            </a:fld>
            <a:endParaRPr lang="en-US"/>
          </a:p>
        </p:txBody>
      </p:sp>
    </p:spTree>
    <p:extLst>
      <p:ext uri="{BB962C8B-B14F-4D97-AF65-F5344CB8AC3E}">
        <p14:creationId xmlns:p14="http://schemas.microsoft.com/office/powerpoint/2010/main" val="37128445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3999" y="1113180"/>
            <a:ext cx="9144000" cy="2033637"/>
          </a:xfrm>
        </p:spPr>
        <p:txBody>
          <a:bodyPr anchor="b"/>
          <a:lstStyle>
            <a:lvl1pPr algn="ctr">
              <a:defRPr sz="6000" b="1">
                <a:solidFill>
                  <a:srgbClr val="58A618"/>
                </a:solidFill>
                <a:latin typeface="+mn-lt"/>
              </a:defRPr>
            </a:lvl1pPr>
          </a:lstStyle>
          <a:p>
            <a:r>
              <a:rPr lang="nl-NL" dirty="0"/>
              <a:t>Klik om de stijl te bewerken</a:t>
            </a:r>
            <a:endParaRPr lang="nl-BE" dirty="0"/>
          </a:p>
        </p:txBody>
      </p:sp>
      <p:sp>
        <p:nvSpPr>
          <p:cNvPr id="3" name="Ondertitel 2"/>
          <p:cNvSpPr>
            <a:spLocks noGrp="1"/>
          </p:cNvSpPr>
          <p:nvPr>
            <p:ph type="subTitle" idx="1"/>
          </p:nvPr>
        </p:nvSpPr>
        <p:spPr>
          <a:xfrm>
            <a:off x="3697355" y="3322846"/>
            <a:ext cx="4797288" cy="216355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endParaRPr lang="nl-BE" dirty="0"/>
          </a:p>
        </p:txBody>
      </p:sp>
      <p:sp>
        <p:nvSpPr>
          <p:cNvPr id="4" name="Tijdelijke aanduiding voor datum 3"/>
          <p:cNvSpPr>
            <a:spLocks noGrp="1"/>
          </p:cNvSpPr>
          <p:nvPr>
            <p:ph type="dt" sz="half" idx="10"/>
          </p:nvPr>
        </p:nvSpPr>
        <p:spPr/>
        <p:txBody>
          <a:bodyPr/>
          <a:lstStyle/>
          <a:p>
            <a:fld id="{6D69ACB7-8DA7-4AF8-A474-46A1998EDF52}" type="datetimeFigureOut">
              <a:rPr lang="nl-BE" smtClean="0"/>
              <a:t>10-3-2023</a:t>
            </a:fld>
            <a:endParaRPr lang="nl-BE"/>
          </a:p>
        </p:txBody>
      </p:sp>
      <p:sp>
        <p:nvSpPr>
          <p:cNvPr id="6" name="Tijdelijke aanduiding voor dianummer 5"/>
          <p:cNvSpPr>
            <a:spLocks noGrp="1"/>
          </p:cNvSpPr>
          <p:nvPr>
            <p:ph type="sldNum" sz="quarter" idx="12"/>
          </p:nvPr>
        </p:nvSpPr>
        <p:spPr/>
        <p:txBody>
          <a:bodyPr/>
          <a:lstStyle/>
          <a:p>
            <a:fld id="{C5EEABA0-D78B-4F9C-9026-5872651F022D}" type="slidenum">
              <a:rPr lang="nl-BE" smtClean="0"/>
              <a:t>‹nr.›</a:t>
            </a:fld>
            <a:endParaRPr lang="nl-BE"/>
          </a:p>
        </p:txBody>
      </p:sp>
      <p:pic>
        <p:nvPicPr>
          <p:cNvPr id="5" name="Afbeelding 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53094" y="3504354"/>
            <a:ext cx="3691761" cy="3353646"/>
          </a:xfrm>
          <a:prstGeom prst="rect">
            <a:avLst/>
          </a:prstGeom>
        </p:spPr>
      </p:pic>
      <p:pic>
        <p:nvPicPr>
          <p:cNvPr id="9" name="Afbeelding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60461" y="6248784"/>
            <a:ext cx="2471076" cy="472691"/>
          </a:xfrm>
          <a:prstGeom prst="rect">
            <a:avLst/>
          </a:prstGeom>
        </p:spPr>
      </p:pic>
    </p:spTree>
    <p:extLst>
      <p:ext uri="{BB962C8B-B14F-4D97-AF65-F5344CB8AC3E}">
        <p14:creationId xmlns:p14="http://schemas.microsoft.com/office/powerpoint/2010/main" val="803177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6D69ACB7-8DA7-4AF8-A474-46A1998EDF52}" type="datetimeFigureOut">
              <a:rPr lang="nl-BE" smtClean="0"/>
              <a:t>10-3-2023</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C5EEABA0-D78B-4F9C-9026-5872651F022D}" type="slidenum">
              <a:rPr lang="nl-BE" smtClean="0"/>
              <a:t>‹nr.›</a:t>
            </a:fld>
            <a:endParaRPr lang="nl-BE"/>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2724" y="6292056"/>
            <a:ext cx="2471076" cy="472691"/>
          </a:xfrm>
          <a:prstGeom prst="rect">
            <a:avLst/>
          </a:prstGeom>
        </p:spPr>
      </p:pic>
    </p:spTree>
    <p:extLst>
      <p:ext uri="{BB962C8B-B14F-4D97-AF65-F5344CB8AC3E}">
        <p14:creationId xmlns:p14="http://schemas.microsoft.com/office/powerpoint/2010/main" val="3377943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a:solidFill>
                  <a:srgbClr val="58A618"/>
                </a:solidFill>
                <a:latin typeface="+mn-lt"/>
              </a:defRPr>
            </a:lvl1p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6D69ACB7-8DA7-4AF8-A474-46A1998EDF52}" type="datetimeFigureOut">
              <a:rPr lang="nl-BE" smtClean="0"/>
              <a:t>10-3-2023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C5EEABA0-D78B-4F9C-9026-5872651F022D}" type="slidenum">
              <a:rPr lang="nl-BE" smtClean="0"/>
              <a:t>‹nr.›</a:t>
            </a:fld>
            <a:endParaRPr lang="nl-BE"/>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2724" y="6292056"/>
            <a:ext cx="2471076" cy="472691"/>
          </a:xfrm>
          <a:prstGeom prst="rect">
            <a:avLst/>
          </a:prstGeom>
        </p:spPr>
      </p:pic>
    </p:spTree>
    <p:extLst>
      <p:ext uri="{BB962C8B-B14F-4D97-AF65-F5344CB8AC3E}">
        <p14:creationId xmlns:p14="http://schemas.microsoft.com/office/powerpoint/2010/main" val="543568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lvl1pPr>
              <a:defRPr b="1">
                <a:solidFill>
                  <a:srgbClr val="58A618"/>
                </a:solidFill>
                <a:latin typeface="+mn-lt"/>
              </a:defRPr>
            </a:lvl1pPr>
          </a:lstStyle>
          <a:p>
            <a:r>
              <a:rPr lang="nl-NL"/>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6D69ACB7-8DA7-4AF8-A474-46A1998EDF52}" type="datetimeFigureOut">
              <a:rPr lang="nl-BE" smtClean="0"/>
              <a:t>10-3-2023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C5EEABA0-D78B-4F9C-9026-5872651F022D}" type="slidenum">
              <a:rPr lang="nl-BE" smtClean="0"/>
              <a:t>‹nr.›</a:t>
            </a:fld>
            <a:endParaRPr lang="nl-BE"/>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2724" y="6292056"/>
            <a:ext cx="2471076" cy="472691"/>
          </a:xfrm>
          <a:prstGeom prst="rect">
            <a:avLst/>
          </a:prstGeom>
        </p:spPr>
      </p:pic>
    </p:spTree>
    <p:extLst>
      <p:ext uri="{BB962C8B-B14F-4D97-AF65-F5344CB8AC3E}">
        <p14:creationId xmlns:p14="http://schemas.microsoft.com/office/powerpoint/2010/main" val="1353307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a:solidFill>
                  <a:srgbClr val="58A618"/>
                </a:solidFill>
                <a:latin typeface="+mn-lt"/>
              </a:defRPr>
            </a:lvl1pPr>
          </a:lstStyle>
          <a:p>
            <a:r>
              <a:rPr lang="nl-NL" dirty="0"/>
              <a:t>Klik om de stijl te bewerken</a:t>
            </a:r>
            <a:endParaRPr lang="nl-BE" dirty="0"/>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6D69ACB7-8DA7-4AF8-A474-46A1998EDF52}" type="datetimeFigureOut">
              <a:rPr lang="nl-BE" smtClean="0"/>
              <a:t>10-3-2023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C5EEABA0-D78B-4F9C-9026-5872651F022D}" type="slidenum">
              <a:rPr lang="nl-BE" smtClean="0"/>
              <a:t>‹nr.›</a:t>
            </a:fld>
            <a:endParaRPr lang="nl-BE"/>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2724" y="6292056"/>
            <a:ext cx="2471076" cy="472691"/>
          </a:xfrm>
          <a:prstGeom prst="rect">
            <a:avLst/>
          </a:prstGeom>
        </p:spPr>
      </p:pic>
    </p:spTree>
    <p:extLst>
      <p:ext uri="{BB962C8B-B14F-4D97-AF65-F5344CB8AC3E}">
        <p14:creationId xmlns:p14="http://schemas.microsoft.com/office/powerpoint/2010/main" val="263355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a:solidFill>
                  <a:srgbClr val="58A618"/>
                </a:solidFill>
                <a:latin typeface="+mn-lt"/>
              </a:defRPr>
            </a:lvl1p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6D69ACB7-8DA7-4AF8-A474-46A1998EDF52}" type="datetimeFigureOut">
              <a:rPr lang="nl-BE" smtClean="0"/>
              <a:pPr/>
              <a:t>10-3-2023</a:t>
            </a:fld>
            <a:endParaRPr lang="nl-BE" dirty="0"/>
          </a:p>
        </p:txBody>
      </p:sp>
      <p:sp>
        <p:nvSpPr>
          <p:cNvPr id="4" name="Tijdelijke aanduiding voor voettekst 3"/>
          <p:cNvSpPr>
            <a:spLocks noGrp="1"/>
          </p:cNvSpPr>
          <p:nvPr>
            <p:ph type="ftr" sz="quarter" idx="11"/>
          </p:nvPr>
        </p:nvSpPr>
        <p:spPr/>
        <p:txBody>
          <a:bodyPr/>
          <a:lstStyle/>
          <a:p>
            <a:endParaRPr lang="nl-BE" dirty="0"/>
          </a:p>
        </p:txBody>
      </p:sp>
      <p:sp>
        <p:nvSpPr>
          <p:cNvPr id="5" name="Tijdelijke aanduiding voor dianummer 4"/>
          <p:cNvSpPr>
            <a:spLocks noGrp="1"/>
          </p:cNvSpPr>
          <p:nvPr>
            <p:ph type="sldNum" sz="quarter" idx="12"/>
          </p:nvPr>
        </p:nvSpPr>
        <p:spPr/>
        <p:txBody>
          <a:bodyPr/>
          <a:lstStyle/>
          <a:p>
            <a:fld id="{C5EEABA0-D78B-4F9C-9026-5872651F022D}" type="slidenum">
              <a:rPr lang="nl-BE" smtClean="0"/>
              <a:pPr/>
              <a:t>‹nr.›</a:t>
            </a:fld>
            <a:endParaRPr lang="nl-BE" dirty="0"/>
          </a:p>
        </p:txBody>
      </p:sp>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2724" y="6292056"/>
            <a:ext cx="2471076" cy="472691"/>
          </a:xfrm>
          <a:prstGeom prst="rect">
            <a:avLst/>
          </a:prstGeom>
        </p:spPr>
      </p:pic>
    </p:spTree>
    <p:extLst>
      <p:ext uri="{BB962C8B-B14F-4D97-AF65-F5344CB8AC3E}">
        <p14:creationId xmlns:p14="http://schemas.microsoft.com/office/powerpoint/2010/main" val="2166616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ekop">
    <p:bg>
      <p:bgPr>
        <a:solidFill>
          <a:srgbClr val="58A618"/>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b="1">
                <a:latin typeface="+mn-lt"/>
              </a:defRPr>
            </a:lvl1pPr>
          </a:lstStyle>
          <a:p>
            <a:r>
              <a:rPr lang="nl-NL" dirty="0"/>
              <a:t>Klik om de stijl te bewerken</a:t>
            </a:r>
            <a:endParaRPr lang="nl-BE" dirty="0"/>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 om de modelstijlen te bewerken</a:t>
            </a:r>
          </a:p>
        </p:txBody>
      </p:sp>
      <p:sp>
        <p:nvSpPr>
          <p:cNvPr id="4" name="Tijdelijke aanduiding voor datum 3"/>
          <p:cNvSpPr>
            <a:spLocks noGrp="1"/>
          </p:cNvSpPr>
          <p:nvPr>
            <p:ph type="dt" sz="half" idx="10"/>
          </p:nvPr>
        </p:nvSpPr>
        <p:spPr/>
        <p:txBody>
          <a:bodyPr/>
          <a:lstStyle>
            <a:lvl1pPr>
              <a:defRPr>
                <a:solidFill>
                  <a:schemeClr val="tx1"/>
                </a:solidFill>
              </a:defRPr>
            </a:lvl1pPr>
          </a:lstStyle>
          <a:p>
            <a:fld id="{6D69ACB7-8DA7-4AF8-A474-46A1998EDF52}" type="datetimeFigureOut">
              <a:rPr lang="nl-BE" smtClean="0"/>
              <a:pPr/>
              <a:t>10-3-2023</a:t>
            </a:fld>
            <a:endParaRPr lang="nl-BE" dirty="0"/>
          </a:p>
        </p:txBody>
      </p:sp>
      <p:sp>
        <p:nvSpPr>
          <p:cNvPr id="5" name="Tijdelijke aanduiding voor voettekst 4"/>
          <p:cNvSpPr>
            <a:spLocks noGrp="1"/>
          </p:cNvSpPr>
          <p:nvPr>
            <p:ph type="ftr" sz="quarter" idx="11"/>
          </p:nvPr>
        </p:nvSpPr>
        <p:spPr/>
        <p:txBody>
          <a:bodyPr/>
          <a:lstStyle>
            <a:lvl1pPr>
              <a:defRPr>
                <a:solidFill>
                  <a:schemeClr val="tx1"/>
                </a:solidFill>
              </a:defRPr>
            </a:lvl1pPr>
          </a:lstStyle>
          <a:p>
            <a:endParaRPr lang="nl-BE" dirty="0"/>
          </a:p>
        </p:txBody>
      </p:sp>
      <p:sp>
        <p:nvSpPr>
          <p:cNvPr id="6" name="Tijdelijke aanduiding voor dianummer 5"/>
          <p:cNvSpPr>
            <a:spLocks noGrp="1"/>
          </p:cNvSpPr>
          <p:nvPr>
            <p:ph type="sldNum" sz="quarter" idx="12"/>
          </p:nvPr>
        </p:nvSpPr>
        <p:spPr/>
        <p:txBody>
          <a:bodyPr/>
          <a:lstStyle>
            <a:lvl1pPr>
              <a:defRPr>
                <a:solidFill>
                  <a:schemeClr val="tx1"/>
                </a:solidFill>
              </a:defRPr>
            </a:lvl1pPr>
          </a:lstStyle>
          <a:p>
            <a:fld id="{C5EEABA0-D78B-4F9C-9026-5872651F022D}" type="slidenum">
              <a:rPr lang="nl-BE" smtClean="0"/>
              <a:pPr/>
              <a:t>‹nr.›</a:t>
            </a:fld>
            <a:endParaRPr lang="nl-BE" dirty="0"/>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2724" y="6292056"/>
            <a:ext cx="2471076" cy="472691"/>
          </a:xfrm>
          <a:prstGeom prst="rect">
            <a:avLst/>
          </a:prstGeom>
        </p:spPr>
      </p:pic>
    </p:spTree>
    <p:extLst>
      <p:ext uri="{BB962C8B-B14F-4D97-AF65-F5344CB8AC3E}">
        <p14:creationId xmlns:p14="http://schemas.microsoft.com/office/powerpoint/2010/main" val="3107204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a:solidFill>
                  <a:srgbClr val="58A618"/>
                </a:solidFill>
                <a:latin typeface="+mn-lt"/>
              </a:defRPr>
            </a:lvl1pPr>
          </a:lstStyle>
          <a:p>
            <a:r>
              <a:rPr lang="nl-NL"/>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0" name="Tijdelijke aanduiding voor datum 3"/>
          <p:cNvSpPr>
            <a:spLocks noGrp="1"/>
          </p:cNvSpPr>
          <p:nvPr>
            <p:ph type="dt" sz="half" idx="10"/>
          </p:nvPr>
        </p:nvSpPr>
        <p:spPr>
          <a:xfrm>
            <a:off x="2427890" y="6356350"/>
            <a:ext cx="1411014" cy="365125"/>
          </a:xfrm>
        </p:spPr>
        <p:txBody>
          <a:bodyPr/>
          <a:lstStyle/>
          <a:p>
            <a:fld id="{6D69ACB7-8DA7-4AF8-A474-46A1998EDF52}" type="datetimeFigureOut">
              <a:rPr lang="nl-BE" smtClean="0"/>
              <a:t>10-3-2023</a:t>
            </a:fld>
            <a:endParaRPr lang="nl-BE" dirty="0"/>
          </a:p>
        </p:txBody>
      </p:sp>
      <p:sp>
        <p:nvSpPr>
          <p:cNvPr id="11" name="Tijdelijke aanduiding voor voettekst 4"/>
          <p:cNvSpPr>
            <a:spLocks noGrp="1"/>
          </p:cNvSpPr>
          <p:nvPr>
            <p:ph type="ftr" sz="quarter" idx="11"/>
          </p:nvPr>
        </p:nvSpPr>
        <p:spPr>
          <a:xfrm>
            <a:off x="4038600" y="6356350"/>
            <a:ext cx="4114800" cy="365125"/>
          </a:xfrm>
        </p:spPr>
        <p:txBody>
          <a:bodyPr/>
          <a:lstStyle/>
          <a:p>
            <a:endParaRPr lang="nl-BE"/>
          </a:p>
        </p:txBody>
      </p:sp>
      <p:sp>
        <p:nvSpPr>
          <p:cNvPr id="12" name="Tijdelijke aanduiding voor dianummer 5"/>
          <p:cNvSpPr>
            <a:spLocks noGrp="1"/>
          </p:cNvSpPr>
          <p:nvPr>
            <p:ph type="sldNum" sz="quarter" idx="12"/>
          </p:nvPr>
        </p:nvSpPr>
        <p:spPr>
          <a:xfrm>
            <a:off x="838200" y="6356350"/>
            <a:ext cx="1411014" cy="365125"/>
          </a:xfrm>
        </p:spPr>
        <p:txBody>
          <a:bodyPr/>
          <a:lstStyle/>
          <a:p>
            <a:fld id="{C5EEABA0-D78B-4F9C-9026-5872651F022D}" type="slidenum">
              <a:rPr lang="nl-BE" smtClean="0"/>
              <a:t>‹nr.›</a:t>
            </a:fld>
            <a:endParaRPr lang="nl-BE"/>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2724" y="6292056"/>
            <a:ext cx="2471076" cy="472691"/>
          </a:xfrm>
          <a:prstGeom prst="rect">
            <a:avLst/>
          </a:prstGeom>
        </p:spPr>
      </p:pic>
    </p:spTree>
    <p:extLst>
      <p:ext uri="{BB962C8B-B14F-4D97-AF65-F5344CB8AC3E}">
        <p14:creationId xmlns:p14="http://schemas.microsoft.com/office/powerpoint/2010/main" val="3081044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lvl1pPr>
              <a:defRPr b="1">
                <a:solidFill>
                  <a:srgbClr val="58A618"/>
                </a:solidFill>
                <a:latin typeface="+mn-lt"/>
              </a:defRPr>
            </a:lvl1pPr>
          </a:lstStyle>
          <a:p>
            <a:r>
              <a:rPr lang="nl-NL" dirty="0"/>
              <a:t>Klik om de stijl te bewerken</a:t>
            </a:r>
            <a:endParaRPr lang="nl-BE" dirty="0"/>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6D69ACB7-8DA7-4AF8-A474-46A1998EDF52}" type="datetimeFigureOut">
              <a:rPr lang="nl-BE" smtClean="0"/>
              <a:t>10-3-2023</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C5EEABA0-D78B-4F9C-9026-5872651F022D}" type="slidenum">
              <a:rPr lang="nl-BE" smtClean="0"/>
              <a:t>‹nr.›</a:t>
            </a:fld>
            <a:endParaRPr lang="nl-BE"/>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2724" y="6292056"/>
            <a:ext cx="2471076" cy="472691"/>
          </a:xfrm>
          <a:prstGeom prst="rect">
            <a:avLst/>
          </a:prstGeom>
        </p:spPr>
      </p:pic>
    </p:spTree>
    <p:extLst>
      <p:ext uri="{BB962C8B-B14F-4D97-AF65-F5344CB8AC3E}">
        <p14:creationId xmlns:p14="http://schemas.microsoft.com/office/powerpoint/2010/main" val="1368198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a:solidFill>
                  <a:srgbClr val="58A618"/>
                </a:solidFill>
                <a:latin typeface="+mn-lt"/>
              </a:defRPr>
            </a:lvl1p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6D69ACB7-8DA7-4AF8-A474-46A1998EDF52}" type="datetimeFigureOut">
              <a:rPr lang="nl-BE" smtClean="0"/>
              <a:t>10-3-2023</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C5EEABA0-D78B-4F9C-9026-5872651F022D}" type="slidenum">
              <a:rPr lang="nl-BE" smtClean="0"/>
              <a:t>‹nr.›</a:t>
            </a:fld>
            <a:endParaRPr lang="nl-BE"/>
          </a:p>
        </p:txBody>
      </p:sp>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2724" y="6292056"/>
            <a:ext cx="2471076" cy="472691"/>
          </a:xfrm>
          <a:prstGeom prst="rect">
            <a:avLst/>
          </a:prstGeom>
        </p:spPr>
      </p:pic>
    </p:spTree>
    <p:extLst>
      <p:ext uri="{BB962C8B-B14F-4D97-AF65-F5344CB8AC3E}">
        <p14:creationId xmlns:p14="http://schemas.microsoft.com/office/powerpoint/2010/main" val="3817292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D69ACB7-8DA7-4AF8-A474-46A1998EDF52}" type="datetimeFigureOut">
              <a:rPr lang="nl-BE" smtClean="0"/>
              <a:t>10-3-2023</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C5EEABA0-D78B-4F9C-9026-5872651F022D}" type="slidenum">
              <a:rPr lang="nl-BE" smtClean="0"/>
              <a:t>‹nr.›</a:t>
            </a:fld>
            <a:endParaRPr lang="nl-BE"/>
          </a:p>
        </p:txBody>
      </p:sp>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2724" y="6292056"/>
            <a:ext cx="2471076" cy="472691"/>
          </a:xfrm>
          <a:prstGeom prst="rect">
            <a:avLst/>
          </a:prstGeom>
        </p:spPr>
      </p:pic>
    </p:spTree>
    <p:extLst>
      <p:ext uri="{BB962C8B-B14F-4D97-AF65-F5344CB8AC3E}">
        <p14:creationId xmlns:p14="http://schemas.microsoft.com/office/powerpoint/2010/main" val="1793415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6D69ACB7-8DA7-4AF8-A474-46A1998EDF52}" type="datetimeFigureOut">
              <a:rPr lang="nl-BE" smtClean="0"/>
              <a:t>10-3-2023</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C5EEABA0-D78B-4F9C-9026-5872651F022D}" type="slidenum">
              <a:rPr lang="nl-BE" smtClean="0"/>
              <a:t>‹nr.›</a:t>
            </a:fld>
            <a:endParaRPr lang="nl-BE"/>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2724" y="6292056"/>
            <a:ext cx="2471076" cy="472691"/>
          </a:xfrm>
          <a:prstGeom prst="rect">
            <a:avLst/>
          </a:prstGeom>
        </p:spPr>
      </p:pic>
    </p:spTree>
    <p:extLst>
      <p:ext uri="{BB962C8B-B14F-4D97-AF65-F5344CB8AC3E}">
        <p14:creationId xmlns:p14="http://schemas.microsoft.com/office/powerpoint/2010/main" val="1249872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jdelijke aanduiding voor datum 3"/>
          <p:cNvSpPr>
            <a:spLocks noGrp="1"/>
          </p:cNvSpPr>
          <p:nvPr>
            <p:ph type="dt" sz="half" idx="2"/>
          </p:nvPr>
        </p:nvSpPr>
        <p:spPr>
          <a:xfrm>
            <a:off x="2427890" y="6356350"/>
            <a:ext cx="141101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6D69ACB7-8DA7-4AF8-A474-46A1998EDF52}" type="datetimeFigureOut">
              <a:rPr lang="nl-BE" smtClean="0"/>
              <a:pPr/>
              <a:t>10-3-2023</a:t>
            </a:fld>
            <a:endParaRPr lang="nl-BE" dirty="0"/>
          </a:p>
        </p:txBody>
      </p:sp>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a:t>
            </a:r>
            <a:r>
              <a:rPr lang="nl-NL" dirty="0" err="1"/>
              <a:t>niveaua</a:t>
            </a:r>
            <a:endParaRPr lang="nl-BE" dirty="0"/>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dirty="0"/>
          </a:p>
        </p:txBody>
      </p:sp>
      <p:sp>
        <p:nvSpPr>
          <p:cNvPr id="6" name="Tijdelijke aanduiding voor dianummer 5"/>
          <p:cNvSpPr>
            <a:spLocks noGrp="1"/>
          </p:cNvSpPr>
          <p:nvPr>
            <p:ph type="sldNum" sz="quarter" idx="4"/>
          </p:nvPr>
        </p:nvSpPr>
        <p:spPr>
          <a:xfrm>
            <a:off x="838200" y="6356350"/>
            <a:ext cx="141101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EEABA0-D78B-4F9C-9026-5872651F022D}" type="slidenum">
              <a:rPr lang="nl-BE" smtClean="0"/>
              <a:pPr/>
              <a:t>‹nr.›</a:t>
            </a:fld>
            <a:endParaRPr lang="nl-BE" dirty="0"/>
          </a:p>
        </p:txBody>
      </p:sp>
    </p:spTree>
    <p:extLst>
      <p:ext uri="{BB962C8B-B14F-4D97-AF65-F5344CB8AC3E}">
        <p14:creationId xmlns:p14="http://schemas.microsoft.com/office/powerpoint/2010/main" val="25295528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b="1" kern="1200">
          <a:solidFill>
            <a:srgbClr val="58A618"/>
          </a:solidFill>
          <a:latin typeface="+mn-lt"/>
          <a:ea typeface="+mj-ea"/>
          <a:cs typeface="+mj-cs"/>
        </a:defRPr>
      </a:lvl1pPr>
    </p:titleStyle>
    <p:bodyStyle>
      <a:lvl1pPr marL="228600" indent="-228600" algn="l" defTabSz="914400" rtl="0" eaLnBrk="1" latinLnBrk="0" hangingPunct="1">
        <a:lnSpc>
          <a:spcPct val="90000"/>
        </a:lnSpc>
        <a:spcBef>
          <a:spcPts val="1000"/>
        </a:spcBef>
        <a:buClrTx/>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Jo.vrancken@pxl.be" TargetMode="External"/><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hyperlink" Target="mailto:Ine.achten@pxl.be"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13180"/>
            <a:ext cx="9144000" cy="2315820"/>
          </a:xfrm>
        </p:spPr>
        <p:txBody>
          <a:bodyPr>
            <a:normAutofit/>
          </a:bodyPr>
          <a:lstStyle/>
          <a:p>
            <a:r>
              <a:rPr lang="nl-BE" sz="4400">
                <a:solidFill>
                  <a:prstClr val="black"/>
                </a:solidFill>
                <a:latin typeface="Calibri"/>
              </a:rPr>
              <a:t>De plaatsing van een maagsonde bij jonge kinderen</a:t>
            </a:r>
            <a:br>
              <a:rPr lang="nl-BE" sz="4400">
                <a:solidFill>
                  <a:prstClr val="black"/>
                </a:solidFill>
                <a:latin typeface="Calibri"/>
              </a:rPr>
            </a:br>
            <a:r>
              <a:rPr lang="nl-BE" sz="3600">
                <a:solidFill>
                  <a:prstClr val="black"/>
                </a:solidFill>
                <a:latin typeface="Calibri"/>
              </a:rPr>
              <a:t>Ervaringen van professionals en ouders vanuit focusgroep onderzoek</a:t>
            </a:r>
            <a:endParaRPr lang="nl-BE" sz="3600" dirty="0">
              <a:solidFill>
                <a:prstClr val="black"/>
              </a:solidFill>
              <a:latin typeface="Calibri"/>
            </a:endParaRPr>
          </a:p>
        </p:txBody>
      </p:sp>
      <p:sp>
        <p:nvSpPr>
          <p:cNvPr id="3" name="Ondertitel 2"/>
          <p:cNvSpPr>
            <a:spLocks noGrp="1"/>
          </p:cNvSpPr>
          <p:nvPr>
            <p:ph type="subTitle" idx="1"/>
          </p:nvPr>
        </p:nvSpPr>
        <p:spPr>
          <a:xfrm>
            <a:off x="3697355" y="4527612"/>
            <a:ext cx="4797288" cy="1495998"/>
          </a:xfrm>
        </p:spPr>
        <p:txBody>
          <a:bodyPr>
            <a:normAutofit/>
          </a:bodyPr>
          <a:lstStyle/>
          <a:p>
            <a:r>
              <a:rPr lang="nl-BE"/>
              <a:t>Ine Achten – PXL Zorginnovatie</a:t>
            </a:r>
          </a:p>
          <a:p>
            <a:r>
              <a:rPr lang="nl-BE"/>
              <a:t>Jo Vrancken – PXL Zorginnovatie</a:t>
            </a:r>
            <a:endParaRPr lang="nl-BE" dirty="0"/>
          </a:p>
        </p:txBody>
      </p:sp>
    </p:spTree>
    <p:extLst>
      <p:ext uri="{BB962C8B-B14F-4D97-AF65-F5344CB8AC3E}">
        <p14:creationId xmlns:p14="http://schemas.microsoft.com/office/powerpoint/2010/main" val="1296850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D5443527-7046-A30F-BACB-182D8BF8E1CE}"/>
              </a:ext>
            </a:extLst>
          </p:cNvPr>
          <p:cNvPicPr>
            <a:picLocks noChangeAspect="1"/>
          </p:cNvPicPr>
          <p:nvPr/>
        </p:nvPicPr>
        <p:blipFill>
          <a:blip r:embed="rId3"/>
          <a:stretch>
            <a:fillRect/>
          </a:stretch>
        </p:blipFill>
        <p:spPr>
          <a:xfrm>
            <a:off x="-95651" y="0"/>
            <a:ext cx="12287651" cy="7513079"/>
          </a:xfrm>
          <a:prstGeom prst="rect">
            <a:avLst/>
          </a:prstGeom>
        </p:spPr>
      </p:pic>
      <p:sp>
        <p:nvSpPr>
          <p:cNvPr id="2" name="Titel 1">
            <a:extLst>
              <a:ext uri="{FF2B5EF4-FFF2-40B4-BE49-F238E27FC236}">
                <a16:creationId xmlns:a16="http://schemas.microsoft.com/office/drawing/2014/main" id="{6B842D33-79A4-8919-1BF4-48ADDC98440F}"/>
              </a:ext>
            </a:extLst>
          </p:cNvPr>
          <p:cNvSpPr>
            <a:spLocks noGrp="1"/>
          </p:cNvSpPr>
          <p:nvPr>
            <p:ph type="title"/>
          </p:nvPr>
        </p:nvSpPr>
        <p:spPr>
          <a:xfrm>
            <a:off x="4185920" y="182881"/>
            <a:ext cx="7167880" cy="1219200"/>
          </a:xfrm>
        </p:spPr>
        <p:txBody>
          <a:bodyPr/>
          <a:lstStyle/>
          <a:p>
            <a:r>
              <a:rPr lang="nl-BE" dirty="0">
                <a:solidFill>
                  <a:schemeClr val="tx1"/>
                </a:solidFill>
                <a:latin typeface="+mj-lt"/>
              </a:rPr>
              <a:t>Citaat van een verpleegkundige</a:t>
            </a:r>
            <a:endParaRPr lang="en-US" dirty="0">
              <a:solidFill>
                <a:schemeClr val="tx1"/>
              </a:solidFill>
              <a:latin typeface="+mj-lt"/>
            </a:endParaRPr>
          </a:p>
        </p:txBody>
      </p:sp>
      <p:sp>
        <p:nvSpPr>
          <p:cNvPr id="3" name="Tijdelijke aanduiding voor inhoud 2">
            <a:extLst>
              <a:ext uri="{FF2B5EF4-FFF2-40B4-BE49-F238E27FC236}">
                <a16:creationId xmlns:a16="http://schemas.microsoft.com/office/drawing/2014/main" id="{9AA4F74D-7E6D-9E2A-8C43-4F541D51460E}"/>
              </a:ext>
            </a:extLst>
          </p:cNvPr>
          <p:cNvSpPr>
            <a:spLocks noGrp="1"/>
          </p:cNvSpPr>
          <p:nvPr>
            <p:ph idx="1"/>
          </p:nvPr>
        </p:nvSpPr>
        <p:spPr>
          <a:xfrm>
            <a:off x="452120" y="2285999"/>
            <a:ext cx="4353560" cy="4144963"/>
          </a:xfrm>
        </p:spPr>
        <p:txBody>
          <a:bodyPr>
            <a:normAutofit lnSpcReduction="10000"/>
          </a:bodyPr>
          <a:lstStyle/>
          <a:p>
            <a:pPr marL="0" indent="0">
              <a:buNone/>
            </a:pPr>
            <a:endParaRPr lang="nl-BE" i="1" dirty="0"/>
          </a:p>
          <a:p>
            <a:pPr marL="0" indent="0">
              <a:buNone/>
            </a:pPr>
            <a:endParaRPr lang="nl-BE" i="1" dirty="0"/>
          </a:p>
          <a:p>
            <a:pPr marL="0" indent="0">
              <a:buNone/>
            </a:pPr>
            <a:r>
              <a:rPr lang="nl-BE" i="1" dirty="0"/>
              <a:t>“Het is aan te raden dat verpleegkundigen zelf eens een MS plaatsing ondergaan om bekend te geraken met de sensaties: moeilijk om te ademen, moeilijk om te slikken en het gevoel dat er iets vast zit in de keel.”</a:t>
            </a:r>
            <a:endParaRPr lang="en-US" i="1" dirty="0"/>
          </a:p>
        </p:txBody>
      </p:sp>
    </p:spTree>
    <p:extLst>
      <p:ext uri="{BB962C8B-B14F-4D97-AF65-F5344CB8AC3E}">
        <p14:creationId xmlns:p14="http://schemas.microsoft.com/office/powerpoint/2010/main" val="95183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0096091-B9C3-9AD3-942F-57FFF85C95CE}"/>
              </a:ext>
            </a:extLst>
          </p:cNvPr>
          <p:cNvPicPr>
            <a:picLocks noChangeAspect="1"/>
          </p:cNvPicPr>
          <p:nvPr/>
        </p:nvPicPr>
        <p:blipFill>
          <a:blip r:embed="rId3"/>
          <a:stretch>
            <a:fillRect/>
          </a:stretch>
        </p:blipFill>
        <p:spPr>
          <a:xfrm>
            <a:off x="0" y="-1"/>
            <a:ext cx="12194165" cy="6856783"/>
          </a:xfrm>
          <a:prstGeom prst="rect">
            <a:avLst/>
          </a:prstGeom>
        </p:spPr>
      </p:pic>
      <p:sp>
        <p:nvSpPr>
          <p:cNvPr id="2" name="Titel 1">
            <a:extLst>
              <a:ext uri="{FF2B5EF4-FFF2-40B4-BE49-F238E27FC236}">
                <a16:creationId xmlns:a16="http://schemas.microsoft.com/office/drawing/2014/main" id="{5178486E-9239-496F-6B2F-DB10B6F2C874}"/>
              </a:ext>
            </a:extLst>
          </p:cNvPr>
          <p:cNvSpPr>
            <a:spLocks noGrp="1"/>
          </p:cNvSpPr>
          <p:nvPr>
            <p:ph type="title"/>
          </p:nvPr>
        </p:nvSpPr>
        <p:spPr/>
        <p:txBody>
          <a:bodyPr/>
          <a:lstStyle/>
          <a:p>
            <a:r>
              <a:rPr lang="nl-BE" dirty="0">
                <a:solidFill>
                  <a:schemeClr val="tx1"/>
                </a:solidFill>
                <a:latin typeface="+mj-lt"/>
              </a:rPr>
              <a:t>Thema 1:  Hoe beleven participanten de MS plaatsing?</a:t>
            </a:r>
            <a:endParaRPr lang="en-US" dirty="0">
              <a:solidFill>
                <a:schemeClr val="tx1"/>
              </a:solidFill>
              <a:latin typeface="+mj-lt"/>
            </a:endParaRPr>
          </a:p>
        </p:txBody>
      </p:sp>
      <p:sp>
        <p:nvSpPr>
          <p:cNvPr id="3" name="Tijdelijke aanduiding voor inhoud 2">
            <a:extLst>
              <a:ext uri="{FF2B5EF4-FFF2-40B4-BE49-F238E27FC236}">
                <a16:creationId xmlns:a16="http://schemas.microsoft.com/office/drawing/2014/main" id="{4BB1AA12-DAF1-C2A7-EC90-6051BF65803E}"/>
              </a:ext>
            </a:extLst>
          </p:cNvPr>
          <p:cNvSpPr>
            <a:spLocks noGrp="1"/>
          </p:cNvSpPr>
          <p:nvPr>
            <p:ph idx="1"/>
          </p:nvPr>
        </p:nvSpPr>
        <p:spPr/>
        <p:txBody>
          <a:bodyPr vert="horz" lIns="91440" tIns="45720" rIns="91440" bIns="45720" rtlCol="0" anchor="t">
            <a:normAutofit fontScale="92500" lnSpcReduction="10000"/>
          </a:bodyPr>
          <a:lstStyle/>
          <a:p>
            <a:r>
              <a:rPr lang="nl-BE" dirty="0"/>
              <a:t>Emotioneel zeer stresserende procedure</a:t>
            </a:r>
          </a:p>
          <a:p>
            <a:r>
              <a:rPr lang="nl-BE" dirty="0"/>
              <a:t>Geplaatste sonde geeft idee dat je kind echt ‘ziek’ is</a:t>
            </a:r>
          </a:p>
          <a:p>
            <a:r>
              <a:rPr lang="nl-BE" dirty="0"/>
              <a:t>Sonde is minder 'elegant' dan een infuus</a:t>
            </a:r>
            <a:endParaRPr lang="nl-BE" dirty="0">
              <a:cs typeface="Calibri"/>
            </a:endParaRPr>
          </a:p>
          <a:p>
            <a:r>
              <a:rPr lang="nl-BE" dirty="0"/>
              <a:t>Willen snel de sonde erin zodat ze sneller naar huis kunnen</a:t>
            </a:r>
          </a:p>
          <a:p>
            <a:r>
              <a:rPr lang="nl-BE" dirty="0"/>
              <a:t>Verpleegkundigen moeten zich bewust zijn dat:</a:t>
            </a:r>
          </a:p>
          <a:p>
            <a:pPr lvl="1"/>
            <a:r>
              <a:rPr lang="nl-BE" dirty="0"/>
              <a:t>Ouders weten dat dit moeilijke procedure is voor verpleegkundigen</a:t>
            </a:r>
          </a:p>
          <a:p>
            <a:pPr lvl="1"/>
            <a:r>
              <a:rPr lang="nl-BE" dirty="0"/>
              <a:t>hun aanpak best niet bespreken in bijzijn van ouder/kind</a:t>
            </a:r>
          </a:p>
          <a:p>
            <a:pPr lvl="1"/>
            <a:r>
              <a:rPr lang="nl-BE" dirty="0"/>
              <a:t>Wachttijd verhoogt stresslevels enorm!</a:t>
            </a:r>
          </a:p>
          <a:p>
            <a:pPr lvl="1"/>
            <a:r>
              <a:rPr lang="nl-BE" dirty="0"/>
              <a:t>Stress bij verpleegkundige wordt aangevoeld door ouder en kind</a:t>
            </a:r>
          </a:p>
          <a:p>
            <a:pPr lvl="1"/>
            <a:r>
              <a:rPr lang="nl-BE" dirty="0"/>
              <a:t>Ouders het aanvoelen als verpleegkundigen procedure niet beheersen</a:t>
            </a:r>
          </a:p>
          <a:p>
            <a:pPr lvl="1"/>
            <a:r>
              <a:rPr lang="nl-BE" dirty="0"/>
              <a:t>Ze best geen vragen stellen aan gestresseerde ouders</a:t>
            </a:r>
            <a:endParaRPr lang="en-US" dirty="0"/>
          </a:p>
        </p:txBody>
      </p:sp>
    </p:spTree>
    <p:extLst>
      <p:ext uri="{BB962C8B-B14F-4D97-AF65-F5344CB8AC3E}">
        <p14:creationId xmlns:p14="http://schemas.microsoft.com/office/powerpoint/2010/main" val="178611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1000"/>
                                        <p:tgtEl>
                                          <p:spTgt spid="3">
                                            <p:txEl>
                                              <p:pRg st="5" end="5"/>
                                            </p:txEl>
                                          </p:spTgt>
                                        </p:tgtEl>
                                      </p:cBhvr>
                                    </p:animEffect>
                                    <p:anim calcmode="lin" valueType="num">
                                      <p:cBhvr>
                                        <p:cTn id="3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1000"/>
                                        <p:tgtEl>
                                          <p:spTgt spid="3">
                                            <p:txEl>
                                              <p:pRg st="7" end="7"/>
                                            </p:txEl>
                                          </p:spTgt>
                                        </p:tgtEl>
                                      </p:cBhvr>
                                    </p:animEffect>
                                    <p:anim calcmode="lin" valueType="num">
                                      <p:cBhvr>
                                        <p:cTn id="4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1000"/>
                                        <p:tgtEl>
                                          <p:spTgt spid="3">
                                            <p:txEl>
                                              <p:pRg st="8" end="8"/>
                                            </p:txEl>
                                          </p:spTgt>
                                        </p:tgtEl>
                                      </p:cBhvr>
                                    </p:animEffect>
                                    <p:anim calcmode="lin" valueType="num">
                                      <p:cBhvr>
                                        <p:cTn id="4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fade">
                                      <p:cBhvr>
                                        <p:cTn id="50" dur="1000"/>
                                        <p:tgtEl>
                                          <p:spTgt spid="3">
                                            <p:txEl>
                                              <p:pRg st="9" end="9"/>
                                            </p:txEl>
                                          </p:spTgt>
                                        </p:tgtEl>
                                      </p:cBhvr>
                                    </p:animEffect>
                                    <p:anim calcmode="lin" valueType="num">
                                      <p:cBhvr>
                                        <p:cTn id="5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Effect transition="in" filter="fade">
                                      <p:cBhvr>
                                        <p:cTn id="55" dur="1000"/>
                                        <p:tgtEl>
                                          <p:spTgt spid="3">
                                            <p:txEl>
                                              <p:pRg st="10" end="10"/>
                                            </p:txEl>
                                          </p:spTgt>
                                        </p:tgtEl>
                                      </p:cBhvr>
                                    </p:animEffect>
                                    <p:anim calcmode="lin" valueType="num">
                                      <p:cBhvr>
                                        <p:cTn id="56"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0C6DAD1-DEE4-FC1B-E681-B19D210C40E4}"/>
              </a:ext>
            </a:extLst>
          </p:cNvPr>
          <p:cNvSpPr>
            <a:spLocks noGrp="1"/>
          </p:cNvSpPr>
          <p:nvPr>
            <p:ph type="title"/>
          </p:nvPr>
        </p:nvSpPr>
        <p:spPr>
          <a:xfrm>
            <a:off x="836679" y="142241"/>
            <a:ext cx="6002110" cy="1198880"/>
          </a:xfrm>
        </p:spPr>
        <p:txBody>
          <a:bodyPr>
            <a:noAutofit/>
          </a:bodyPr>
          <a:lstStyle/>
          <a:p>
            <a:r>
              <a:rPr lang="nl-BE" dirty="0">
                <a:solidFill>
                  <a:schemeClr val="tx1"/>
                </a:solidFill>
                <a:latin typeface="+mj-lt"/>
              </a:rPr>
              <a:t>Thema 2A. Procedurele voorbereiding - informatie</a:t>
            </a:r>
            <a:endParaRPr lang="en-US" dirty="0">
              <a:solidFill>
                <a:schemeClr val="tx1"/>
              </a:solidFill>
              <a:latin typeface="+mj-lt"/>
            </a:endParaRPr>
          </a:p>
        </p:txBody>
      </p:sp>
      <p:sp>
        <p:nvSpPr>
          <p:cNvPr id="3" name="Tijdelijke aanduiding voor inhoud 2">
            <a:extLst>
              <a:ext uri="{FF2B5EF4-FFF2-40B4-BE49-F238E27FC236}">
                <a16:creationId xmlns:a16="http://schemas.microsoft.com/office/drawing/2014/main" id="{D409FAE2-4189-29E9-E814-EAAAD9F226D1}"/>
              </a:ext>
            </a:extLst>
          </p:cNvPr>
          <p:cNvSpPr>
            <a:spLocks noGrp="1"/>
          </p:cNvSpPr>
          <p:nvPr>
            <p:ph idx="1"/>
          </p:nvPr>
        </p:nvSpPr>
        <p:spPr>
          <a:xfrm>
            <a:off x="836680" y="1341122"/>
            <a:ext cx="6002110" cy="5262878"/>
          </a:xfrm>
        </p:spPr>
        <p:txBody>
          <a:bodyPr>
            <a:noAutofit/>
          </a:bodyPr>
          <a:lstStyle/>
          <a:p>
            <a:r>
              <a:rPr lang="nl-BE" sz="2000" dirty="0"/>
              <a:t>Stress niveau van ouder en kind ‘scannen’</a:t>
            </a:r>
          </a:p>
          <a:p>
            <a:r>
              <a:rPr lang="nl-BE" sz="2000" dirty="0"/>
              <a:t>Wat weten ouder en kind al? </a:t>
            </a:r>
          </a:p>
          <a:p>
            <a:r>
              <a:rPr lang="nl-BE" sz="2000" dirty="0"/>
              <a:t>Info kind</a:t>
            </a:r>
          </a:p>
          <a:p>
            <a:pPr lvl="1"/>
            <a:r>
              <a:rPr lang="nl-BE" sz="2000" dirty="0"/>
              <a:t>Waarom de MS nodig is</a:t>
            </a:r>
          </a:p>
          <a:p>
            <a:pPr lvl="1"/>
            <a:r>
              <a:rPr lang="nl-BE" sz="2000" dirty="0"/>
              <a:t>Taalgebruik vb. slangetje</a:t>
            </a:r>
          </a:p>
          <a:p>
            <a:pPr lvl="1"/>
            <a:r>
              <a:rPr lang="nl-BE" sz="2000" dirty="0"/>
              <a:t>Voordoen op teddybeer: geeft realistisch beeld</a:t>
            </a:r>
          </a:p>
          <a:p>
            <a:pPr lvl="1"/>
            <a:r>
              <a:rPr lang="nl-BE" sz="2000" dirty="0"/>
              <a:t>Autonomie geven: vb. keuze van neusgat</a:t>
            </a:r>
          </a:p>
          <a:p>
            <a:r>
              <a:rPr lang="nl-BE" sz="2000" dirty="0"/>
              <a:t>Info ouders</a:t>
            </a:r>
          </a:p>
          <a:p>
            <a:pPr lvl="1"/>
            <a:r>
              <a:rPr lang="nl-BE" sz="2000" dirty="0"/>
              <a:t>Ouders zijn soms overmand door info van arts en durven geen bijkomende info vragen</a:t>
            </a:r>
          </a:p>
          <a:p>
            <a:pPr lvl="1"/>
            <a:r>
              <a:rPr lang="nl-BE" sz="2000" dirty="0"/>
              <a:t>Wat is de rol van ouder tijdens plaatsing? Goede instructies nodig – een script</a:t>
            </a:r>
          </a:p>
          <a:p>
            <a:r>
              <a:rPr lang="nl-BE" sz="2000" dirty="0"/>
              <a:t>Script over gebruik van N2O en over plaatsing sonde zelf</a:t>
            </a:r>
          </a:p>
          <a:p>
            <a:pPr lvl="1"/>
            <a:r>
              <a:rPr lang="nl-BE" sz="2000" dirty="0"/>
              <a:t>N2O: ballon opblazen</a:t>
            </a:r>
          </a:p>
          <a:p>
            <a:pPr lvl="1"/>
            <a:r>
              <a:rPr lang="nl-BE" sz="2000" dirty="0"/>
              <a:t>MS: gekookte spaghetti</a:t>
            </a:r>
            <a:endParaRPr lang="en-US" sz="2000" dirty="0"/>
          </a:p>
        </p:txBody>
      </p:sp>
      <p:pic>
        <p:nvPicPr>
          <p:cNvPr id="4" name="Afbeelding 3" descr="Afbeelding met persoon, binnen, gevuld, kamer&#10;&#10;Automatisch gegenereerde beschrijving">
            <a:extLst>
              <a:ext uri="{FF2B5EF4-FFF2-40B4-BE49-F238E27FC236}">
                <a16:creationId xmlns:a16="http://schemas.microsoft.com/office/drawing/2014/main" id="{61A8964F-7882-2E10-D6DA-8067BC152312}"/>
              </a:ext>
            </a:extLst>
          </p:cNvPr>
          <p:cNvPicPr>
            <a:picLocks noChangeAspect="1"/>
          </p:cNvPicPr>
          <p:nvPr/>
        </p:nvPicPr>
        <p:blipFill rotWithShape="1">
          <a:blip r:embed="rId2"/>
          <a:srcRect l="27828" r="23578" b="-1"/>
          <a:stretch/>
        </p:blipFill>
        <p:spPr>
          <a:xfrm>
            <a:off x="7199440" y="10"/>
            <a:ext cx="4992560" cy="6857990"/>
          </a:xfrm>
          <a:prstGeom prst="rect">
            <a:avLst/>
          </a:prstGeom>
          <a:effectLst/>
        </p:spPr>
      </p:pic>
    </p:spTree>
    <p:extLst>
      <p:ext uri="{BB962C8B-B14F-4D97-AF65-F5344CB8AC3E}">
        <p14:creationId xmlns:p14="http://schemas.microsoft.com/office/powerpoint/2010/main" val="58542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 calcmode="lin" valueType="num">
                                      <p:cBhvr additive="base">
                                        <p:cTn id="5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 calcmode="lin" valueType="num">
                                      <p:cBhvr additive="base">
                                        <p:cTn id="5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3">
                                            <p:txEl>
                                              <p:pRg st="11" end="11"/>
                                            </p:txEl>
                                          </p:spTgt>
                                        </p:tgtEl>
                                        <p:attrNameLst>
                                          <p:attrName>style.visibility</p:attrName>
                                        </p:attrNameLst>
                                      </p:cBhvr>
                                      <p:to>
                                        <p:strVal val="visible"/>
                                      </p:to>
                                    </p:set>
                                    <p:anim calcmode="lin" valueType="num">
                                      <p:cBhvr additive="base">
                                        <p:cTn id="6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 calcmode="lin" valueType="num">
                                      <p:cBhvr additive="base">
                                        <p:cTn id="6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13402F4-18E1-EAE1-D6AA-1EB514547D5C}"/>
              </a:ext>
            </a:extLst>
          </p:cNvPr>
          <p:cNvSpPr>
            <a:spLocks noGrp="1"/>
          </p:cNvSpPr>
          <p:nvPr>
            <p:ph type="title"/>
          </p:nvPr>
        </p:nvSpPr>
        <p:spPr>
          <a:xfrm>
            <a:off x="836679" y="723898"/>
            <a:ext cx="6002110" cy="1495425"/>
          </a:xfrm>
        </p:spPr>
        <p:txBody>
          <a:bodyPr>
            <a:noAutofit/>
          </a:bodyPr>
          <a:lstStyle/>
          <a:p>
            <a:r>
              <a:rPr lang="nl-BE" dirty="0">
                <a:solidFill>
                  <a:schemeClr val="tx1"/>
                </a:solidFill>
                <a:latin typeface="+mj-lt"/>
              </a:rPr>
              <a:t>Citaat van een ouder, een hoofdverpleegkundige en een PROSA-teamlid</a:t>
            </a:r>
            <a:endParaRPr lang="en-US" dirty="0">
              <a:solidFill>
                <a:schemeClr val="tx1"/>
              </a:solidFill>
              <a:latin typeface="+mj-lt"/>
            </a:endParaRPr>
          </a:p>
        </p:txBody>
      </p:sp>
      <p:sp>
        <p:nvSpPr>
          <p:cNvPr id="3" name="Tijdelijke aanduiding voor inhoud 2">
            <a:extLst>
              <a:ext uri="{FF2B5EF4-FFF2-40B4-BE49-F238E27FC236}">
                <a16:creationId xmlns:a16="http://schemas.microsoft.com/office/drawing/2014/main" id="{B94B3327-243C-2663-FB26-8FAA37C16710}"/>
              </a:ext>
            </a:extLst>
          </p:cNvPr>
          <p:cNvSpPr>
            <a:spLocks noGrp="1"/>
          </p:cNvSpPr>
          <p:nvPr>
            <p:ph idx="1"/>
          </p:nvPr>
        </p:nvSpPr>
        <p:spPr>
          <a:xfrm>
            <a:off x="836680" y="2405067"/>
            <a:ext cx="6002110" cy="3729034"/>
          </a:xfrm>
        </p:spPr>
        <p:txBody>
          <a:bodyPr>
            <a:normAutofit/>
          </a:bodyPr>
          <a:lstStyle/>
          <a:p>
            <a:pPr marL="0" indent="0">
              <a:buNone/>
            </a:pPr>
            <a:endParaRPr lang="nl-BE" sz="2000" dirty="0"/>
          </a:p>
          <a:p>
            <a:pPr marL="0" indent="0">
              <a:buNone/>
            </a:pPr>
            <a:endParaRPr lang="en-US" sz="2000" dirty="0"/>
          </a:p>
          <a:p>
            <a:pPr marL="0" indent="0">
              <a:buNone/>
            </a:pPr>
            <a:endParaRPr lang="en-US" sz="2000" dirty="0"/>
          </a:p>
          <a:p>
            <a:pPr marL="0" indent="0">
              <a:buNone/>
            </a:pPr>
            <a:r>
              <a:rPr lang="en-US" i="1" dirty="0"/>
              <a:t>“</a:t>
            </a:r>
            <a:r>
              <a:rPr lang="en-US" i="1" dirty="0" err="1"/>
              <a:t>Wanneer</a:t>
            </a:r>
            <a:r>
              <a:rPr lang="en-US" i="1" dirty="0"/>
              <a:t> </a:t>
            </a:r>
            <a:r>
              <a:rPr lang="en-US" i="1" dirty="0" err="1"/>
              <a:t>ouders</a:t>
            </a:r>
            <a:r>
              <a:rPr lang="en-US" i="1" dirty="0"/>
              <a:t> </a:t>
            </a:r>
            <a:r>
              <a:rPr lang="en-US" i="1" dirty="0" err="1"/>
              <a:t>en</a:t>
            </a:r>
            <a:r>
              <a:rPr lang="en-US" i="1" dirty="0"/>
              <a:t> </a:t>
            </a:r>
            <a:r>
              <a:rPr lang="en-US" i="1" dirty="0" err="1"/>
              <a:t>verpleegkundigen</a:t>
            </a:r>
            <a:r>
              <a:rPr lang="en-US" i="1" dirty="0"/>
              <a:t> minder empowered, minder </a:t>
            </a:r>
            <a:r>
              <a:rPr lang="en-US" i="1" dirty="0" err="1"/>
              <a:t>mondig</a:t>
            </a:r>
            <a:r>
              <a:rPr lang="en-US" i="1" dirty="0"/>
              <a:t> of </a:t>
            </a:r>
            <a:r>
              <a:rPr lang="en-US" i="1" dirty="0" err="1"/>
              <a:t>angstig</a:t>
            </a:r>
            <a:r>
              <a:rPr lang="en-US" i="1" dirty="0"/>
              <a:t> </a:t>
            </a:r>
            <a:r>
              <a:rPr lang="en-US" i="1" dirty="0" err="1"/>
              <a:t>zijn</a:t>
            </a:r>
            <a:r>
              <a:rPr lang="en-US" i="1" dirty="0"/>
              <a:t> om </a:t>
            </a:r>
            <a:r>
              <a:rPr lang="en-US" i="1" dirty="0" err="1"/>
              <a:t>bijkomende</a:t>
            </a:r>
            <a:r>
              <a:rPr lang="en-US" i="1" dirty="0"/>
              <a:t> </a:t>
            </a:r>
            <a:r>
              <a:rPr lang="en-US" i="1" dirty="0" err="1"/>
              <a:t>comfortmaatregelen</a:t>
            </a:r>
            <a:r>
              <a:rPr lang="en-US" i="1" dirty="0"/>
              <a:t> </a:t>
            </a:r>
            <a:r>
              <a:rPr lang="en-US" i="1" dirty="0" err="1"/>
              <a:t>aan</a:t>
            </a:r>
            <a:r>
              <a:rPr lang="en-US" i="1" dirty="0"/>
              <a:t> </a:t>
            </a:r>
            <a:r>
              <a:rPr lang="en-US" i="1" dirty="0" err="1"/>
              <a:t>te</a:t>
            </a:r>
            <a:r>
              <a:rPr lang="en-US" i="1" dirty="0"/>
              <a:t> </a:t>
            </a:r>
            <a:r>
              <a:rPr lang="en-US" i="1" dirty="0" err="1"/>
              <a:t>vragen</a:t>
            </a:r>
            <a:r>
              <a:rPr lang="en-US" i="1" dirty="0"/>
              <a:t>, dan </a:t>
            </a:r>
            <a:r>
              <a:rPr lang="en-US" i="1" dirty="0" err="1"/>
              <a:t>worden</a:t>
            </a:r>
            <a:r>
              <a:rPr lang="en-US" i="1" dirty="0"/>
              <a:t> </a:t>
            </a:r>
            <a:r>
              <a:rPr lang="en-US" i="1" dirty="0" err="1"/>
              <a:t>deze</a:t>
            </a:r>
            <a:r>
              <a:rPr lang="en-US" i="1" dirty="0"/>
              <a:t> </a:t>
            </a:r>
            <a:r>
              <a:rPr lang="en-US" i="1" dirty="0" err="1"/>
              <a:t>maatregelen</a:t>
            </a:r>
            <a:r>
              <a:rPr lang="en-US" i="1" dirty="0"/>
              <a:t> </a:t>
            </a:r>
            <a:r>
              <a:rPr lang="en-US" i="1" dirty="0" err="1"/>
              <a:t>vaak</a:t>
            </a:r>
            <a:r>
              <a:rPr lang="en-US" i="1" dirty="0"/>
              <a:t> </a:t>
            </a:r>
            <a:r>
              <a:rPr lang="en-US" i="1" dirty="0" err="1"/>
              <a:t>niet</a:t>
            </a:r>
            <a:r>
              <a:rPr lang="en-US" i="1" dirty="0"/>
              <a:t> </a:t>
            </a:r>
            <a:r>
              <a:rPr lang="en-US" i="1" dirty="0" err="1"/>
              <a:t>toegepast</a:t>
            </a:r>
            <a:r>
              <a:rPr lang="en-US" i="1" dirty="0"/>
              <a:t> of </a:t>
            </a:r>
            <a:r>
              <a:rPr lang="en-US" i="1" dirty="0" err="1"/>
              <a:t>ingezet</a:t>
            </a:r>
            <a:r>
              <a:rPr lang="en-US" i="1" dirty="0"/>
              <a:t>.”</a:t>
            </a:r>
          </a:p>
        </p:txBody>
      </p:sp>
      <p:pic>
        <p:nvPicPr>
          <p:cNvPr id="5" name="Afbeelding 4" descr="Afbeelding met persoon, binnen, baby&#10;&#10;Automatisch gegenereerde beschrijving">
            <a:extLst>
              <a:ext uri="{FF2B5EF4-FFF2-40B4-BE49-F238E27FC236}">
                <a16:creationId xmlns:a16="http://schemas.microsoft.com/office/drawing/2014/main" id="{3891D434-F6BE-0871-B9C3-3F7F19E4D032}"/>
              </a:ext>
            </a:extLst>
          </p:cNvPr>
          <p:cNvPicPr>
            <a:picLocks noChangeAspect="1"/>
          </p:cNvPicPr>
          <p:nvPr/>
        </p:nvPicPr>
        <p:blipFill rotWithShape="1">
          <a:blip r:embed="rId2"/>
          <a:srcRect l="31882" r="19524" b="-1"/>
          <a:stretch/>
        </p:blipFill>
        <p:spPr>
          <a:xfrm>
            <a:off x="7199440" y="10"/>
            <a:ext cx="4992560" cy="6857990"/>
          </a:xfrm>
          <a:prstGeom prst="rect">
            <a:avLst/>
          </a:prstGeom>
          <a:effectLst/>
        </p:spPr>
      </p:pic>
    </p:spTree>
    <p:extLst>
      <p:ext uri="{BB962C8B-B14F-4D97-AF65-F5344CB8AC3E}">
        <p14:creationId xmlns:p14="http://schemas.microsoft.com/office/powerpoint/2010/main" val="3309235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4B47245-172D-4A0F-85A0-4CDA8405745A}"/>
              </a:ext>
            </a:extLst>
          </p:cNvPr>
          <p:cNvPicPr>
            <a:picLocks noChangeAspect="1"/>
          </p:cNvPicPr>
          <p:nvPr/>
        </p:nvPicPr>
        <p:blipFill rotWithShape="1">
          <a:blip r:embed="rId2"/>
          <a:srcRect l="28682" r="4247"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2" name="Titel 1">
            <a:extLst>
              <a:ext uri="{FF2B5EF4-FFF2-40B4-BE49-F238E27FC236}">
                <a16:creationId xmlns:a16="http://schemas.microsoft.com/office/drawing/2014/main" id="{10C6DAD1-DEE4-FC1B-E681-B19D210C40E4}"/>
              </a:ext>
            </a:extLst>
          </p:cNvPr>
          <p:cNvSpPr>
            <a:spLocks noGrp="1"/>
          </p:cNvSpPr>
          <p:nvPr>
            <p:ph type="title"/>
          </p:nvPr>
        </p:nvSpPr>
        <p:spPr>
          <a:xfrm>
            <a:off x="243840" y="223521"/>
            <a:ext cx="11836400" cy="1249679"/>
          </a:xfrm>
        </p:spPr>
        <p:txBody>
          <a:bodyPr anchor="b">
            <a:noAutofit/>
          </a:bodyPr>
          <a:lstStyle/>
          <a:p>
            <a:r>
              <a:rPr lang="nl-BE" dirty="0">
                <a:solidFill>
                  <a:schemeClr val="tx1"/>
                </a:solidFill>
                <a:latin typeface="+mj-lt"/>
              </a:rPr>
              <a:t>Thema 2B.  Procedurele voorbereiding – materiaal/medicatie</a:t>
            </a:r>
            <a:endParaRPr lang="en-US" dirty="0">
              <a:solidFill>
                <a:schemeClr val="tx1"/>
              </a:solidFill>
              <a:latin typeface="+mj-lt"/>
            </a:endParaRPr>
          </a:p>
        </p:txBody>
      </p:sp>
      <p:sp>
        <p:nvSpPr>
          <p:cNvPr id="3" name="Tijdelijke aanduiding voor inhoud 2">
            <a:extLst>
              <a:ext uri="{FF2B5EF4-FFF2-40B4-BE49-F238E27FC236}">
                <a16:creationId xmlns:a16="http://schemas.microsoft.com/office/drawing/2014/main" id="{D409FAE2-4189-29E9-E814-EAAAD9F226D1}"/>
              </a:ext>
            </a:extLst>
          </p:cNvPr>
          <p:cNvSpPr>
            <a:spLocks noGrp="1"/>
          </p:cNvSpPr>
          <p:nvPr>
            <p:ph idx="1"/>
          </p:nvPr>
        </p:nvSpPr>
        <p:spPr>
          <a:xfrm>
            <a:off x="6417734" y="1036320"/>
            <a:ext cx="5291663" cy="5331141"/>
          </a:xfrm>
        </p:spPr>
        <p:txBody>
          <a:bodyPr>
            <a:noAutofit/>
          </a:bodyPr>
          <a:lstStyle/>
          <a:p>
            <a:r>
              <a:rPr lang="nl-BE" sz="2000" dirty="0"/>
              <a:t>Alle materiaal uit gezichtsveld als kind/ouder binnenkomen</a:t>
            </a:r>
          </a:p>
          <a:p>
            <a:r>
              <a:rPr lang="nl-BE" sz="2000" dirty="0" err="1"/>
              <a:t>Linisol</a:t>
            </a:r>
            <a:r>
              <a:rPr lang="nl-BE" sz="2000" dirty="0"/>
              <a:t> (0,3ml) of </a:t>
            </a:r>
            <a:r>
              <a:rPr lang="nl-BE" sz="2000" dirty="0" err="1"/>
              <a:t>Midazolam</a:t>
            </a:r>
            <a:r>
              <a:rPr lang="nl-BE" sz="2000" dirty="0"/>
              <a:t> via verstuiver</a:t>
            </a:r>
          </a:p>
          <a:p>
            <a:pPr lvl="1"/>
            <a:r>
              <a:rPr lang="nl-BE" sz="2000" dirty="0"/>
              <a:t>Kan prikkelend gevoel geven in de neus</a:t>
            </a:r>
          </a:p>
          <a:p>
            <a:pPr lvl="1"/>
            <a:r>
              <a:rPr lang="nl-BE" sz="2000" dirty="0"/>
              <a:t>Mogelijk moeilijkheden bij ‘slikken’</a:t>
            </a:r>
          </a:p>
          <a:p>
            <a:pPr lvl="1"/>
            <a:r>
              <a:rPr lang="nl-BE" sz="2000" dirty="0"/>
              <a:t>Snoepje kan smaak van </a:t>
            </a:r>
            <a:r>
              <a:rPr lang="nl-BE" sz="2000" dirty="0" err="1"/>
              <a:t>linisol</a:t>
            </a:r>
            <a:r>
              <a:rPr lang="nl-BE" sz="2000" dirty="0"/>
              <a:t> neutraliseren</a:t>
            </a:r>
          </a:p>
          <a:p>
            <a:r>
              <a:rPr lang="nl-BE" sz="2000" dirty="0" err="1"/>
              <a:t>Xylocaïne</a:t>
            </a:r>
            <a:r>
              <a:rPr lang="nl-BE" sz="2000" dirty="0"/>
              <a:t> gel</a:t>
            </a:r>
          </a:p>
          <a:p>
            <a:pPr lvl="1"/>
            <a:r>
              <a:rPr lang="nl-BE" sz="2000" dirty="0"/>
              <a:t>Kind krijgt speciale opdracht: met vinger in pot gel, dan neusgat zelf verdoven ‘neuspeuteren’</a:t>
            </a:r>
          </a:p>
          <a:p>
            <a:r>
              <a:rPr lang="nl-BE" sz="2000" dirty="0" err="1"/>
              <a:t>Kalinox</a:t>
            </a:r>
            <a:endParaRPr lang="nl-BE" sz="2000" dirty="0"/>
          </a:p>
          <a:p>
            <a:pPr lvl="1"/>
            <a:r>
              <a:rPr lang="nl-BE" sz="2000" dirty="0"/>
              <a:t>Ja, tot kind goed ‘suf’ is, dan masker roteren of verwijderen</a:t>
            </a:r>
          </a:p>
          <a:p>
            <a:pPr lvl="1"/>
            <a:r>
              <a:rPr lang="nl-BE" sz="2000" dirty="0"/>
              <a:t>5’ </a:t>
            </a:r>
            <a:r>
              <a:rPr lang="nl-BE" sz="2000" dirty="0" err="1"/>
              <a:t>kalinox</a:t>
            </a:r>
            <a:r>
              <a:rPr lang="nl-BE" sz="2000" dirty="0"/>
              <a:t> </a:t>
            </a:r>
            <a:r>
              <a:rPr lang="nl-BE" sz="2000" dirty="0" err="1"/>
              <a:t>appliceren</a:t>
            </a:r>
            <a:endParaRPr lang="nl-BE" sz="2000" dirty="0"/>
          </a:p>
          <a:p>
            <a:pPr lvl="1"/>
            <a:r>
              <a:rPr lang="nl-BE" sz="2000" dirty="0"/>
              <a:t>Geen </a:t>
            </a:r>
            <a:r>
              <a:rPr lang="nl-BE" sz="2000" dirty="0" err="1"/>
              <a:t>kalinox</a:t>
            </a:r>
            <a:r>
              <a:rPr lang="nl-BE" sz="2000" dirty="0"/>
              <a:t> ter beschikking hebben is een barrière</a:t>
            </a:r>
          </a:p>
        </p:txBody>
      </p:sp>
    </p:spTree>
    <p:extLst>
      <p:ext uri="{BB962C8B-B14F-4D97-AF65-F5344CB8AC3E}">
        <p14:creationId xmlns:p14="http://schemas.microsoft.com/office/powerpoint/2010/main" val="208585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 calcmode="lin" valueType="num">
                                      <p:cBhvr additive="base">
                                        <p:cTn id="5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0C6DAD1-DEE4-FC1B-E681-B19D210C40E4}"/>
              </a:ext>
            </a:extLst>
          </p:cNvPr>
          <p:cNvSpPr>
            <a:spLocks noGrp="1"/>
          </p:cNvSpPr>
          <p:nvPr>
            <p:ph type="title"/>
          </p:nvPr>
        </p:nvSpPr>
        <p:spPr>
          <a:xfrm>
            <a:off x="233681" y="548464"/>
            <a:ext cx="4411706" cy="2228074"/>
          </a:xfrm>
        </p:spPr>
        <p:txBody>
          <a:bodyPr>
            <a:noAutofit/>
          </a:bodyPr>
          <a:lstStyle/>
          <a:p>
            <a:r>
              <a:rPr lang="nl-BE" dirty="0">
                <a:solidFill>
                  <a:schemeClr val="tx1"/>
                </a:solidFill>
                <a:latin typeface="+mj-lt"/>
              </a:rPr>
              <a:t>Thema 3 Infrastructuur interventielokaal</a:t>
            </a:r>
            <a:endParaRPr lang="en-US" dirty="0">
              <a:solidFill>
                <a:schemeClr val="tx1"/>
              </a:solidFill>
              <a:latin typeface="+mj-lt"/>
            </a:endParaRPr>
          </a:p>
        </p:txBody>
      </p:sp>
      <p:sp>
        <p:nvSpPr>
          <p:cNvPr id="3" name="Tijdelijke aanduiding voor inhoud 2">
            <a:extLst>
              <a:ext uri="{FF2B5EF4-FFF2-40B4-BE49-F238E27FC236}">
                <a16:creationId xmlns:a16="http://schemas.microsoft.com/office/drawing/2014/main" id="{D409FAE2-4189-29E9-E814-EAAAD9F226D1}"/>
              </a:ext>
            </a:extLst>
          </p:cNvPr>
          <p:cNvSpPr>
            <a:spLocks noGrp="1"/>
          </p:cNvSpPr>
          <p:nvPr>
            <p:ph idx="1"/>
          </p:nvPr>
        </p:nvSpPr>
        <p:spPr>
          <a:xfrm>
            <a:off x="441961" y="2905760"/>
            <a:ext cx="3799425" cy="2747323"/>
          </a:xfrm>
        </p:spPr>
        <p:txBody>
          <a:bodyPr>
            <a:normAutofit/>
          </a:bodyPr>
          <a:lstStyle/>
          <a:p>
            <a:r>
              <a:rPr lang="nl-BE" sz="2000" dirty="0"/>
              <a:t>Gedimde lichten – minder sensorische prikkeling</a:t>
            </a:r>
          </a:p>
          <a:p>
            <a:r>
              <a:rPr lang="nl-BE" sz="2000" dirty="0"/>
              <a:t>Wat en wie er niet moet zijn, uit de kamer halen</a:t>
            </a:r>
          </a:p>
          <a:p>
            <a:r>
              <a:rPr lang="nl-BE" sz="2000" dirty="0"/>
              <a:t>Geen storingen toelaten</a:t>
            </a:r>
          </a:p>
          <a:p>
            <a:r>
              <a:rPr lang="nl-BE" sz="2000" dirty="0"/>
              <a:t>Naam: niet ‘priklokaal’</a:t>
            </a:r>
          </a:p>
        </p:txBody>
      </p:sp>
      <p:pic>
        <p:nvPicPr>
          <p:cNvPr id="4" name="Afbeelding 3">
            <a:extLst>
              <a:ext uri="{FF2B5EF4-FFF2-40B4-BE49-F238E27FC236}">
                <a16:creationId xmlns:a16="http://schemas.microsoft.com/office/drawing/2014/main" id="{AC0475AF-BDA6-69F3-D6D8-B1EBA5CABC14}"/>
              </a:ext>
            </a:extLst>
          </p:cNvPr>
          <p:cNvPicPr>
            <a:picLocks noChangeAspect="1"/>
          </p:cNvPicPr>
          <p:nvPr/>
        </p:nvPicPr>
        <p:blipFill rotWithShape="1">
          <a:blip r:embed="rId2"/>
          <a:srcRect l="20225" r="8566" b="-1"/>
          <a:stretch/>
        </p:blipFill>
        <p:spPr>
          <a:xfrm>
            <a:off x="5010386" y="10"/>
            <a:ext cx="7181613" cy="6857990"/>
          </a:xfrm>
          <a:prstGeom prst="rect">
            <a:avLst/>
          </a:prstGeom>
          <a:effectLst/>
        </p:spPr>
      </p:pic>
    </p:spTree>
    <p:extLst>
      <p:ext uri="{BB962C8B-B14F-4D97-AF65-F5344CB8AC3E}">
        <p14:creationId xmlns:p14="http://schemas.microsoft.com/office/powerpoint/2010/main" val="4079748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5294FBD-4122-663B-9035-99C38CF0CBC2}"/>
              </a:ext>
            </a:extLst>
          </p:cNvPr>
          <p:cNvPicPr>
            <a:picLocks noChangeAspect="1"/>
          </p:cNvPicPr>
          <p:nvPr/>
        </p:nvPicPr>
        <p:blipFill>
          <a:blip r:embed="rId3"/>
          <a:stretch>
            <a:fillRect/>
          </a:stretch>
        </p:blipFill>
        <p:spPr>
          <a:xfrm>
            <a:off x="0" y="-635000"/>
            <a:ext cx="12192000" cy="8128000"/>
          </a:xfrm>
          <a:prstGeom prst="rect">
            <a:avLst/>
          </a:prstGeom>
        </p:spPr>
      </p:pic>
      <p:sp>
        <p:nvSpPr>
          <p:cNvPr id="2" name="Titel 1">
            <a:extLst>
              <a:ext uri="{FF2B5EF4-FFF2-40B4-BE49-F238E27FC236}">
                <a16:creationId xmlns:a16="http://schemas.microsoft.com/office/drawing/2014/main" id="{10C6DAD1-DEE4-FC1B-E681-B19D210C40E4}"/>
              </a:ext>
            </a:extLst>
          </p:cNvPr>
          <p:cNvSpPr>
            <a:spLocks noGrp="1"/>
          </p:cNvSpPr>
          <p:nvPr>
            <p:ph type="title"/>
          </p:nvPr>
        </p:nvSpPr>
        <p:spPr/>
        <p:txBody>
          <a:bodyPr/>
          <a:lstStyle/>
          <a:p>
            <a:r>
              <a:rPr lang="nl-BE" dirty="0">
                <a:solidFill>
                  <a:schemeClr val="tx1"/>
                </a:solidFill>
                <a:latin typeface="+mj-lt"/>
              </a:rPr>
              <a:t>Thema 4A.  Organisatorische aspecten - Indicaties</a:t>
            </a:r>
            <a:endParaRPr lang="en-US" dirty="0">
              <a:solidFill>
                <a:schemeClr val="tx1"/>
              </a:solidFill>
              <a:latin typeface="+mj-lt"/>
            </a:endParaRPr>
          </a:p>
        </p:txBody>
      </p:sp>
      <p:sp>
        <p:nvSpPr>
          <p:cNvPr id="3" name="Tijdelijke aanduiding voor inhoud 2">
            <a:extLst>
              <a:ext uri="{FF2B5EF4-FFF2-40B4-BE49-F238E27FC236}">
                <a16:creationId xmlns:a16="http://schemas.microsoft.com/office/drawing/2014/main" id="{D409FAE2-4189-29E9-E814-EAAAD9F226D1}"/>
              </a:ext>
            </a:extLst>
          </p:cNvPr>
          <p:cNvSpPr>
            <a:spLocks noGrp="1"/>
          </p:cNvSpPr>
          <p:nvPr>
            <p:ph idx="1"/>
          </p:nvPr>
        </p:nvSpPr>
        <p:spPr>
          <a:xfrm>
            <a:off x="838200" y="1584960"/>
            <a:ext cx="6009640" cy="5181599"/>
          </a:xfrm>
        </p:spPr>
        <p:txBody>
          <a:bodyPr>
            <a:normAutofit fontScale="92500"/>
          </a:bodyPr>
          <a:lstStyle/>
          <a:p>
            <a:r>
              <a:rPr lang="nl-BE" dirty="0"/>
              <a:t>Is de plaatsing echt nodig?</a:t>
            </a:r>
          </a:p>
          <a:p>
            <a:pPr lvl="1"/>
            <a:r>
              <a:rPr lang="nl-BE" dirty="0"/>
              <a:t>Orale </a:t>
            </a:r>
            <a:r>
              <a:rPr lang="nl-BE" dirty="0" err="1"/>
              <a:t>Rehydratatie</a:t>
            </a:r>
            <a:r>
              <a:rPr lang="nl-BE" dirty="0"/>
              <a:t> Solution (ORS) even effectief?</a:t>
            </a:r>
          </a:p>
          <a:p>
            <a:pPr lvl="1"/>
            <a:r>
              <a:rPr lang="nl-BE" dirty="0"/>
              <a:t>Tegenwoordig vaker MS dan perifeer infuus</a:t>
            </a:r>
          </a:p>
          <a:p>
            <a:r>
              <a:rPr lang="nl-BE" dirty="0"/>
              <a:t>Ph-</a:t>
            </a:r>
            <a:r>
              <a:rPr lang="nl-BE" dirty="0" err="1"/>
              <a:t>metrie</a:t>
            </a:r>
            <a:endParaRPr lang="nl-BE" dirty="0"/>
          </a:p>
          <a:p>
            <a:r>
              <a:rPr lang="nl-BE" dirty="0" err="1"/>
              <a:t>Rehydratatie</a:t>
            </a:r>
            <a:r>
              <a:rPr lang="nl-BE" dirty="0"/>
              <a:t> (vb. RSV, gastro-enteritis, …)</a:t>
            </a:r>
          </a:p>
          <a:p>
            <a:r>
              <a:rPr lang="nl-BE" dirty="0"/>
              <a:t>Voedselopname (ondergewicht)</a:t>
            </a:r>
          </a:p>
          <a:p>
            <a:r>
              <a:rPr lang="nl-BE" dirty="0"/>
              <a:t>Zelden acuut vereist</a:t>
            </a:r>
          </a:p>
          <a:p>
            <a:pPr lvl="1"/>
            <a:r>
              <a:rPr lang="nl-BE" dirty="0"/>
              <a:t>Dus best </a:t>
            </a:r>
            <a:r>
              <a:rPr lang="nl-BE" b="1" dirty="0"/>
              <a:t>plannen</a:t>
            </a:r>
            <a:r>
              <a:rPr lang="nl-BE" dirty="0"/>
              <a:t> in de loop van de dag (niet ‘s nachts)</a:t>
            </a:r>
          </a:p>
          <a:p>
            <a:pPr lvl="1"/>
            <a:r>
              <a:rPr lang="nl-BE" dirty="0"/>
              <a:t>Voldoende personeel op afdeling (shift-overlap)</a:t>
            </a:r>
          </a:p>
          <a:p>
            <a:endParaRPr lang="nl-BE" dirty="0"/>
          </a:p>
        </p:txBody>
      </p:sp>
    </p:spTree>
    <p:extLst>
      <p:ext uri="{BB962C8B-B14F-4D97-AF65-F5344CB8AC3E}">
        <p14:creationId xmlns:p14="http://schemas.microsoft.com/office/powerpoint/2010/main" val="331226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323E2D4C-A735-1FA7-4107-F831FA2309F3}"/>
              </a:ext>
            </a:extLst>
          </p:cNvPr>
          <p:cNvPicPr>
            <a:picLocks noChangeAspect="1"/>
          </p:cNvPicPr>
          <p:nvPr/>
        </p:nvPicPr>
        <p:blipFill>
          <a:blip r:embed="rId2"/>
          <a:stretch>
            <a:fillRect/>
          </a:stretch>
        </p:blipFill>
        <p:spPr>
          <a:xfrm>
            <a:off x="8077200" y="274321"/>
            <a:ext cx="4114800" cy="2743200"/>
          </a:xfrm>
          <a:prstGeom prst="rect">
            <a:avLst/>
          </a:prstGeom>
        </p:spPr>
      </p:pic>
      <p:sp>
        <p:nvSpPr>
          <p:cNvPr id="2" name="Titel 1">
            <a:extLst>
              <a:ext uri="{FF2B5EF4-FFF2-40B4-BE49-F238E27FC236}">
                <a16:creationId xmlns:a16="http://schemas.microsoft.com/office/drawing/2014/main" id="{10C6DAD1-DEE4-FC1B-E681-B19D210C40E4}"/>
              </a:ext>
            </a:extLst>
          </p:cNvPr>
          <p:cNvSpPr>
            <a:spLocks noGrp="1"/>
          </p:cNvSpPr>
          <p:nvPr>
            <p:ph type="title"/>
          </p:nvPr>
        </p:nvSpPr>
        <p:spPr>
          <a:xfrm>
            <a:off x="572453" y="1"/>
            <a:ext cx="10562907" cy="1320799"/>
          </a:xfrm>
        </p:spPr>
        <p:txBody>
          <a:bodyPr anchor="ctr">
            <a:normAutofit/>
          </a:bodyPr>
          <a:lstStyle/>
          <a:p>
            <a:r>
              <a:rPr lang="nl-BE" dirty="0">
                <a:solidFill>
                  <a:schemeClr val="tx1"/>
                </a:solidFill>
                <a:latin typeface="+mj-lt"/>
              </a:rPr>
              <a:t>Thema 4B.  Organisatorische aspecten - Personeel</a:t>
            </a:r>
            <a:endParaRPr lang="en-US" dirty="0">
              <a:solidFill>
                <a:schemeClr val="tx1"/>
              </a:solidFill>
              <a:latin typeface="+mj-lt"/>
            </a:endParaRPr>
          </a:p>
        </p:txBody>
      </p:sp>
      <p:sp>
        <p:nvSpPr>
          <p:cNvPr id="3" name="Tijdelijke aanduiding voor inhoud 2">
            <a:extLst>
              <a:ext uri="{FF2B5EF4-FFF2-40B4-BE49-F238E27FC236}">
                <a16:creationId xmlns:a16="http://schemas.microsoft.com/office/drawing/2014/main" id="{D409FAE2-4189-29E9-E814-EAAAD9F226D1}"/>
              </a:ext>
            </a:extLst>
          </p:cNvPr>
          <p:cNvSpPr>
            <a:spLocks noGrp="1"/>
          </p:cNvSpPr>
          <p:nvPr>
            <p:ph idx="1"/>
          </p:nvPr>
        </p:nvSpPr>
        <p:spPr>
          <a:xfrm>
            <a:off x="391160" y="986792"/>
            <a:ext cx="11409680" cy="6207760"/>
          </a:xfrm>
        </p:spPr>
        <p:txBody>
          <a:bodyPr anchor="ctr">
            <a:normAutofit/>
          </a:bodyPr>
          <a:lstStyle/>
          <a:p>
            <a:r>
              <a:rPr lang="nl-BE" sz="2000" dirty="0"/>
              <a:t>Uitvoeren als er voldoende personeel is (shiftwissel)</a:t>
            </a:r>
          </a:p>
          <a:p>
            <a:r>
              <a:rPr lang="nl-BE" sz="2000" dirty="0"/>
              <a:t>Ervaren ‘problemen’ in de uitvoering</a:t>
            </a:r>
          </a:p>
          <a:p>
            <a:pPr lvl="1"/>
            <a:r>
              <a:rPr lang="nl-BE" sz="2000" dirty="0"/>
              <a:t>Vaak willen verpleegkundigen het toch snel doen om volgende collega te ontlasten</a:t>
            </a:r>
          </a:p>
          <a:p>
            <a:pPr lvl="1"/>
            <a:r>
              <a:rPr lang="nl-BE" sz="2000" dirty="0"/>
              <a:t>Extra verpleegkundigen van andere afdelingen zijn niet altijd bekend met bestaande manier van werken</a:t>
            </a:r>
          </a:p>
          <a:p>
            <a:pPr lvl="1"/>
            <a:r>
              <a:rPr lang="nl-BE" sz="2000" dirty="0"/>
              <a:t>Gestresseerde ouder/kind</a:t>
            </a:r>
          </a:p>
          <a:p>
            <a:pPr lvl="1"/>
            <a:r>
              <a:rPr lang="nl-BE" sz="2000" dirty="0"/>
              <a:t>Nood aan protocol of adviezen inzake de plaatsing, voor alle professionals</a:t>
            </a:r>
          </a:p>
          <a:p>
            <a:pPr lvl="1"/>
            <a:r>
              <a:rPr lang="nl-BE" sz="2000" dirty="0"/>
              <a:t>Waar PROSA-team is, is er soms vooroordeel van niet PROSA-teamleden (wij zijn niet zo goed)</a:t>
            </a:r>
          </a:p>
          <a:p>
            <a:r>
              <a:rPr lang="nl-BE" sz="2000" dirty="0"/>
              <a:t>Uitvoeren op afdeling pediatrie, niet op spoedgevallen</a:t>
            </a:r>
          </a:p>
          <a:p>
            <a:pPr marL="457200" lvl="1" indent="0">
              <a:buNone/>
            </a:pPr>
            <a:r>
              <a:rPr lang="nl-BE" sz="2000" dirty="0"/>
              <a:t>Vaak geen pediatrisch geschoolde teamleden waardoor soms stress wanneer men deze handeling doet</a:t>
            </a:r>
          </a:p>
          <a:p>
            <a:pPr marL="457200" lvl="1" indent="0">
              <a:buNone/>
            </a:pPr>
            <a:r>
              <a:rPr lang="nl-BE" sz="2000" dirty="0"/>
              <a:t>Pediatrisch verpleegkundigen met pediatrische </a:t>
            </a:r>
            <a:r>
              <a:rPr lang="nl-BE" sz="2000" dirty="0" err="1"/>
              <a:t>mindset</a:t>
            </a:r>
            <a:endParaRPr lang="nl-BE" sz="2000" dirty="0"/>
          </a:p>
          <a:p>
            <a:pPr marL="457200" lvl="1" indent="0">
              <a:buNone/>
            </a:pPr>
            <a:r>
              <a:rPr lang="nl-BE" sz="2000" dirty="0"/>
              <a:t>Ervaring in connecteren met kinderen</a:t>
            </a:r>
          </a:p>
          <a:p>
            <a:pPr marL="457200" lvl="1" indent="0">
              <a:buNone/>
            </a:pPr>
            <a:r>
              <a:rPr lang="nl-BE" sz="2000" dirty="0"/>
              <a:t>Ervaring met farmacologische en non-farmacologische opties</a:t>
            </a:r>
          </a:p>
          <a:p>
            <a:pPr marL="457200" lvl="1" indent="0">
              <a:buNone/>
            </a:pPr>
            <a:r>
              <a:rPr lang="nl-BE" sz="2000" dirty="0"/>
              <a:t>Idealiter: 2 verpleegkundigen, 1 </a:t>
            </a:r>
            <a:r>
              <a:rPr lang="nl-BE" sz="2000" dirty="0" err="1"/>
              <a:t>vpk</a:t>
            </a:r>
            <a:r>
              <a:rPr lang="nl-BE" sz="2000" dirty="0"/>
              <a:t> doet MS plaatsing, 1 </a:t>
            </a:r>
            <a:r>
              <a:rPr lang="nl-BE" sz="2000" dirty="0" err="1"/>
              <a:t>vpk</a:t>
            </a:r>
            <a:r>
              <a:rPr lang="nl-BE" sz="2000" dirty="0"/>
              <a:t> doet </a:t>
            </a:r>
            <a:r>
              <a:rPr lang="nl-BE" sz="2000" dirty="0" err="1"/>
              <a:t>Kalinox</a:t>
            </a:r>
            <a:r>
              <a:rPr lang="nl-BE" sz="2000" dirty="0"/>
              <a:t> en uitleg</a:t>
            </a:r>
          </a:p>
        </p:txBody>
      </p:sp>
    </p:spTree>
    <p:extLst>
      <p:ext uri="{BB962C8B-B14F-4D97-AF65-F5344CB8AC3E}">
        <p14:creationId xmlns:p14="http://schemas.microsoft.com/office/powerpoint/2010/main" val="427007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 calcmode="lin" valueType="num">
                                      <p:cBhvr additive="base">
                                        <p:cTn id="4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 calcmode="lin" valueType="num">
                                      <p:cBhvr additive="base">
                                        <p:cTn id="4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 calcmode="lin" valueType="num">
                                      <p:cBhvr additive="base">
                                        <p:cTn id="4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 calcmode="lin" valueType="num">
                                      <p:cBhvr additive="base">
                                        <p:cTn id="5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2E0C55F-4EE3-891D-3731-6B7903092C44}"/>
              </a:ext>
            </a:extLst>
          </p:cNvPr>
          <p:cNvPicPr>
            <a:picLocks noChangeAspect="1"/>
          </p:cNvPicPr>
          <p:nvPr/>
        </p:nvPicPr>
        <p:blipFill>
          <a:blip r:embed="rId2"/>
          <a:stretch>
            <a:fillRect/>
          </a:stretch>
        </p:blipFill>
        <p:spPr>
          <a:xfrm>
            <a:off x="0" y="-553101"/>
            <a:ext cx="12192000" cy="8045083"/>
          </a:xfrm>
          <a:prstGeom prst="rect">
            <a:avLst/>
          </a:prstGeom>
        </p:spPr>
      </p:pic>
      <p:sp>
        <p:nvSpPr>
          <p:cNvPr id="2" name="Titel 1">
            <a:extLst>
              <a:ext uri="{FF2B5EF4-FFF2-40B4-BE49-F238E27FC236}">
                <a16:creationId xmlns:a16="http://schemas.microsoft.com/office/drawing/2014/main" id="{05AF2ED9-EAF7-638E-5D20-52858D0E5AF5}"/>
              </a:ext>
            </a:extLst>
          </p:cNvPr>
          <p:cNvSpPr>
            <a:spLocks noGrp="1"/>
          </p:cNvSpPr>
          <p:nvPr>
            <p:ph type="title"/>
          </p:nvPr>
        </p:nvSpPr>
        <p:spPr/>
        <p:txBody>
          <a:bodyPr/>
          <a:lstStyle/>
          <a:p>
            <a:r>
              <a:rPr lang="nl-BE" dirty="0">
                <a:solidFill>
                  <a:schemeClr val="tx1"/>
                </a:solidFill>
                <a:latin typeface="+mj-lt"/>
              </a:rPr>
              <a:t>Citaat van een ouder…</a:t>
            </a:r>
            <a:endParaRPr lang="en-US" dirty="0">
              <a:solidFill>
                <a:schemeClr val="tx1"/>
              </a:solidFill>
              <a:latin typeface="+mj-lt"/>
            </a:endParaRPr>
          </a:p>
        </p:txBody>
      </p:sp>
      <p:sp>
        <p:nvSpPr>
          <p:cNvPr id="3" name="Tijdelijke aanduiding voor inhoud 2">
            <a:extLst>
              <a:ext uri="{FF2B5EF4-FFF2-40B4-BE49-F238E27FC236}">
                <a16:creationId xmlns:a16="http://schemas.microsoft.com/office/drawing/2014/main" id="{10C5AF52-3C9C-23A8-7F14-1EFF65C5956F}"/>
              </a:ext>
            </a:extLst>
          </p:cNvPr>
          <p:cNvSpPr>
            <a:spLocks noGrp="1"/>
          </p:cNvSpPr>
          <p:nvPr>
            <p:ph idx="1"/>
          </p:nvPr>
        </p:nvSpPr>
        <p:spPr>
          <a:xfrm>
            <a:off x="838200" y="1825625"/>
            <a:ext cx="5908040" cy="4351338"/>
          </a:xfrm>
        </p:spPr>
        <p:txBody>
          <a:bodyPr/>
          <a:lstStyle/>
          <a:p>
            <a:pPr marL="0" indent="0">
              <a:buNone/>
            </a:pPr>
            <a:endParaRPr lang="nl-BE" i="1" dirty="0"/>
          </a:p>
          <a:p>
            <a:pPr marL="0" indent="0">
              <a:buNone/>
            </a:pPr>
            <a:endParaRPr lang="nl-BE" i="1" dirty="0"/>
          </a:p>
          <a:p>
            <a:pPr marL="0" indent="0">
              <a:buNone/>
            </a:pPr>
            <a:r>
              <a:rPr lang="nl-BE" i="1" dirty="0"/>
              <a:t>‘De kalmte waarmee een verpleegkundige uitleg geeft is essentieel en verpleegkundigen zouden niet openlijk hun aanpak moeten overleggen tegen elkaar in het bijzijn van het kind. Ouders moeten heldere instructies krijgen.’</a:t>
            </a:r>
            <a:endParaRPr lang="en-US" i="1" dirty="0"/>
          </a:p>
        </p:txBody>
      </p:sp>
    </p:spTree>
    <p:extLst>
      <p:ext uri="{BB962C8B-B14F-4D97-AF65-F5344CB8AC3E}">
        <p14:creationId xmlns:p14="http://schemas.microsoft.com/office/powerpoint/2010/main" val="98791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C6BEC6B-5C77-412D-B45A-5B0F46FED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745C99F-78F7-493D-A29A-1D4CE6BAB3E7}"/>
              </a:ext>
            </a:extLst>
          </p:cNvPr>
          <p:cNvSpPr>
            <a:spLocks noGrp="1"/>
          </p:cNvSpPr>
          <p:nvPr>
            <p:ph type="title"/>
          </p:nvPr>
        </p:nvSpPr>
        <p:spPr>
          <a:xfrm>
            <a:off x="838200" y="176214"/>
            <a:ext cx="10515600" cy="1481188"/>
          </a:xfrm>
        </p:spPr>
        <p:txBody>
          <a:bodyPr>
            <a:normAutofit/>
          </a:bodyPr>
          <a:lstStyle/>
          <a:p>
            <a:pPr algn="ctr"/>
            <a:r>
              <a:rPr lang="nl-BE" dirty="0">
                <a:solidFill>
                  <a:schemeClr val="tx1"/>
                </a:solidFill>
                <a:latin typeface="+mj-lt"/>
              </a:rPr>
              <a:t>Thema 5A:  Procedure zelf - Positionering</a:t>
            </a:r>
            <a:endParaRPr lang="en-US" dirty="0">
              <a:solidFill>
                <a:schemeClr val="tx1"/>
              </a:solidFill>
              <a:latin typeface="+mj-lt"/>
            </a:endParaRPr>
          </a:p>
        </p:txBody>
      </p:sp>
      <p:sp>
        <p:nvSpPr>
          <p:cNvPr id="3" name="Tijdelijke aanduiding voor inhoud 2">
            <a:extLst>
              <a:ext uri="{FF2B5EF4-FFF2-40B4-BE49-F238E27FC236}">
                <a16:creationId xmlns:a16="http://schemas.microsoft.com/office/drawing/2014/main" id="{9D2D9781-62B1-B590-706E-FCDA2E744502}"/>
              </a:ext>
            </a:extLst>
          </p:cNvPr>
          <p:cNvSpPr>
            <a:spLocks noGrp="1"/>
          </p:cNvSpPr>
          <p:nvPr>
            <p:ph idx="1"/>
          </p:nvPr>
        </p:nvSpPr>
        <p:spPr>
          <a:xfrm>
            <a:off x="838200" y="1452880"/>
            <a:ext cx="3990968" cy="5151120"/>
          </a:xfrm>
        </p:spPr>
        <p:txBody>
          <a:bodyPr>
            <a:noAutofit/>
          </a:bodyPr>
          <a:lstStyle/>
          <a:p>
            <a:r>
              <a:rPr lang="nl-BE" sz="1800" dirty="0"/>
              <a:t>Kind laten kiezen (controle geven)</a:t>
            </a:r>
          </a:p>
          <a:p>
            <a:pPr lvl="1"/>
            <a:r>
              <a:rPr lang="nl-BE" sz="1800" dirty="0"/>
              <a:t>Indien de eerste keer, dan sturen want ze hebben nog geen idee wat werkt</a:t>
            </a:r>
          </a:p>
          <a:p>
            <a:r>
              <a:rPr lang="nl-BE" sz="1800" dirty="0"/>
              <a:t>Vaak is op de schoot van ouder met gezicht naar voor makkelijk</a:t>
            </a:r>
          </a:p>
          <a:p>
            <a:r>
              <a:rPr lang="nl-BE" sz="1800" dirty="0"/>
              <a:t>Kind mag hand op handen van verpleegkundige leggen en mee helpen</a:t>
            </a:r>
          </a:p>
          <a:p>
            <a:r>
              <a:rPr lang="nl-BE" sz="1800" dirty="0"/>
              <a:t>Ouder rol geven vb. ademhalingstechniek laten voordoen</a:t>
            </a:r>
          </a:p>
          <a:p>
            <a:r>
              <a:rPr lang="nl-BE" sz="1800" dirty="0"/>
              <a:t>Citaat van een PROSA-teamlid</a:t>
            </a:r>
          </a:p>
          <a:p>
            <a:pPr marL="0" indent="0">
              <a:buNone/>
            </a:pPr>
            <a:r>
              <a:rPr lang="nl-BE" sz="1800" i="1" dirty="0"/>
              <a:t>“Tegenwoordig worden heel wat procedures uitgevoerd op de schoot van de ouder, eerder dan op de onderzoekstafel. Deze methode vergt wel training van de zorgverlener.”</a:t>
            </a:r>
            <a:endParaRPr lang="en-US" sz="1800" i="1" dirty="0"/>
          </a:p>
        </p:txBody>
      </p:sp>
      <p:pic>
        <p:nvPicPr>
          <p:cNvPr id="4" name="Afbeelding 3" descr="Afbeelding met persoon&#10;&#10;Automatisch gegenereerde beschrijving">
            <a:extLst>
              <a:ext uri="{FF2B5EF4-FFF2-40B4-BE49-F238E27FC236}">
                <a16:creationId xmlns:a16="http://schemas.microsoft.com/office/drawing/2014/main" id="{18E347D7-1861-35F0-1845-D68EF53C9D65}"/>
              </a:ext>
            </a:extLst>
          </p:cNvPr>
          <p:cNvPicPr>
            <a:picLocks noChangeAspect="1"/>
          </p:cNvPicPr>
          <p:nvPr/>
        </p:nvPicPr>
        <p:blipFill rotWithShape="1">
          <a:blip r:embed="rId3"/>
          <a:srcRect r="-1" b="5029"/>
          <a:stretch/>
        </p:blipFill>
        <p:spPr>
          <a:xfrm>
            <a:off x="5191128" y="1847129"/>
            <a:ext cx="6162670" cy="4272677"/>
          </a:xfrm>
          <a:prstGeom prst="rect">
            <a:avLst/>
          </a:prstGeom>
        </p:spPr>
      </p:pic>
    </p:spTree>
    <p:extLst>
      <p:ext uri="{BB962C8B-B14F-4D97-AF65-F5344CB8AC3E}">
        <p14:creationId xmlns:p14="http://schemas.microsoft.com/office/powerpoint/2010/main" val="296477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EB8AA83D-29FB-2611-94D5-92C02820231F}"/>
              </a:ext>
            </a:extLst>
          </p:cNvPr>
          <p:cNvSpPr>
            <a:spLocks noGrp="1"/>
          </p:cNvSpPr>
          <p:nvPr>
            <p:ph sz="half" idx="4294967295"/>
          </p:nvPr>
        </p:nvSpPr>
        <p:spPr>
          <a:xfrm>
            <a:off x="0" y="1825625"/>
            <a:ext cx="5181600" cy="4351338"/>
          </a:xfrm>
        </p:spPr>
        <p:txBody>
          <a:bodyPr/>
          <a:lstStyle/>
          <a:p>
            <a:pPr marL="0" indent="0">
              <a:buNone/>
            </a:pPr>
            <a:endParaRPr lang="nl-BE" dirty="0"/>
          </a:p>
        </p:txBody>
      </p:sp>
      <p:pic>
        <p:nvPicPr>
          <p:cNvPr id="7" name="Afbeelding 6">
            <a:extLst>
              <a:ext uri="{FF2B5EF4-FFF2-40B4-BE49-F238E27FC236}">
                <a16:creationId xmlns:a16="http://schemas.microsoft.com/office/drawing/2014/main" id="{0325A657-F27F-106F-F58A-66FD293651EB}"/>
              </a:ext>
            </a:extLst>
          </p:cNvPr>
          <p:cNvPicPr>
            <a:picLocks noChangeAspect="1"/>
          </p:cNvPicPr>
          <p:nvPr/>
        </p:nvPicPr>
        <p:blipFill rotWithShape="1">
          <a:blip r:embed="rId2"/>
          <a:srcRect l="-806" r="34355"/>
          <a:stretch/>
        </p:blipFill>
        <p:spPr>
          <a:xfrm>
            <a:off x="1612047" y="2216516"/>
            <a:ext cx="3569553" cy="3569553"/>
          </a:xfrm>
          <a:prstGeom prst="flowChartConnector">
            <a:avLst/>
          </a:prstGeom>
        </p:spPr>
      </p:pic>
      <p:pic>
        <p:nvPicPr>
          <p:cNvPr id="9" name="Afbeelding 8">
            <a:extLst>
              <a:ext uri="{FF2B5EF4-FFF2-40B4-BE49-F238E27FC236}">
                <a16:creationId xmlns:a16="http://schemas.microsoft.com/office/drawing/2014/main" id="{DE4D1CCC-EC9F-84B7-AEDB-E97F91EDE1D1}"/>
              </a:ext>
            </a:extLst>
          </p:cNvPr>
          <p:cNvPicPr>
            <a:picLocks noChangeAspect="1"/>
          </p:cNvPicPr>
          <p:nvPr/>
        </p:nvPicPr>
        <p:blipFill rotWithShape="1">
          <a:blip r:embed="rId3"/>
          <a:srcRect l="-437" r="33913"/>
          <a:stretch/>
        </p:blipFill>
        <p:spPr>
          <a:xfrm>
            <a:off x="6366924" y="2216516"/>
            <a:ext cx="3569553" cy="3569553"/>
          </a:xfrm>
          <a:prstGeom prst="flowChartConnector">
            <a:avLst/>
          </a:prstGeom>
        </p:spPr>
      </p:pic>
      <p:pic>
        <p:nvPicPr>
          <p:cNvPr id="23" name="Afbeelding 22">
            <a:extLst>
              <a:ext uri="{FF2B5EF4-FFF2-40B4-BE49-F238E27FC236}">
                <a16:creationId xmlns:a16="http://schemas.microsoft.com/office/drawing/2014/main" id="{9C6EE8AF-E3A7-143D-319E-10D617966EF5}"/>
              </a:ext>
            </a:extLst>
          </p:cNvPr>
          <p:cNvPicPr>
            <a:picLocks noChangeAspect="1"/>
          </p:cNvPicPr>
          <p:nvPr/>
        </p:nvPicPr>
        <p:blipFill>
          <a:blip r:embed="rId4"/>
          <a:stretch>
            <a:fillRect/>
          </a:stretch>
        </p:blipFill>
        <p:spPr>
          <a:xfrm>
            <a:off x="504872" y="318723"/>
            <a:ext cx="6955708" cy="1200150"/>
          </a:xfrm>
          <a:prstGeom prst="rect">
            <a:avLst/>
          </a:prstGeom>
        </p:spPr>
      </p:pic>
      <p:pic>
        <p:nvPicPr>
          <p:cNvPr id="24" name="Afbeelding 23">
            <a:extLst>
              <a:ext uri="{FF2B5EF4-FFF2-40B4-BE49-F238E27FC236}">
                <a16:creationId xmlns:a16="http://schemas.microsoft.com/office/drawing/2014/main" id="{B717762B-2E89-0D16-6B8B-1678B75B9A10}"/>
              </a:ext>
            </a:extLst>
          </p:cNvPr>
          <p:cNvPicPr>
            <a:picLocks noChangeAspect="1"/>
          </p:cNvPicPr>
          <p:nvPr/>
        </p:nvPicPr>
        <p:blipFill>
          <a:blip r:embed="rId5"/>
          <a:stretch>
            <a:fillRect/>
          </a:stretch>
        </p:blipFill>
        <p:spPr>
          <a:xfrm>
            <a:off x="7532687" y="223474"/>
            <a:ext cx="4238625" cy="1076325"/>
          </a:xfrm>
          <a:prstGeom prst="rect">
            <a:avLst/>
          </a:prstGeom>
        </p:spPr>
      </p:pic>
    </p:spTree>
    <p:extLst>
      <p:ext uri="{BB962C8B-B14F-4D97-AF65-F5344CB8AC3E}">
        <p14:creationId xmlns:p14="http://schemas.microsoft.com/office/powerpoint/2010/main" val="2308371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0C6DAD1-DEE4-FC1B-E681-B19D210C40E4}"/>
              </a:ext>
            </a:extLst>
          </p:cNvPr>
          <p:cNvSpPr>
            <a:spLocks noGrp="1"/>
          </p:cNvSpPr>
          <p:nvPr>
            <p:ph type="title"/>
          </p:nvPr>
        </p:nvSpPr>
        <p:spPr>
          <a:xfrm>
            <a:off x="838200" y="556337"/>
            <a:ext cx="6797405" cy="1651404"/>
          </a:xfrm>
        </p:spPr>
        <p:txBody>
          <a:bodyPr>
            <a:normAutofit/>
          </a:bodyPr>
          <a:lstStyle/>
          <a:p>
            <a:r>
              <a:rPr lang="nl-BE" dirty="0">
                <a:solidFill>
                  <a:schemeClr val="tx1"/>
                </a:solidFill>
                <a:latin typeface="+mj-lt"/>
              </a:rPr>
              <a:t>Thema 5B: Afleiding</a:t>
            </a:r>
            <a:endParaRPr lang="en-US" dirty="0">
              <a:solidFill>
                <a:schemeClr val="tx1"/>
              </a:solidFill>
              <a:latin typeface="+mj-lt"/>
            </a:endParaRPr>
          </a:p>
        </p:txBody>
      </p:sp>
      <p:sp>
        <p:nvSpPr>
          <p:cNvPr id="3" name="Tijdelijke aanduiding voor inhoud 2">
            <a:extLst>
              <a:ext uri="{FF2B5EF4-FFF2-40B4-BE49-F238E27FC236}">
                <a16:creationId xmlns:a16="http://schemas.microsoft.com/office/drawing/2014/main" id="{D409FAE2-4189-29E9-E814-EAAAD9F226D1}"/>
              </a:ext>
            </a:extLst>
          </p:cNvPr>
          <p:cNvSpPr>
            <a:spLocks noGrp="1"/>
          </p:cNvSpPr>
          <p:nvPr>
            <p:ph idx="1"/>
          </p:nvPr>
        </p:nvSpPr>
        <p:spPr>
          <a:xfrm>
            <a:off x="838200" y="2401330"/>
            <a:ext cx="6797405" cy="3719384"/>
          </a:xfrm>
        </p:spPr>
        <p:txBody>
          <a:bodyPr>
            <a:normAutofit/>
          </a:bodyPr>
          <a:lstStyle/>
          <a:p>
            <a:r>
              <a:rPr lang="nl-BE" sz="2000" dirty="0"/>
              <a:t>Ja, inzetten!</a:t>
            </a:r>
          </a:p>
          <a:p>
            <a:r>
              <a:rPr lang="nl-BE" sz="2000" dirty="0"/>
              <a:t>iPad</a:t>
            </a:r>
          </a:p>
          <a:p>
            <a:r>
              <a:rPr lang="nl-BE" sz="2000"/>
              <a:t>TV-scherm</a:t>
            </a:r>
            <a:r>
              <a:rPr lang="nl-BE" sz="2000" dirty="0"/>
              <a:t> met projectie</a:t>
            </a:r>
          </a:p>
          <a:p>
            <a:r>
              <a:rPr lang="nl-BE" sz="2000" dirty="0"/>
              <a:t>Mobiel statief met scherm</a:t>
            </a:r>
          </a:p>
          <a:p>
            <a:r>
              <a:rPr lang="nl-BE" sz="2000" dirty="0"/>
              <a:t>Filmpjes of spelletjes, leeftijdsgeschikt </a:t>
            </a:r>
          </a:p>
          <a:p>
            <a:r>
              <a:rPr lang="nl-BE" sz="2000" dirty="0"/>
              <a:t>VR</a:t>
            </a:r>
          </a:p>
          <a:p>
            <a:pPr lvl="1"/>
            <a:r>
              <a:rPr lang="nl-BE" sz="2000" dirty="0"/>
              <a:t>Nog verder te exploreren</a:t>
            </a:r>
          </a:p>
          <a:p>
            <a:pPr lvl="1"/>
            <a:r>
              <a:rPr lang="nl-BE" sz="2000" dirty="0"/>
              <a:t>Op zich inzetbaar</a:t>
            </a:r>
          </a:p>
          <a:p>
            <a:pPr lvl="1"/>
            <a:r>
              <a:rPr lang="nl-BE" sz="2000" dirty="0"/>
              <a:t>Doch vaak te grote bril, kind gaat bewegen, geen interactie met kind</a:t>
            </a:r>
          </a:p>
          <a:p>
            <a:pPr marL="0" indent="0">
              <a:buNone/>
            </a:pPr>
            <a:endParaRPr lang="nl-BE" sz="2000" dirty="0"/>
          </a:p>
        </p:txBody>
      </p:sp>
      <p:pic>
        <p:nvPicPr>
          <p:cNvPr id="4" name="Afbeelding 3" descr="Afbeelding met tekst, persoon, bril&#10;&#10;Automatisch gegenereerde beschrijving">
            <a:extLst>
              <a:ext uri="{FF2B5EF4-FFF2-40B4-BE49-F238E27FC236}">
                <a16:creationId xmlns:a16="http://schemas.microsoft.com/office/drawing/2014/main" id="{426E4767-A089-E118-9B08-D66DA53F374C}"/>
              </a:ext>
            </a:extLst>
          </p:cNvPr>
          <p:cNvPicPr>
            <a:picLocks noChangeAspect="1"/>
          </p:cNvPicPr>
          <p:nvPr/>
        </p:nvPicPr>
        <p:blipFill>
          <a:blip r:embed="rId3"/>
          <a:stretch>
            <a:fillRect/>
          </a:stretch>
        </p:blipFill>
        <p:spPr>
          <a:xfrm>
            <a:off x="7997556" y="288849"/>
            <a:ext cx="3995623" cy="2926793"/>
          </a:xfrm>
          <a:prstGeom prst="rect">
            <a:avLst/>
          </a:prstGeom>
        </p:spPr>
      </p:pic>
      <p:pic>
        <p:nvPicPr>
          <p:cNvPr id="6" name="Afbeelding 5" descr="Afbeelding met persoon&#10;&#10;Automatisch gegenereerde beschrijving">
            <a:extLst>
              <a:ext uri="{FF2B5EF4-FFF2-40B4-BE49-F238E27FC236}">
                <a16:creationId xmlns:a16="http://schemas.microsoft.com/office/drawing/2014/main" id="{AAC9EB97-A3FC-2761-05F1-74D1E60774AA}"/>
              </a:ext>
            </a:extLst>
          </p:cNvPr>
          <p:cNvPicPr>
            <a:picLocks noChangeAspect="1"/>
          </p:cNvPicPr>
          <p:nvPr/>
        </p:nvPicPr>
        <p:blipFill>
          <a:blip r:embed="rId4"/>
          <a:stretch>
            <a:fillRect/>
          </a:stretch>
        </p:blipFill>
        <p:spPr>
          <a:xfrm>
            <a:off x="7997556" y="3787688"/>
            <a:ext cx="3995623" cy="2247537"/>
          </a:xfrm>
          <a:prstGeom prst="rect">
            <a:avLst/>
          </a:prstGeom>
        </p:spPr>
      </p:pic>
    </p:spTree>
    <p:extLst>
      <p:ext uri="{BB962C8B-B14F-4D97-AF65-F5344CB8AC3E}">
        <p14:creationId xmlns:p14="http://schemas.microsoft.com/office/powerpoint/2010/main" val="372946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 calcmode="lin" valueType="num">
                                      <p:cBhvr additive="base">
                                        <p:cTn id="1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 calcmode="lin" valueType="num">
                                      <p:cBhvr additive="base">
                                        <p:cTn id="2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9">
            <a:extLst>
              <a:ext uri="{FF2B5EF4-FFF2-40B4-BE49-F238E27FC236}">
                <a16:creationId xmlns:a16="http://schemas.microsoft.com/office/drawing/2014/main" id="{DC6BEC6B-5C77-412D-B45A-5B0F46FED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12FC663A-68AB-9F39-0441-20176A54B29E}"/>
              </a:ext>
            </a:extLst>
          </p:cNvPr>
          <p:cNvPicPr>
            <a:picLocks noChangeAspect="1"/>
          </p:cNvPicPr>
          <p:nvPr/>
        </p:nvPicPr>
        <p:blipFill rotWithShape="1">
          <a:blip r:embed="rId2"/>
          <a:srcRect r="-1" b="50947"/>
          <a:stretch/>
        </p:blipFill>
        <p:spPr>
          <a:xfrm>
            <a:off x="5191127" y="0"/>
            <a:ext cx="6906033" cy="6858000"/>
          </a:xfrm>
          <a:prstGeom prst="rect">
            <a:avLst/>
          </a:prstGeom>
        </p:spPr>
      </p:pic>
      <p:sp>
        <p:nvSpPr>
          <p:cNvPr id="2" name="Titel 1">
            <a:extLst>
              <a:ext uri="{FF2B5EF4-FFF2-40B4-BE49-F238E27FC236}">
                <a16:creationId xmlns:a16="http://schemas.microsoft.com/office/drawing/2014/main" id="{6745C99F-78F7-493D-A29A-1D4CE6BAB3E7}"/>
              </a:ext>
            </a:extLst>
          </p:cNvPr>
          <p:cNvSpPr>
            <a:spLocks noGrp="1"/>
          </p:cNvSpPr>
          <p:nvPr>
            <p:ph type="title"/>
          </p:nvPr>
        </p:nvSpPr>
        <p:spPr>
          <a:xfrm>
            <a:off x="838200" y="176214"/>
            <a:ext cx="8895080" cy="1481188"/>
          </a:xfrm>
        </p:spPr>
        <p:txBody>
          <a:bodyPr>
            <a:normAutofit/>
          </a:bodyPr>
          <a:lstStyle/>
          <a:p>
            <a:pPr algn="ctr"/>
            <a:r>
              <a:rPr lang="nl-BE" dirty="0">
                <a:solidFill>
                  <a:schemeClr val="tx1"/>
                </a:solidFill>
                <a:latin typeface="+mj-lt"/>
              </a:rPr>
              <a:t>Thema 5C.  Procedure zelf - Materiaal</a:t>
            </a:r>
            <a:endParaRPr lang="en-US" dirty="0">
              <a:solidFill>
                <a:schemeClr val="tx1"/>
              </a:solidFill>
              <a:latin typeface="+mj-lt"/>
            </a:endParaRPr>
          </a:p>
        </p:txBody>
      </p:sp>
      <p:sp>
        <p:nvSpPr>
          <p:cNvPr id="3" name="Tijdelijke aanduiding voor inhoud 2">
            <a:extLst>
              <a:ext uri="{FF2B5EF4-FFF2-40B4-BE49-F238E27FC236}">
                <a16:creationId xmlns:a16="http://schemas.microsoft.com/office/drawing/2014/main" id="{9D2D9781-62B1-B590-706E-FCDA2E744502}"/>
              </a:ext>
            </a:extLst>
          </p:cNvPr>
          <p:cNvSpPr>
            <a:spLocks noGrp="1"/>
          </p:cNvSpPr>
          <p:nvPr>
            <p:ph idx="1"/>
          </p:nvPr>
        </p:nvSpPr>
        <p:spPr>
          <a:xfrm>
            <a:off x="695960" y="2783840"/>
            <a:ext cx="7868920" cy="3820160"/>
          </a:xfrm>
        </p:spPr>
        <p:txBody>
          <a:bodyPr>
            <a:normAutofit/>
          </a:bodyPr>
          <a:lstStyle/>
          <a:p>
            <a:r>
              <a:rPr lang="nl-BE" dirty="0"/>
              <a:t>Koude maagsonde (vanuit diepvries)</a:t>
            </a:r>
          </a:p>
          <a:p>
            <a:pPr lvl="1"/>
            <a:r>
              <a:rPr lang="nl-BE" sz="2800" dirty="0"/>
              <a:t>Koude verdooft</a:t>
            </a:r>
          </a:p>
          <a:p>
            <a:pPr lvl="1"/>
            <a:r>
              <a:rPr lang="nl-BE" sz="2800" dirty="0"/>
              <a:t>Sonde is beter manipuleerbaar</a:t>
            </a:r>
          </a:p>
          <a:p>
            <a:r>
              <a:rPr lang="nl-BE" dirty="0"/>
              <a:t>Verwarmde maagsonde (warm badje)</a:t>
            </a:r>
          </a:p>
          <a:p>
            <a:pPr lvl="1"/>
            <a:r>
              <a:rPr lang="nl-BE" sz="2800" dirty="0"/>
              <a:t>Minder ‘hinder’ ter hoogte van neus en keel</a:t>
            </a:r>
          </a:p>
          <a:p>
            <a:r>
              <a:rPr lang="nl-BE" dirty="0"/>
              <a:t>Microsonde met geleider is minder hinderlijk, maar geleider moet wel nog worden uitgetrokken</a:t>
            </a:r>
          </a:p>
          <a:p>
            <a:r>
              <a:rPr lang="nl-BE" dirty="0"/>
              <a:t>Sonde bevochtigen met gel of </a:t>
            </a:r>
            <a:r>
              <a:rPr lang="nl-BE" dirty="0" err="1"/>
              <a:t>NaCl</a:t>
            </a:r>
            <a:r>
              <a:rPr lang="nl-BE" dirty="0"/>
              <a:t> 0,9%</a:t>
            </a:r>
          </a:p>
        </p:txBody>
      </p:sp>
    </p:spTree>
    <p:extLst>
      <p:ext uri="{BB962C8B-B14F-4D97-AF65-F5344CB8AC3E}">
        <p14:creationId xmlns:p14="http://schemas.microsoft.com/office/powerpoint/2010/main" val="173242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additive="base">
                                        <p:cTn id="3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 calcmode="lin" valueType="num">
                                      <p:cBhvr additive="base">
                                        <p:cTn id="4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8404386-7188-7192-D7BA-42275E6AA1D4}"/>
              </a:ext>
            </a:extLst>
          </p:cNvPr>
          <p:cNvPicPr>
            <a:picLocks noChangeAspect="1"/>
          </p:cNvPicPr>
          <p:nvPr/>
        </p:nvPicPr>
        <p:blipFill>
          <a:blip r:embed="rId2"/>
          <a:stretch>
            <a:fillRect/>
          </a:stretch>
        </p:blipFill>
        <p:spPr>
          <a:xfrm>
            <a:off x="0" y="1"/>
            <a:ext cx="12192000" cy="6857999"/>
          </a:xfrm>
          <a:prstGeom prst="rect">
            <a:avLst/>
          </a:prstGeom>
        </p:spPr>
      </p:pic>
      <p:sp>
        <p:nvSpPr>
          <p:cNvPr id="2" name="Titel 1">
            <a:extLst>
              <a:ext uri="{FF2B5EF4-FFF2-40B4-BE49-F238E27FC236}">
                <a16:creationId xmlns:a16="http://schemas.microsoft.com/office/drawing/2014/main" id="{6745C99F-78F7-493D-A29A-1D4CE6BAB3E7}"/>
              </a:ext>
            </a:extLst>
          </p:cNvPr>
          <p:cNvSpPr>
            <a:spLocks noGrp="1"/>
          </p:cNvSpPr>
          <p:nvPr>
            <p:ph type="title"/>
          </p:nvPr>
        </p:nvSpPr>
        <p:spPr/>
        <p:txBody>
          <a:bodyPr/>
          <a:lstStyle/>
          <a:p>
            <a:r>
              <a:rPr lang="nl-BE" dirty="0">
                <a:solidFill>
                  <a:schemeClr val="tx1"/>
                </a:solidFill>
                <a:latin typeface="+mj-lt"/>
              </a:rPr>
              <a:t>Thema 5D:   Procedure zelf - Acties</a:t>
            </a:r>
            <a:endParaRPr lang="en-US" dirty="0">
              <a:solidFill>
                <a:schemeClr val="tx1"/>
              </a:solidFill>
              <a:latin typeface="+mj-lt"/>
            </a:endParaRPr>
          </a:p>
        </p:txBody>
      </p:sp>
      <p:sp>
        <p:nvSpPr>
          <p:cNvPr id="3" name="Tijdelijke aanduiding voor inhoud 2">
            <a:extLst>
              <a:ext uri="{FF2B5EF4-FFF2-40B4-BE49-F238E27FC236}">
                <a16:creationId xmlns:a16="http://schemas.microsoft.com/office/drawing/2014/main" id="{9D2D9781-62B1-B590-706E-FCDA2E744502}"/>
              </a:ext>
            </a:extLst>
          </p:cNvPr>
          <p:cNvSpPr>
            <a:spLocks noGrp="1"/>
          </p:cNvSpPr>
          <p:nvPr>
            <p:ph idx="1"/>
          </p:nvPr>
        </p:nvSpPr>
        <p:spPr>
          <a:xfrm>
            <a:off x="513080" y="1690688"/>
            <a:ext cx="8366760" cy="4351338"/>
          </a:xfrm>
        </p:spPr>
        <p:txBody>
          <a:bodyPr>
            <a:normAutofit/>
          </a:bodyPr>
          <a:lstStyle/>
          <a:p>
            <a:r>
              <a:rPr lang="nl-BE" dirty="0"/>
              <a:t>Sonde recht vooruit plaatsen, niet omhoog gericht</a:t>
            </a:r>
          </a:p>
          <a:p>
            <a:pPr lvl="1"/>
            <a:r>
              <a:rPr lang="nl-BE" dirty="0"/>
              <a:t>Omhoog richten geeft pijn in neusschelp</a:t>
            </a:r>
          </a:p>
          <a:p>
            <a:r>
              <a:rPr lang="nl-BE" dirty="0"/>
              <a:t>Gebruik van een script kan helpen bij jonge kinderen</a:t>
            </a:r>
          </a:p>
          <a:p>
            <a:pPr lvl="1"/>
            <a:r>
              <a:rPr lang="nl-BE" dirty="0"/>
              <a:t>Vb. woestijn, zandkorrel kriebelt, drinken om sonde door te slikken, …</a:t>
            </a:r>
          </a:p>
          <a:p>
            <a:r>
              <a:rPr lang="nl-BE" dirty="0"/>
              <a:t>Slikken tijdens plaatsen (met tutje of water)</a:t>
            </a:r>
          </a:p>
          <a:p>
            <a:r>
              <a:rPr lang="nl-BE" dirty="0"/>
              <a:t>Goed uitleggen wat je wil dat kind doet en dit ook voordoen, ook ouder hierin stimuleren</a:t>
            </a:r>
          </a:p>
          <a:p>
            <a:r>
              <a:rPr lang="nl-BE" dirty="0"/>
              <a:t>Doorwerken en niet treuzelen</a:t>
            </a:r>
          </a:p>
        </p:txBody>
      </p:sp>
    </p:spTree>
    <p:extLst>
      <p:ext uri="{BB962C8B-B14F-4D97-AF65-F5344CB8AC3E}">
        <p14:creationId xmlns:p14="http://schemas.microsoft.com/office/powerpoint/2010/main" val="129744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DD8BF3A-A45F-AC69-76BC-BA5FC032C718}"/>
              </a:ext>
            </a:extLst>
          </p:cNvPr>
          <p:cNvPicPr>
            <a:picLocks noChangeAspect="1"/>
          </p:cNvPicPr>
          <p:nvPr/>
        </p:nvPicPr>
        <p:blipFill>
          <a:blip r:embed="rId2"/>
          <a:stretch>
            <a:fillRect/>
          </a:stretch>
        </p:blipFill>
        <p:spPr>
          <a:xfrm>
            <a:off x="0" y="0"/>
            <a:ext cx="12192000" cy="6857999"/>
          </a:xfrm>
          <a:prstGeom prst="rect">
            <a:avLst/>
          </a:prstGeom>
        </p:spPr>
      </p:pic>
      <p:sp>
        <p:nvSpPr>
          <p:cNvPr id="2" name="Titel 1">
            <a:extLst>
              <a:ext uri="{FF2B5EF4-FFF2-40B4-BE49-F238E27FC236}">
                <a16:creationId xmlns:a16="http://schemas.microsoft.com/office/drawing/2014/main" id="{28926771-E078-5CB9-126F-A4F5E8A6EA6C}"/>
              </a:ext>
            </a:extLst>
          </p:cNvPr>
          <p:cNvSpPr>
            <a:spLocks noGrp="1"/>
          </p:cNvSpPr>
          <p:nvPr>
            <p:ph type="title"/>
          </p:nvPr>
        </p:nvSpPr>
        <p:spPr/>
        <p:txBody>
          <a:bodyPr/>
          <a:lstStyle/>
          <a:p>
            <a:r>
              <a:rPr lang="nl-BE" dirty="0">
                <a:solidFill>
                  <a:schemeClr val="tx1"/>
                </a:solidFill>
                <a:latin typeface="+mj-lt"/>
              </a:rPr>
              <a:t>Citaat van een pediater</a:t>
            </a:r>
            <a:endParaRPr lang="en-US" dirty="0">
              <a:solidFill>
                <a:schemeClr val="tx1"/>
              </a:solidFill>
              <a:latin typeface="+mj-lt"/>
            </a:endParaRPr>
          </a:p>
        </p:txBody>
      </p:sp>
      <p:sp>
        <p:nvSpPr>
          <p:cNvPr id="3" name="Tijdelijke aanduiding voor inhoud 2">
            <a:extLst>
              <a:ext uri="{FF2B5EF4-FFF2-40B4-BE49-F238E27FC236}">
                <a16:creationId xmlns:a16="http://schemas.microsoft.com/office/drawing/2014/main" id="{76333C2C-3B9B-9562-A0E1-35C4138E1EB8}"/>
              </a:ext>
            </a:extLst>
          </p:cNvPr>
          <p:cNvSpPr>
            <a:spLocks noGrp="1"/>
          </p:cNvSpPr>
          <p:nvPr>
            <p:ph idx="1"/>
          </p:nvPr>
        </p:nvSpPr>
        <p:spPr>
          <a:xfrm>
            <a:off x="838200" y="1561465"/>
            <a:ext cx="5887720" cy="4473575"/>
          </a:xfrm>
        </p:spPr>
        <p:txBody>
          <a:bodyPr>
            <a:normAutofit/>
          </a:bodyPr>
          <a:lstStyle/>
          <a:p>
            <a:pPr marL="0" indent="0">
              <a:buNone/>
            </a:pPr>
            <a:endParaRPr lang="en-US" i="1" dirty="0"/>
          </a:p>
          <a:p>
            <a:pPr marL="0" indent="0">
              <a:buNone/>
            </a:pPr>
            <a:r>
              <a:rPr lang="en-US" i="1" dirty="0"/>
              <a:t>“We </a:t>
            </a:r>
            <a:r>
              <a:rPr lang="en-US" i="1" dirty="0" err="1"/>
              <a:t>zeggen</a:t>
            </a:r>
            <a:r>
              <a:rPr lang="en-US" i="1" dirty="0"/>
              <a:t> </a:t>
            </a:r>
            <a:r>
              <a:rPr lang="en-US" i="1" dirty="0" err="1"/>
              <a:t>vaak</a:t>
            </a:r>
            <a:r>
              <a:rPr lang="en-US" i="1" dirty="0"/>
              <a:t> </a:t>
            </a:r>
            <a:r>
              <a:rPr lang="en-US" i="1" dirty="0" err="1"/>
              <a:t>dat</a:t>
            </a:r>
            <a:r>
              <a:rPr lang="en-US" i="1" dirty="0"/>
              <a:t> we </a:t>
            </a:r>
            <a:r>
              <a:rPr lang="en-US" i="1" dirty="0" err="1"/>
              <a:t>snel</a:t>
            </a:r>
            <a:r>
              <a:rPr lang="en-US" i="1" dirty="0"/>
              <a:t> </a:t>
            </a:r>
            <a:r>
              <a:rPr lang="en-US" i="1" dirty="0" err="1"/>
              <a:t>een</a:t>
            </a:r>
            <a:r>
              <a:rPr lang="en-US" i="1" dirty="0"/>
              <a:t> </a:t>
            </a:r>
            <a:r>
              <a:rPr lang="en-US" i="1" dirty="0" err="1"/>
              <a:t>maagsonde</a:t>
            </a:r>
            <a:r>
              <a:rPr lang="en-US" i="1" dirty="0"/>
              <a:t> </a:t>
            </a:r>
            <a:r>
              <a:rPr lang="en-US" i="1" dirty="0" err="1"/>
              <a:t>gaan</a:t>
            </a:r>
            <a:r>
              <a:rPr lang="en-US" i="1" dirty="0"/>
              <a:t> </a:t>
            </a:r>
            <a:r>
              <a:rPr lang="en-US" i="1" dirty="0" err="1"/>
              <a:t>plaatsen</a:t>
            </a:r>
            <a:r>
              <a:rPr lang="en-US" i="1" dirty="0"/>
              <a:t>, maar </a:t>
            </a:r>
            <a:r>
              <a:rPr lang="en-US" i="1" dirty="0" err="1"/>
              <a:t>als</a:t>
            </a:r>
            <a:r>
              <a:rPr lang="en-US" i="1" dirty="0"/>
              <a:t> </a:t>
            </a:r>
            <a:r>
              <a:rPr lang="en-US" i="1" dirty="0" err="1"/>
              <a:t>ik</a:t>
            </a:r>
            <a:r>
              <a:rPr lang="en-US" i="1" dirty="0"/>
              <a:t> nu </a:t>
            </a:r>
            <a:r>
              <a:rPr lang="en-US" i="1" dirty="0" err="1"/>
              <a:t>nadenk</a:t>
            </a:r>
            <a:r>
              <a:rPr lang="en-US" i="1" dirty="0"/>
              <a:t> over de </a:t>
            </a:r>
            <a:r>
              <a:rPr lang="en-US" i="1" dirty="0" err="1"/>
              <a:t>plaatsing</a:t>
            </a:r>
            <a:r>
              <a:rPr lang="en-US" i="1" dirty="0"/>
              <a:t> en </a:t>
            </a:r>
            <a:r>
              <a:rPr lang="en-US" i="1" dirty="0" err="1"/>
              <a:t>als</a:t>
            </a:r>
            <a:r>
              <a:rPr lang="en-US" i="1" dirty="0"/>
              <a:t> </a:t>
            </a:r>
            <a:r>
              <a:rPr lang="en-US" i="1" dirty="0" err="1"/>
              <a:t>ik</a:t>
            </a:r>
            <a:r>
              <a:rPr lang="en-US" i="1" dirty="0"/>
              <a:t> de </a:t>
            </a:r>
            <a:r>
              <a:rPr lang="en-US" i="1" dirty="0" err="1"/>
              <a:t>ervaringen</a:t>
            </a:r>
            <a:r>
              <a:rPr lang="en-US" i="1" dirty="0"/>
              <a:t> van de </a:t>
            </a:r>
            <a:r>
              <a:rPr lang="en-US" i="1" dirty="0" err="1"/>
              <a:t>groep</a:t>
            </a:r>
            <a:r>
              <a:rPr lang="en-US" i="1" dirty="0"/>
              <a:t> </a:t>
            </a:r>
            <a:r>
              <a:rPr lang="en-US" i="1" dirty="0" err="1"/>
              <a:t>beluister</a:t>
            </a:r>
            <a:r>
              <a:rPr lang="en-US" i="1" dirty="0"/>
              <a:t>, dan …. </a:t>
            </a:r>
            <a:br>
              <a:rPr lang="en-US" i="1" dirty="0"/>
            </a:br>
            <a:r>
              <a:rPr lang="en-US" i="1" dirty="0"/>
              <a:t>(</a:t>
            </a:r>
            <a:r>
              <a:rPr lang="en-US" i="1" dirty="0" err="1"/>
              <a:t>geluiden</a:t>
            </a:r>
            <a:r>
              <a:rPr lang="en-US" i="1" dirty="0"/>
              <a:t> en </a:t>
            </a:r>
            <a:r>
              <a:rPr lang="en-US" i="1" dirty="0" err="1"/>
              <a:t>gelaatsuitdrukking</a:t>
            </a:r>
            <a:r>
              <a:rPr lang="en-US" i="1" dirty="0"/>
              <a:t> van </a:t>
            </a:r>
            <a:r>
              <a:rPr lang="en-US" i="1" dirty="0" err="1"/>
              <a:t>aversie</a:t>
            </a:r>
            <a:r>
              <a:rPr lang="en-US" i="1" dirty="0"/>
              <a:t>)…”</a:t>
            </a:r>
          </a:p>
        </p:txBody>
      </p:sp>
    </p:spTree>
    <p:extLst>
      <p:ext uri="{BB962C8B-B14F-4D97-AF65-F5344CB8AC3E}">
        <p14:creationId xmlns:p14="http://schemas.microsoft.com/office/powerpoint/2010/main" val="39566325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FF72122-1C4A-2680-7AC8-D646653E997A}"/>
              </a:ext>
            </a:extLst>
          </p:cNvPr>
          <p:cNvSpPr>
            <a:spLocks noGrp="1"/>
          </p:cNvSpPr>
          <p:nvPr>
            <p:ph type="title"/>
          </p:nvPr>
        </p:nvSpPr>
        <p:spPr>
          <a:xfrm>
            <a:off x="6600264" y="556994"/>
            <a:ext cx="4753535" cy="1672499"/>
          </a:xfrm>
        </p:spPr>
        <p:txBody>
          <a:bodyPr>
            <a:normAutofit/>
          </a:bodyPr>
          <a:lstStyle/>
          <a:p>
            <a:r>
              <a:rPr lang="nl-BE" dirty="0">
                <a:solidFill>
                  <a:schemeClr val="tx1"/>
                </a:solidFill>
                <a:latin typeface="+mj-lt"/>
              </a:rPr>
              <a:t>Thema 6: Na de procedure</a:t>
            </a:r>
            <a:endParaRPr lang="en-US" dirty="0">
              <a:solidFill>
                <a:schemeClr val="tx1"/>
              </a:solidFill>
              <a:latin typeface="+mj-lt"/>
            </a:endParaRPr>
          </a:p>
        </p:txBody>
      </p:sp>
      <p:pic>
        <p:nvPicPr>
          <p:cNvPr id="5" name="Afbeelding 4" descr="Afbeelding met persoon, muur, binnen, jongen&#10;&#10;Automatisch gegenereerde beschrijving">
            <a:extLst>
              <a:ext uri="{FF2B5EF4-FFF2-40B4-BE49-F238E27FC236}">
                <a16:creationId xmlns:a16="http://schemas.microsoft.com/office/drawing/2014/main" id="{13D564CA-588F-7AFD-CEA5-1E592247CB71}"/>
              </a:ext>
            </a:extLst>
          </p:cNvPr>
          <p:cNvPicPr>
            <a:picLocks noChangeAspect="1"/>
          </p:cNvPicPr>
          <p:nvPr/>
        </p:nvPicPr>
        <p:blipFill rotWithShape="1">
          <a:blip r:embed="rId3"/>
          <a:srcRect l="3190" r="12216" b="3"/>
          <a:stretch/>
        </p:blipFill>
        <p:spPr>
          <a:xfrm>
            <a:off x="-4642" y="10"/>
            <a:ext cx="3006061" cy="3339639"/>
          </a:xfrm>
          <a:prstGeom prst="rect">
            <a:avLst/>
          </a:prstGeom>
        </p:spPr>
      </p:pic>
      <p:pic>
        <p:nvPicPr>
          <p:cNvPr id="4" name="Afbeelding 3" descr="Afbeelding met persoon, binnen, klein, eten&#10;&#10;Automatisch gegenereerde beschrijving">
            <a:extLst>
              <a:ext uri="{FF2B5EF4-FFF2-40B4-BE49-F238E27FC236}">
                <a16:creationId xmlns:a16="http://schemas.microsoft.com/office/drawing/2014/main" id="{2B1A6A32-A3E9-6536-4298-F90121772CE3}"/>
              </a:ext>
            </a:extLst>
          </p:cNvPr>
          <p:cNvPicPr>
            <a:picLocks noChangeAspect="1"/>
          </p:cNvPicPr>
          <p:nvPr/>
        </p:nvPicPr>
        <p:blipFill rotWithShape="1">
          <a:blip r:embed="rId4"/>
          <a:srcRect t="21817" r="1" b="3205"/>
          <a:stretch/>
        </p:blipFill>
        <p:spPr>
          <a:xfrm>
            <a:off x="3198068" y="10"/>
            <a:ext cx="2991088" cy="3339639"/>
          </a:xfrm>
          <a:prstGeom prst="rect">
            <a:avLst/>
          </a:prstGeom>
        </p:spPr>
      </p:pic>
      <p:pic>
        <p:nvPicPr>
          <p:cNvPr id="6" name="Afbeelding 5" descr="Afbeelding met persoon&#10;&#10;Automatisch gegenereerde beschrijving">
            <a:extLst>
              <a:ext uri="{FF2B5EF4-FFF2-40B4-BE49-F238E27FC236}">
                <a16:creationId xmlns:a16="http://schemas.microsoft.com/office/drawing/2014/main" id="{848354CD-4ADA-ED73-79A4-DAD3CD28D745}"/>
              </a:ext>
            </a:extLst>
          </p:cNvPr>
          <p:cNvPicPr>
            <a:picLocks noChangeAspect="1"/>
          </p:cNvPicPr>
          <p:nvPr/>
        </p:nvPicPr>
        <p:blipFill rotWithShape="1">
          <a:blip r:embed="rId5"/>
          <a:srcRect t="28707" r="1" b="17333"/>
          <a:stretch/>
        </p:blipFill>
        <p:spPr>
          <a:xfrm>
            <a:off x="-2" y="3518351"/>
            <a:ext cx="6189158" cy="3339649"/>
          </a:xfrm>
          <a:prstGeom prst="rect">
            <a:avLst/>
          </a:prstGeom>
        </p:spPr>
      </p:pic>
      <p:sp>
        <p:nvSpPr>
          <p:cNvPr id="3" name="Tijdelijke aanduiding voor inhoud 2">
            <a:extLst>
              <a:ext uri="{FF2B5EF4-FFF2-40B4-BE49-F238E27FC236}">
                <a16:creationId xmlns:a16="http://schemas.microsoft.com/office/drawing/2014/main" id="{5127DA92-5A57-5EB1-943B-901C3481838C}"/>
              </a:ext>
            </a:extLst>
          </p:cNvPr>
          <p:cNvSpPr>
            <a:spLocks noGrp="1"/>
          </p:cNvSpPr>
          <p:nvPr>
            <p:ph idx="1"/>
          </p:nvPr>
        </p:nvSpPr>
        <p:spPr>
          <a:xfrm>
            <a:off x="6600265" y="2413645"/>
            <a:ext cx="4753534" cy="3694734"/>
          </a:xfrm>
        </p:spPr>
        <p:txBody>
          <a:bodyPr>
            <a:normAutofit/>
          </a:bodyPr>
          <a:lstStyle/>
          <a:p>
            <a:r>
              <a:rPr lang="nl-BE" sz="2000" dirty="0"/>
              <a:t>Gevoelens uiten na plaatsing, ervaring delen</a:t>
            </a:r>
          </a:p>
          <a:p>
            <a:r>
              <a:rPr lang="nl-BE" sz="2000" dirty="0"/>
              <a:t>Kind was heel erg flink (altijd)</a:t>
            </a:r>
          </a:p>
          <a:p>
            <a:r>
              <a:rPr lang="nl-BE" sz="2000" dirty="0"/>
              <a:t>Fixatie is niet eenvoudig</a:t>
            </a:r>
          </a:p>
          <a:p>
            <a:pPr lvl="1"/>
            <a:r>
              <a:rPr lang="nl-BE" sz="2000" dirty="0" err="1"/>
              <a:t>Mepitact</a:t>
            </a:r>
            <a:r>
              <a:rPr lang="nl-BE" sz="2000" dirty="0"/>
              <a:t> en </a:t>
            </a:r>
            <a:r>
              <a:rPr lang="nl-BE" sz="2000" dirty="0" err="1"/>
              <a:t>fixomul</a:t>
            </a:r>
            <a:endParaRPr lang="nl-BE" sz="2000" dirty="0"/>
          </a:p>
          <a:p>
            <a:pPr lvl="1"/>
            <a:r>
              <a:rPr lang="nl-BE" sz="2000" dirty="0" err="1"/>
              <a:t>Steristrips</a:t>
            </a:r>
            <a:r>
              <a:rPr lang="nl-BE" sz="2000" dirty="0"/>
              <a:t> (vrij duur)</a:t>
            </a:r>
          </a:p>
          <a:p>
            <a:pPr lvl="1"/>
            <a:r>
              <a:rPr lang="nl-BE" sz="2000" dirty="0"/>
              <a:t>Achter het oor door en dan op de rug (geen visuele prikkel, niet aan trekken)</a:t>
            </a:r>
          </a:p>
          <a:p>
            <a:pPr lvl="1"/>
            <a:r>
              <a:rPr lang="nl-BE" sz="2000" dirty="0"/>
              <a:t>Lijmresten wegdoen met doekjes</a:t>
            </a:r>
            <a:endParaRPr lang="en-US" sz="2000" dirty="0"/>
          </a:p>
        </p:txBody>
      </p:sp>
    </p:spTree>
    <p:extLst>
      <p:ext uri="{BB962C8B-B14F-4D97-AF65-F5344CB8AC3E}">
        <p14:creationId xmlns:p14="http://schemas.microsoft.com/office/powerpoint/2010/main" val="1155348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571B7E6-0830-A274-129D-2E013BD59D30}"/>
              </a:ext>
            </a:extLst>
          </p:cNvPr>
          <p:cNvSpPr>
            <a:spLocks noGrp="1"/>
          </p:cNvSpPr>
          <p:nvPr>
            <p:ph type="title"/>
          </p:nvPr>
        </p:nvSpPr>
        <p:spPr>
          <a:xfrm>
            <a:off x="836680" y="185743"/>
            <a:ext cx="6002110" cy="1495425"/>
          </a:xfrm>
        </p:spPr>
        <p:txBody>
          <a:bodyPr>
            <a:normAutofit/>
          </a:bodyPr>
          <a:lstStyle/>
          <a:p>
            <a:r>
              <a:rPr lang="nl-BE" dirty="0">
                <a:solidFill>
                  <a:schemeClr val="tx1"/>
                </a:solidFill>
                <a:latin typeface="+mj-lt"/>
              </a:rPr>
              <a:t>Thema 7:  Educatie – skills – techniek </a:t>
            </a:r>
            <a:endParaRPr lang="en-US" dirty="0">
              <a:solidFill>
                <a:schemeClr val="tx1"/>
              </a:solidFill>
              <a:latin typeface="+mj-lt"/>
            </a:endParaRPr>
          </a:p>
        </p:txBody>
      </p:sp>
      <p:sp>
        <p:nvSpPr>
          <p:cNvPr id="3" name="Tijdelijke aanduiding voor inhoud 2">
            <a:extLst>
              <a:ext uri="{FF2B5EF4-FFF2-40B4-BE49-F238E27FC236}">
                <a16:creationId xmlns:a16="http://schemas.microsoft.com/office/drawing/2014/main" id="{531158FF-9DFB-B7EC-309A-0079EDD7EF63}"/>
              </a:ext>
            </a:extLst>
          </p:cNvPr>
          <p:cNvSpPr>
            <a:spLocks noGrp="1"/>
          </p:cNvSpPr>
          <p:nvPr>
            <p:ph idx="1"/>
          </p:nvPr>
        </p:nvSpPr>
        <p:spPr>
          <a:xfrm>
            <a:off x="836680" y="1595120"/>
            <a:ext cx="6002110" cy="4538981"/>
          </a:xfrm>
        </p:spPr>
        <p:txBody>
          <a:bodyPr>
            <a:noAutofit/>
          </a:bodyPr>
          <a:lstStyle/>
          <a:p>
            <a:r>
              <a:rPr lang="nl-BE" sz="1800" dirty="0"/>
              <a:t>Bewustwording omtrent procedureel comfort neemt toe</a:t>
            </a:r>
          </a:p>
          <a:p>
            <a:r>
              <a:rPr lang="nl-BE" sz="1800" dirty="0"/>
              <a:t>Ook </a:t>
            </a:r>
            <a:r>
              <a:rPr lang="nl-BE" sz="1800" dirty="0" err="1"/>
              <a:t>mindshift</a:t>
            </a:r>
            <a:r>
              <a:rPr lang="nl-BE" sz="1800" dirty="0"/>
              <a:t> bij artsen</a:t>
            </a:r>
          </a:p>
          <a:p>
            <a:r>
              <a:rPr lang="nl-BE" sz="1800" dirty="0"/>
              <a:t>Groeiende bekendheid over comfortmaatregelen (</a:t>
            </a:r>
            <a:r>
              <a:rPr lang="nl-BE" sz="1800" dirty="0" err="1"/>
              <a:t>Emla</a:t>
            </a:r>
            <a:r>
              <a:rPr lang="nl-BE" sz="1800" dirty="0"/>
              <a:t>, Buzzy, VR, …)</a:t>
            </a:r>
          </a:p>
          <a:p>
            <a:r>
              <a:rPr lang="nl-BE" sz="1800" dirty="0"/>
              <a:t>Verpleegkundigen moeten getraind worden in procedureel comfort</a:t>
            </a:r>
          </a:p>
          <a:p>
            <a:r>
              <a:rPr lang="nl-BE" sz="1800" dirty="0"/>
              <a:t>Verpleegkundigen moeten stress levels scannen en erop inspelen</a:t>
            </a:r>
          </a:p>
          <a:p>
            <a:r>
              <a:rPr lang="nl-BE" sz="1800" dirty="0"/>
              <a:t>Verpleegkundigen moeten degelijke uitleg kunnen geven op niveau</a:t>
            </a:r>
          </a:p>
          <a:p>
            <a:r>
              <a:rPr lang="nl-BE" sz="1800" dirty="0"/>
              <a:t>Scripts en procedures kunnen helpen om eenieders emoties te reguleren</a:t>
            </a:r>
          </a:p>
          <a:p>
            <a:r>
              <a:rPr lang="nl-BE" sz="1800" dirty="0"/>
              <a:t>Kinderen zelf (en ouder) een rol geven</a:t>
            </a:r>
          </a:p>
          <a:p>
            <a:r>
              <a:rPr lang="en-US" sz="1800" dirty="0" err="1"/>
              <a:t>Taalgebruik</a:t>
            </a:r>
            <a:r>
              <a:rPr lang="en-US" sz="1800" dirty="0"/>
              <a:t> is </a:t>
            </a:r>
            <a:r>
              <a:rPr lang="en-US" sz="1800" dirty="0" err="1"/>
              <a:t>essentieel</a:t>
            </a:r>
            <a:endParaRPr lang="en-US" sz="1800" dirty="0"/>
          </a:p>
          <a:p>
            <a:r>
              <a:rPr lang="en-US" sz="1800" dirty="0" err="1"/>
              <a:t>Technische</a:t>
            </a:r>
            <a:r>
              <a:rPr lang="en-US" sz="1800" dirty="0"/>
              <a:t> </a:t>
            </a:r>
            <a:r>
              <a:rPr lang="en-US" sz="1800" dirty="0" err="1"/>
              <a:t>aspecten</a:t>
            </a:r>
            <a:r>
              <a:rPr lang="en-US" sz="1800" dirty="0"/>
              <a:t> van de MS </a:t>
            </a:r>
            <a:r>
              <a:rPr lang="en-US" sz="1800" dirty="0" err="1"/>
              <a:t>plaatsing</a:t>
            </a:r>
            <a:r>
              <a:rPr lang="en-US" sz="1800" dirty="0"/>
              <a:t> </a:t>
            </a:r>
            <a:r>
              <a:rPr lang="en-US" sz="1800" dirty="0" err="1"/>
              <a:t>moeten</a:t>
            </a:r>
            <a:r>
              <a:rPr lang="en-US" sz="1800" dirty="0"/>
              <a:t> perfect </a:t>
            </a:r>
            <a:r>
              <a:rPr lang="en-US" sz="1800" dirty="0" err="1"/>
              <a:t>beheerst</a:t>
            </a:r>
            <a:r>
              <a:rPr lang="en-US" sz="1800" dirty="0"/>
              <a:t> </a:t>
            </a:r>
            <a:r>
              <a:rPr lang="en-US" sz="1800" dirty="0" err="1"/>
              <a:t>zijn</a:t>
            </a:r>
            <a:endParaRPr lang="en-US" sz="1800" dirty="0"/>
          </a:p>
        </p:txBody>
      </p:sp>
      <p:pic>
        <p:nvPicPr>
          <p:cNvPr id="4" name="Afbeelding 3">
            <a:extLst>
              <a:ext uri="{FF2B5EF4-FFF2-40B4-BE49-F238E27FC236}">
                <a16:creationId xmlns:a16="http://schemas.microsoft.com/office/drawing/2014/main" id="{15EF397B-A512-2A6E-9660-3049AF8EF09C}"/>
              </a:ext>
            </a:extLst>
          </p:cNvPr>
          <p:cNvPicPr>
            <a:picLocks noChangeAspect="1"/>
          </p:cNvPicPr>
          <p:nvPr/>
        </p:nvPicPr>
        <p:blipFill rotWithShape="1">
          <a:blip r:embed="rId2"/>
          <a:srcRect l="26126" r="1075"/>
          <a:stretch/>
        </p:blipFill>
        <p:spPr>
          <a:xfrm>
            <a:off x="7199440" y="10"/>
            <a:ext cx="4992560" cy="6857990"/>
          </a:xfrm>
          <a:prstGeom prst="rect">
            <a:avLst/>
          </a:prstGeom>
          <a:effectLst/>
        </p:spPr>
      </p:pic>
    </p:spTree>
    <p:extLst>
      <p:ext uri="{BB962C8B-B14F-4D97-AF65-F5344CB8AC3E}">
        <p14:creationId xmlns:p14="http://schemas.microsoft.com/office/powerpoint/2010/main" val="21875036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AAE257F-97D3-5405-A6D5-15FF0DEBEEFA}"/>
              </a:ext>
            </a:extLst>
          </p:cNvPr>
          <p:cNvPicPr>
            <a:picLocks noChangeAspect="1"/>
          </p:cNvPicPr>
          <p:nvPr/>
        </p:nvPicPr>
        <p:blipFill rotWithShape="1">
          <a:blip r:embed="rId2"/>
          <a:srcRect t="5241" b="10505"/>
          <a:stretch/>
        </p:blipFill>
        <p:spPr>
          <a:xfrm>
            <a:off x="20" y="1282"/>
            <a:ext cx="12191980" cy="6856718"/>
          </a:xfrm>
          <a:prstGeom prst="rect">
            <a:avLst/>
          </a:prstGeom>
        </p:spPr>
      </p:pic>
      <p:sp>
        <p:nvSpPr>
          <p:cNvPr id="7" name="Tekstvak 6">
            <a:extLst>
              <a:ext uri="{FF2B5EF4-FFF2-40B4-BE49-F238E27FC236}">
                <a16:creationId xmlns:a16="http://schemas.microsoft.com/office/drawing/2014/main" id="{0707CBE5-90C3-7A43-9FD2-B0DE7B781547}"/>
              </a:ext>
            </a:extLst>
          </p:cNvPr>
          <p:cNvSpPr txBox="1"/>
          <p:nvPr/>
        </p:nvSpPr>
        <p:spPr>
          <a:xfrm>
            <a:off x="843280" y="1053921"/>
            <a:ext cx="6014720" cy="6801862"/>
          </a:xfrm>
          <a:prstGeom prst="rect">
            <a:avLst/>
          </a:prstGeom>
          <a:noFill/>
        </p:spPr>
        <p:txBody>
          <a:bodyPr wrap="square" rtlCol="0">
            <a:spAutoFit/>
          </a:bodyPr>
          <a:lstStyle/>
          <a:p>
            <a:pPr marL="457200" lvl="0" indent="-457200">
              <a:buFont typeface="Wingdings" panose="05000000000000000000" pitchFamily="2" charset="2"/>
              <a:buChar char="Ø"/>
            </a:pPr>
            <a:r>
              <a:rPr lang="nl-BE" sz="2800" dirty="0"/>
              <a:t>MS plaatsing is erg stresserend en pijnlijk. Is de procedure echt nodig?</a:t>
            </a:r>
          </a:p>
          <a:p>
            <a:pPr marL="457200" lvl="0" indent="-457200">
              <a:buFont typeface="Wingdings" panose="05000000000000000000" pitchFamily="2" charset="2"/>
              <a:buChar char="Ø"/>
            </a:pPr>
            <a:endParaRPr lang="nl-BE" sz="2800" dirty="0"/>
          </a:p>
          <a:p>
            <a:pPr marL="457200" lvl="0" indent="-457200">
              <a:buFont typeface="Wingdings" panose="05000000000000000000" pitchFamily="2" charset="2"/>
              <a:buChar char="Ø"/>
            </a:pPr>
            <a:r>
              <a:rPr lang="nl-BE" sz="2800" dirty="0"/>
              <a:t>Een aanpak op maat van het individuele kind</a:t>
            </a:r>
          </a:p>
          <a:p>
            <a:pPr marL="457200" lvl="0" indent="-457200">
              <a:buFont typeface="Wingdings" panose="05000000000000000000" pitchFamily="2" charset="2"/>
              <a:buChar char="Ø"/>
            </a:pPr>
            <a:endParaRPr lang="nl-BE" sz="2800" dirty="0"/>
          </a:p>
          <a:p>
            <a:pPr marL="457200" lvl="0" indent="-457200">
              <a:buFont typeface="Wingdings" panose="05000000000000000000" pitchFamily="2" charset="2"/>
              <a:buChar char="Ø"/>
            </a:pPr>
            <a:r>
              <a:rPr lang="nl-BE" sz="2800" dirty="0"/>
              <a:t>Planning en voorbereiding is essentieel</a:t>
            </a:r>
          </a:p>
          <a:p>
            <a:pPr marL="457200" lvl="0" indent="-457200">
              <a:buFont typeface="Wingdings" panose="05000000000000000000" pitchFamily="2" charset="2"/>
              <a:buChar char="Ø"/>
            </a:pPr>
            <a:endParaRPr lang="nl-BE" sz="2800" dirty="0"/>
          </a:p>
          <a:p>
            <a:pPr marL="457200" lvl="0" indent="-457200">
              <a:buFont typeface="Wingdings" panose="05000000000000000000" pitchFamily="2" charset="2"/>
              <a:buChar char="Ø"/>
            </a:pPr>
            <a:r>
              <a:rPr lang="nl-BE" sz="2800" dirty="0"/>
              <a:t>Debriefing</a:t>
            </a:r>
          </a:p>
          <a:p>
            <a:pPr marL="457200" lvl="0" indent="-457200">
              <a:buFont typeface="Wingdings" panose="05000000000000000000" pitchFamily="2" charset="2"/>
              <a:buChar char="Ø"/>
            </a:pPr>
            <a:endParaRPr lang="nl-BE" sz="2800" dirty="0"/>
          </a:p>
          <a:p>
            <a:pPr marL="457200" lvl="0" indent="-457200">
              <a:buFont typeface="Wingdings" panose="05000000000000000000" pitchFamily="2" charset="2"/>
              <a:buChar char="Ø"/>
            </a:pPr>
            <a:r>
              <a:rPr lang="nl-BE" sz="2800" dirty="0"/>
              <a:t>Blijvende educatie voor zorgteams inzake comfortzorg</a:t>
            </a:r>
          </a:p>
          <a:p>
            <a:pPr lvl="0"/>
            <a:endParaRPr lang="nl-BE" dirty="0"/>
          </a:p>
          <a:p>
            <a:pPr lvl="0"/>
            <a:endParaRPr lang="nl-BE" dirty="0"/>
          </a:p>
          <a:p>
            <a:pPr lvl="0"/>
            <a:endParaRPr lang="nl-BE" dirty="0"/>
          </a:p>
          <a:p>
            <a:pPr lvl="0"/>
            <a:endParaRPr lang="en-US" dirty="0"/>
          </a:p>
        </p:txBody>
      </p:sp>
      <p:sp>
        <p:nvSpPr>
          <p:cNvPr id="9" name="Tekstvak 8">
            <a:extLst>
              <a:ext uri="{FF2B5EF4-FFF2-40B4-BE49-F238E27FC236}">
                <a16:creationId xmlns:a16="http://schemas.microsoft.com/office/drawing/2014/main" id="{406E6507-D693-B9BD-F38C-6C3918B99797}"/>
              </a:ext>
            </a:extLst>
          </p:cNvPr>
          <p:cNvSpPr txBox="1"/>
          <p:nvPr/>
        </p:nvSpPr>
        <p:spPr>
          <a:xfrm>
            <a:off x="7223760" y="375920"/>
            <a:ext cx="5638800" cy="769441"/>
          </a:xfrm>
          <a:prstGeom prst="rect">
            <a:avLst/>
          </a:prstGeom>
          <a:noFill/>
        </p:spPr>
        <p:txBody>
          <a:bodyPr wrap="square" rtlCol="0">
            <a:spAutoFit/>
          </a:bodyPr>
          <a:lstStyle/>
          <a:p>
            <a:r>
              <a:rPr lang="nl-BE" sz="4400" b="1" dirty="0">
                <a:latin typeface="+mj-lt"/>
              </a:rPr>
              <a:t>Concluderend</a:t>
            </a:r>
          </a:p>
        </p:txBody>
      </p:sp>
    </p:spTree>
    <p:extLst>
      <p:ext uri="{BB962C8B-B14F-4D97-AF65-F5344CB8AC3E}">
        <p14:creationId xmlns:p14="http://schemas.microsoft.com/office/powerpoint/2010/main" val="27209399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Tijdelijke aanduiding voor inhoud 3">
            <a:extLst>
              <a:ext uri="{FF2B5EF4-FFF2-40B4-BE49-F238E27FC236}">
                <a16:creationId xmlns:a16="http://schemas.microsoft.com/office/drawing/2014/main" id="{ECFD3B99-8CD5-2608-502A-57DA5F66BD8D}"/>
              </a:ext>
            </a:extLst>
          </p:cNvPr>
          <p:cNvPicPr>
            <a:picLocks noGrp="1" noChangeAspect="1"/>
          </p:cNvPicPr>
          <p:nvPr>
            <p:ph idx="1"/>
          </p:nvPr>
        </p:nvPicPr>
        <p:blipFill rotWithShape="1">
          <a:blip r:embed="rId2"/>
          <a:srcRect l="1016" r="10080" b="1"/>
          <a:stretch/>
        </p:blipFill>
        <p:spPr>
          <a:xfrm>
            <a:off x="20" y="1282"/>
            <a:ext cx="12191980" cy="6856718"/>
          </a:xfrm>
          <a:prstGeom prst="rect">
            <a:avLst/>
          </a:prstGeom>
        </p:spPr>
      </p:pic>
      <p:sp>
        <p:nvSpPr>
          <p:cNvPr id="5" name="Tekstvak 4">
            <a:extLst>
              <a:ext uri="{FF2B5EF4-FFF2-40B4-BE49-F238E27FC236}">
                <a16:creationId xmlns:a16="http://schemas.microsoft.com/office/drawing/2014/main" id="{C69CB5D1-7486-B6DF-1834-7230C69F68F4}"/>
              </a:ext>
            </a:extLst>
          </p:cNvPr>
          <p:cNvSpPr txBox="1"/>
          <p:nvPr/>
        </p:nvSpPr>
        <p:spPr>
          <a:xfrm>
            <a:off x="1178560" y="670560"/>
            <a:ext cx="7030720" cy="2123658"/>
          </a:xfrm>
          <a:prstGeom prst="rect">
            <a:avLst/>
          </a:prstGeom>
          <a:noFill/>
        </p:spPr>
        <p:txBody>
          <a:bodyPr wrap="square" rtlCol="0">
            <a:spAutoFit/>
          </a:bodyPr>
          <a:lstStyle/>
          <a:p>
            <a:r>
              <a:rPr lang="nl-BE" sz="6600" dirty="0"/>
              <a:t>Input vanuit jullie!</a:t>
            </a:r>
          </a:p>
          <a:p>
            <a:r>
              <a:rPr lang="nl-BE" sz="6600" dirty="0"/>
              <a:t>Heel graag! </a:t>
            </a:r>
            <a:r>
              <a:rPr lang="nl-BE" sz="6600" dirty="0">
                <a:sym typeface="Wingdings" panose="05000000000000000000" pitchFamily="2" charset="2"/>
              </a:rPr>
              <a:t> </a:t>
            </a:r>
            <a:endParaRPr lang="nl-BE" sz="6600" dirty="0"/>
          </a:p>
        </p:txBody>
      </p:sp>
    </p:spTree>
    <p:extLst>
      <p:ext uri="{BB962C8B-B14F-4D97-AF65-F5344CB8AC3E}">
        <p14:creationId xmlns:p14="http://schemas.microsoft.com/office/powerpoint/2010/main" val="2001111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19AB32E-13E4-E0F2-DAA8-6E5D720C87D6}"/>
              </a:ext>
            </a:extLst>
          </p:cNvPr>
          <p:cNvPicPr>
            <a:picLocks noChangeAspect="1"/>
          </p:cNvPicPr>
          <p:nvPr/>
        </p:nvPicPr>
        <p:blipFill>
          <a:blip r:embed="rId2"/>
          <a:stretch>
            <a:fillRect/>
          </a:stretch>
        </p:blipFill>
        <p:spPr>
          <a:xfrm>
            <a:off x="1" y="-378901"/>
            <a:ext cx="12192000" cy="7617791"/>
          </a:xfrm>
          <a:prstGeom prst="rect">
            <a:avLst/>
          </a:prstGeom>
        </p:spPr>
      </p:pic>
      <p:sp>
        <p:nvSpPr>
          <p:cNvPr id="2" name="Titel 1">
            <a:extLst>
              <a:ext uri="{FF2B5EF4-FFF2-40B4-BE49-F238E27FC236}">
                <a16:creationId xmlns:a16="http://schemas.microsoft.com/office/drawing/2014/main" id="{99AC730F-CBFF-AC20-70C1-AEFA92F8CD25}"/>
              </a:ext>
            </a:extLst>
          </p:cNvPr>
          <p:cNvSpPr>
            <a:spLocks noGrp="1"/>
          </p:cNvSpPr>
          <p:nvPr>
            <p:ph type="ctrTitle"/>
          </p:nvPr>
        </p:nvSpPr>
        <p:spPr>
          <a:xfrm>
            <a:off x="1523999" y="1113181"/>
            <a:ext cx="6553201" cy="258420"/>
          </a:xfrm>
        </p:spPr>
        <p:txBody>
          <a:bodyPr>
            <a:normAutofit fontScale="90000"/>
          </a:bodyPr>
          <a:lstStyle/>
          <a:p>
            <a:endParaRPr lang="en-US" sz="4400" dirty="0">
              <a:solidFill>
                <a:schemeClr val="tx1"/>
              </a:solidFill>
              <a:latin typeface="+mj-lt"/>
            </a:endParaRPr>
          </a:p>
        </p:txBody>
      </p:sp>
      <p:sp>
        <p:nvSpPr>
          <p:cNvPr id="3" name="Ondertitel 2">
            <a:extLst>
              <a:ext uri="{FF2B5EF4-FFF2-40B4-BE49-F238E27FC236}">
                <a16:creationId xmlns:a16="http://schemas.microsoft.com/office/drawing/2014/main" id="{4F98EC27-E5D5-A924-4867-9D37676733C9}"/>
              </a:ext>
            </a:extLst>
          </p:cNvPr>
          <p:cNvSpPr>
            <a:spLocks noGrp="1"/>
          </p:cNvSpPr>
          <p:nvPr>
            <p:ph type="subTitle" idx="1"/>
          </p:nvPr>
        </p:nvSpPr>
        <p:spPr>
          <a:xfrm>
            <a:off x="3697355" y="3931920"/>
            <a:ext cx="4797288" cy="1554480"/>
          </a:xfrm>
        </p:spPr>
        <p:txBody>
          <a:bodyPr>
            <a:normAutofit fontScale="92500" lnSpcReduction="10000"/>
          </a:bodyPr>
          <a:lstStyle/>
          <a:p>
            <a:endParaRPr lang="nl-BE" dirty="0"/>
          </a:p>
          <a:p>
            <a:r>
              <a:rPr lang="nl-BE" dirty="0"/>
              <a:t>Contacteer ons via</a:t>
            </a:r>
          </a:p>
          <a:p>
            <a:r>
              <a:rPr lang="nl-BE" dirty="0">
                <a:hlinkClick r:id="rId3"/>
              </a:rPr>
              <a:t>Jo.vrancken@pxl.be</a:t>
            </a:r>
            <a:endParaRPr lang="nl-BE" dirty="0"/>
          </a:p>
          <a:p>
            <a:r>
              <a:rPr lang="nl-BE" dirty="0">
                <a:hlinkClick r:id="rId4"/>
              </a:rPr>
              <a:t>Ine.achten@pxl.be</a:t>
            </a:r>
            <a:r>
              <a:rPr lang="nl-BE" dirty="0"/>
              <a:t> </a:t>
            </a:r>
            <a:endParaRPr lang="en-US" dirty="0"/>
          </a:p>
        </p:txBody>
      </p:sp>
    </p:spTree>
    <p:extLst>
      <p:ext uri="{BB962C8B-B14F-4D97-AF65-F5344CB8AC3E}">
        <p14:creationId xmlns:p14="http://schemas.microsoft.com/office/powerpoint/2010/main" val="3331039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8FA8238-F367-4C98-FD75-2C24F4D8C59F}"/>
              </a:ext>
            </a:extLst>
          </p:cNvPr>
          <p:cNvSpPr>
            <a:spLocks noGrp="1"/>
          </p:cNvSpPr>
          <p:nvPr>
            <p:ph type="title"/>
          </p:nvPr>
        </p:nvSpPr>
        <p:spPr>
          <a:xfrm>
            <a:off x="7320466" y="609600"/>
            <a:ext cx="4454974" cy="1330839"/>
          </a:xfrm>
        </p:spPr>
        <p:txBody>
          <a:bodyPr>
            <a:normAutofit/>
          </a:bodyPr>
          <a:lstStyle/>
          <a:p>
            <a:r>
              <a:rPr lang="nl-BE" dirty="0">
                <a:solidFill>
                  <a:schemeClr val="tx1"/>
                </a:solidFill>
                <a:latin typeface="+mj-lt"/>
              </a:rPr>
              <a:t>Onderzoeksvraag?</a:t>
            </a:r>
            <a:endParaRPr lang="en-US" dirty="0">
              <a:solidFill>
                <a:schemeClr val="tx1"/>
              </a:solidFill>
              <a:latin typeface="+mj-lt"/>
            </a:endParaRPr>
          </a:p>
        </p:txBody>
      </p:sp>
      <p:pic>
        <p:nvPicPr>
          <p:cNvPr id="4" name="Afbeelding 4" descr="Afbeelding met persoon, binnen, baby&#10;&#10;Automatisch gegenereerde beschrijving">
            <a:extLst>
              <a:ext uri="{FF2B5EF4-FFF2-40B4-BE49-F238E27FC236}">
                <a16:creationId xmlns:a16="http://schemas.microsoft.com/office/drawing/2014/main" id="{FBAE1F49-557A-C4D8-3027-26C0AF8D74A7}"/>
              </a:ext>
            </a:extLst>
          </p:cNvPr>
          <p:cNvPicPr>
            <a:picLocks noChangeAspect="1"/>
          </p:cNvPicPr>
          <p:nvPr/>
        </p:nvPicPr>
        <p:blipFill rotWithShape="1">
          <a:blip r:embed="rId2"/>
          <a:srcRect t="633" r="-2" b="-2"/>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Tijdelijke aanduiding voor inhoud 2">
            <a:extLst>
              <a:ext uri="{FF2B5EF4-FFF2-40B4-BE49-F238E27FC236}">
                <a16:creationId xmlns:a16="http://schemas.microsoft.com/office/drawing/2014/main" id="{414C86CC-E0B6-FCA6-1525-58B1A06BFD47}"/>
              </a:ext>
            </a:extLst>
          </p:cNvPr>
          <p:cNvSpPr>
            <a:spLocks noGrp="1"/>
          </p:cNvSpPr>
          <p:nvPr>
            <p:ph idx="1"/>
          </p:nvPr>
        </p:nvSpPr>
        <p:spPr>
          <a:xfrm>
            <a:off x="7320465" y="2194102"/>
            <a:ext cx="4140013" cy="3908586"/>
          </a:xfrm>
        </p:spPr>
        <p:txBody>
          <a:bodyPr vert="horz" lIns="91440" tIns="45720" rIns="91440" bIns="45720" rtlCol="0">
            <a:normAutofit fontScale="85000" lnSpcReduction="20000"/>
          </a:bodyPr>
          <a:lstStyle/>
          <a:p>
            <a:pPr marL="0" indent="0">
              <a:buNone/>
            </a:pPr>
            <a:endParaRPr lang="nl-BE" sz="1900" dirty="0"/>
          </a:p>
          <a:p>
            <a:pPr marL="0" indent="0">
              <a:buNone/>
            </a:pPr>
            <a:endParaRPr lang="en-US" sz="3000" dirty="0"/>
          </a:p>
          <a:p>
            <a:pPr marL="0" indent="0">
              <a:buNone/>
            </a:pPr>
            <a:r>
              <a:rPr lang="en-US" sz="3000" i="1" dirty="0"/>
              <a:t>“</a:t>
            </a:r>
            <a:r>
              <a:rPr lang="en-US" sz="3000" i="1" dirty="0" err="1"/>
              <a:t>Welke</a:t>
            </a:r>
            <a:r>
              <a:rPr lang="en-US" sz="3000" i="1" dirty="0"/>
              <a:t> </a:t>
            </a:r>
            <a:r>
              <a:rPr lang="en-US" sz="3000" i="1" dirty="0" err="1"/>
              <a:t>zijn</a:t>
            </a:r>
            <a:r>
              <a:rPr lang="en-US" sz="3000" i="1" dirty="0"/>
              <a:t> de </a:t>
            </a:r>
            <a:r>
              <a:rPr lang="en-US" sz="3000" b="1" i="1" dirty="0" err="1"/>
              <a:t>overtuigingen</a:t>
            </a:r>
            <a:r>
              <a:rPr lang="en-US" sz="3000" i="1" dirty="0"/>
              <a:t>, de </a:t>
            </a:r>
            <a:r>
              <a:rPr lang="en-US" sz="3000" b="1" i="1" dirty="0" err="1"/>
              <a:t>houding</a:t>
            </a:r>
            <a:r>
              <a:rPr lang="en-US" sz="3000" i="1" dirty="0"/>
              <a:t> </a:t>
            </a:r>
            <a:r>
              <a:rPr lang="en-US" sz="3000" i="1" dirty="0" err="1"/>
              <a:t>en</a:t>
            </a:r>
            <a:r>
              <a:rPr lang="en-US" sz="3000" i="1" dirty="0"/>
              <a:t> de </a:t>
            </a:r>
            <a:r>
              <a:rPr lang="en-US" sz="3000" b="1" i="1" dirty="0" err="1"/>
              <a:t>praktische</a:t>
            </a:r>
            <a:r>
              <a:rPr lang="en-US" sz="3000" i="1" dirty="0"/>
              <a:t> </a:t>
            </a:r>
            <a:r>
              <a:rPr lang="en-US" sz="3000" b="1" i="1" dirty="0" err="1"/>
              <a:t>overwegingen</a:t>
            </a:r>
            <a:r>
              <a:rPr lang="en-US" sz="3000" i="1" dirty="0"/>
              <a:t> van </a:t>
            </a:r>
            <a:r>
              <a:rPr lang="en-US" sz="3000" i="1" dirty="0" err="1"/>
              <a:t>zorgverleners</a:t>
            </a:r>
            <a:r>
              <a:rPr lang="en-US" sz="3000" i="1" dirty="0"/>
              <a:t> </a:t>
            </a:r>
            <a:r>
              <a:rPr lang="en-US" sz="3000" i="1" dirty="0" err="1"/>
              <a:t>en</a:t>
            </a:r>
            <a:r>
              <a:rPr lang="en-US" sz="3000" i="1" dirty="0"/>
              <a:t> </a:t>
            </a:r>
            <a:r>
              <a:rPr lang="en-US" sz="3000" i="1" dirty="0" err="1"/>
              <a:t>ouders</a:t>
            </a:r>
            <a:r>
              <a:rPr lang="en-US" sz="3000" i="1" dirty="0"/>
              <a:t> in </a:t>
            </a:r>
            <a:r>
              <a:rPr lang="en-US" sz="3000" i="1" dirty="0" err="1"/>
              <a:t>verband</a:t>
            </a:r>
            <a:r>
              <a:rPr lang="en-US" sz="3000" i="1" dirty="0"/>
              <a:t> met de </a:t>
            </a:r>
            <a:r>
              <a:rPr lang="en-US" sz="3000" i="1" dirty="0" err="1"/>
              <a:t>plaatsing</a:t>
            </a:r>
            <a:r>
              <a:rPr lang="en-US" sz="3000" i="1" dirty="0"/>
              <a:t> van </a:t>
            </a:r>
            <a:r>
              <a:rPr lang="en-US" sz="3000" i="1" dirty="0" err="1"/>
              <a:t>een</a:t>
            </a:r>
            <a:r>
              <a:rPr lang="en-US" sz="3000" i="1" dirty="0"/>
              <a:t> </a:t>
            </a:r>
            <a:r>
              <a:rPr lang="en-US" sz="3000" i="1" dirty="0" err="1"/>
              <a:t>nasogastrische</a:t>
            </a:r>
            <a:r>
              <a:rPr lang="en-US" sz="3000" i="1" dirty="0"/>
              <a:t> sonde </a:t>
            </a:r>
            <a:r>
              <a:rPr lang="en-US" sz="3000" i="1" dirty="0" err="1"/>
              <a:t>bij</a:t>
            </a:r>
            <a:r>
              <a:rPr lang="en-US" sz="3000" i="1" dirty="0"/>
              <a:t> </a:t>
            </a:r>
            <a:r>
              <a:rPr lang="en-US" sz="3000" i="1" dirty="0" err="1"/>
              <a:t>jonge</a:t>
            </a:r>
            <a:r>
              <a:rPr lang="en-US" sz="3000" i="1" dirty="0"/>
              <a:t> </a:t>
            </a:r>
            <a:r>
              <a:rPr lang="en-US" sz="3000" i="1" dirty="0" err="1"/>
              <a:t>kinderen</a:t>
            </a:r>
            <a:r>
              <a:rPr lang="en-US" sz="3000" i="1" dirty="0"/>
              <a:t>?” </a:t>
            </a:r>
            <a:endParaRPr lang="en-US" sz="3000" i="1" dirty="0">
              <a:cs typeface="Calibri"/>
            </a:endParaRPr>
          </a:p>
          <a:p>
            <a:pPr marL="0" indent="0">
              <a:buNone/>
            </a:pPr>
            <a:endParaRPr lang="en-US" sz="1900" i="1" dirty="0"/>
          </a:p>
          <a:p>
            <a:pPr marL="0" indent="0" algn="r">
              <a:buNone/>
            </a:pPr>
            <a:r>
              <a:rPr lang="en-US" sz="1900" i="1" dirty="0"/>
              <a:t>				</a:t>
            </a:r>
            <a:r>
              <a:rPr lang="en-US" sz="1900" i="1" dirty="0" err="1"/>
              <a:t>Kwalitatief</a:t>
            </a:r>
            <a:r>
              <a:rPr lang="en-US" sz="1900" i="1" dirty="0"/>
              <a:t> </a:t>
            </a:r>
            <a:r>
              <a:rPr lang="en-US" sz="1900" i="1" dirty="0" err="1"/>
              <a:t>onderzoek</a:t>
            </a:r>
            <a:endParaRPr lang="en-US" sz="1900" i="1" dirty="0"/>
          </a:p>
        </p:txBody>
      </p:sp>
    </p:spTree>
    <p:extLst>
      <p:ext uri="{BB962C8B-B14F-4D97-AF65-F5344CB8AC3E}">
        <p14:creationId xmlns:p14="http://schemas.microsoft.com/office/powerpoint/2010/main" val="4005323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A44FD8-E39B-E6B7-9F34-187108E91C37}"/>
              </a:ext>
            </a:extLst>
          </p:cNvPr>
          <p:cNvSpPr>
            <a:spLocks noGrp="1"/>
          </p:cNvSpPr>
          <p:nvPr>
            <p:ph type="title"/>
          </p:nvPr>
        </p:nvSpPr>
        <p:spPr>
          <a:xfrm>
            <a:off x="6417733" y="490538"/>
            <a:ext cx="5291663" cy="736628"/>
          </a:xfrm>
        </p:spPr>
        <p:txBody>
          <a:bodyPr anchor="b">
            <a:normAutofit/>
          </a:bodyPr>
          <a:lstStyle/>
          <a:p>
            <a:r>
              <a:rPr lang="nl-BE" dirty="0">
                <a:solidFill>
                  <a:schemeClr val="tx1"/>
                </a:solidFill>
                <a:latin typeface="+mj-lt"/>
              </a:rPr>
              <a:t>Doelstellingen</a:t>
            </a:r>
            <a:endParaRPr lang="en-US" dirty="0">
              <a:solidFill>
                <a:schemeClr val="tx1"/>
              </a:solidFill>
              <a:latin typeface="+mj-lt"/>
            </a:endParaRPr>
          </a:p>
        </p:txBody>
      </p:sp>
      <p:sp>
        <p:nvSpPr>
          <p:cNvPr id="3" name="Tijdelijke aanduiding voor inhoud 2">
            <a:extLst>
              <a:ext uri="{FF2B5EF4-FFF2-40B4-BE49-F238E27FC236}">
                <a16:creationId xmlns:a16="http://schemas.microsoft.com/office/drawing/2014/main" id="{E92C8CAE-C84E-6EC8-DBA8-88F9686B0A29}"/>
              </a:ext>
            </a:extLst>
          </p:cNvPr>
          <p:cNvSpPr>
            <a:spLocks noGrp="1"/>
          </p:cNvSpPr>
          <p:nvPr>
            <p:ph idx="1"/>
          </p:nvPr>
        </p:nvSpPr>
        <p:spPr>
          <a:xfrm>
            <a:off x="6417734" y="1473200"/>
            <a:ext cx="5291663" cy="4894261"/>
          </a:xfrm>
        </p:spPr>
        <p:txBody>
          <a:bodyPr>
            <a:normAutofit/>
          </a:bodyPr>
          <a:lstStyle/>
          <a:p>
            <a:r>
              <a:rPr lang="nl-BE" sz="2400" dirty="0"/>
              <a:t>Exploreren van perspectief ouders en zorgverleners in relatie tot procedureel comfort bij MS plaatsing</a:t>
            </a:r>
            <a:br>
              <a:rPr lang="nl-BE" sz="2400" dirty="0"/>
            </a:br>
            <a:endParaRPr lang="nl-BE" sz="2400" dirty="0"/>
          </a:p>
          <a:p>
            <a:r>
              <a:rPr lang="nl-BE" sz="2400" dirty="0"/>
              <a:t>Bewustwording creëren over de complexiteit van deze procedure</a:t>
            </a:r>
            <a:br>
              <a:rPr lang="nl-BE" sz="2400" dirty="0"/>
            </a:br>
            <a:endParaRPr lang="nl-BE" sz="2400" dirty="0"/>
          </a:p>
          <a:p>
            <a:r>
              <a:rPr lang="nl-BE" sz="2400" dirty="0"/>
              <a:t>Aanbevelingen meegeven voor betrokken partijen</a:t>
            </a:r>
            <a:endParaRPr lang="en-US" sz="2400" dirty="0"/>
          </a:p>
        </p:txBody>
      </p:sp>
      <p:pic>
        <p:nvPicPr>
          <p:cNvPr id="7" name="Afbeelding 6">
            <a:extLst>
              <a:ext uri="{FF2B5EF4-FFF2-40B4-BE49-F238E27FC236}">
                <a16:creationId xmlns:a16="http://schemas.microsoft.com/office/drawing/2014/main" id="{5BB3F7ED-ED43-AE88-F684-9224869C052E}"/>
              </a:ext>
            </a:extLst>
          </p:cNvPr>
          <p:cNvPicPr>
            <a:picLocks noChangeAspect="1"/>
          </p:cNvPicPr>
          <p:nvPr/>
        </p:nvPicPr>
        <p:blipFill>
          <a:blip r:embed="rId2"/>
          <a:stretch>
            <a:fillRect/>
          </a:stretch>
        </p:blipFill>
        <p:spPr>
          <a:xfrm>
            <a:off x="5774267" y="1599114"/>
            <a:ext cx="889514" cy="736629"/>
          </a:xfrm>
          <a:prstGeom prst="rect">
            <a:avLst/>
          </a:prstGeom>
        </p:spPr>
      </p:pic>
      <p:pic>
        <p:nvPicPr>
          <p:cNvPr id="9" name="Afbeelding 8">
            <a:extLst>
              <a:ext uri="{FF2B5EF4-FFF2-40B4-BE49-F238E27FC236}">
                <a16:creationId xmlns:a16="http://schemas.microsoft.com/office/drawing/2014/main" id="{21CA29D4-DA7E-7193-6A57-1B3E470DDF1C}"/>
              </a:ext>
            </a:extLst>
          </p:cNvPr>
          <p:cNvPicPr>
            <a:picLocks noChangeAspect="1"/>
          </p:cNvPicPr>
          <p:nvPr/>
        </p:nvPicPr>
        <p:blipFill>
          <a:blip r:embed="rId3"/>
          <a:stretch>
            <a:fillRect/>
          </a:stretch>
        </p:blipFill>
        <p:spPr>
          <a:xfrm>
            <a:off x="5839957" y="2932773"/>
            <a:ext cx="810382" cy="832050"/>
          </a:xfrm>
          <a:prstGeom prst="rect">
            <a:avLst/>
          </a:prstGeom>
        </p:spPr>
      </p:pic>
      <p:pic>
        <p:nvPicPr>
          <p:cNvPr id="11" name="Afbeelding 10">
            <a:extLst>
              <a:ext uri="{FF2B5EF4-FFF2-40B4-BE49-F238E27FC236}">
                <a16:creationId xmlns:a16="http://schemas.microsoft.com/office/drawing/2014/main" id="{F1FEE655-E4A1-EEE9-BA20-2B2FA0150167}"/>
              </a:ext>
            </a:extLst>
          </p:cNvPr>
          <p:cNvPicPr>
            <a:picLocks noChangeAspect="1"/>
          </p:cNvPicPr>
          <p:nvPr/>
        </p:nvPicPr>
        <p:blipFill>
          <a:blip r:embed="rId4"/>
          <a:stretch>
            <a:fillRect/>
          </a:stretch>
        </p:blipFill>
        <p:spPr>
          <a:xfrm>
            <a:off x="5839259" y="4041350"/>
            <a:ext cx="824522" cy="736629"/>
          </a:xfrm>
          <a:prstGeom prst="rect">
            <a:avLst/>
          </a:prstGeom>
        </p:spPr>
      </p:pic>
      <p:pic>
        <p:nvPicPr>
          <p:cNvPr id="4" name="Afbeelding 3">
            <a:extLst>
              <a:ext uri="{FF2B5EF4-FFF2-40B4-BE49-F238E27FC236}">
                <a16:creationId xmlns:a16="http://schemas.microsoft.com/office/drawing/2014/main" id="{A465C310-6A61-96B1-CBE0-29EB4A63AE5A}"/>
              </a:ext>
            </a:extLst>
          </p:cNvPr>
          <p:cNvPicPr>
            <a:picLocks noChangeAspect="1"/>
          </p:cNvPicPr>
          <p:nvPr/>
        </p:nvPicPr>
        <p:blipFill rotWithShape="1">
          <a:blip r:embed="rId5"/>
          <a:srcRect r="24165"/>
          <a:stretch/>
        </p:blipFill>
        <p:spPr>
          <a:xfrm>
            <a:off x="0" y="0"/>
            <a:ext cx="5445760" cy="6858000"/>
          </a:xfrm>
          <a:prstGeom prst="rect">
            <a:avLst/>
          </a:prstGeom>
        </p:spPr>
      </p:pic>
    </p:spTree>
    <p:extLst>
      <p:ext uri="{BB962C8B-B14F-4D97-AF65-F5344CB8AC3E}">
        <p14:creationId xmlns:p14="http://schemas.microsoft.com/office/powerpoint/2010/main" val="412979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728F37-9B06-79FC-1B34-FE1D1E872F7B}"/>
              </a:ext>
            </a:extLst>
          </p:cNvPr>
          <p:cNvSpPr>
            <a:spLocks noGrp="1"/>
          </p:cNvSpPr>
          <p:nvPr>
            <p:ph type="title"/>
          </p:nvPr>
        </p:nvSpPr>
        <p:spPr>
          <a:xfrm>
            <a:off x="4965430" y="629268"/>
            <a:ext cx="6586491" cy="1286160"/>
          </a:xfrm>
        </p:spPr>
        <p:txBody>
          <a:bodyPr anchor="b">
            <a:normAutofit/>
          </a:bodyPr>
          <a:lstStyle/>
          <a:p>
            <a:r>
              <a:rPr lang="nl-BE" dirty="0">
                <a:solidFill>
                  <a:schemeClr val="tx1"/>
                </a:solidFill>
                <a:latin typeface="+mj-lt"/>
              </a:rPr>
              <a:t>Methodologie</a:t>
            </a:r>
            <a:endParaRPr lang="en-US" dirty="0">
              <a:solidFill>
                <a:schemeClr val="tx1"/>
              </a:solidFill>
              <a:latin typeface="+mj-lt"/>
            </a:endParaRPr>
          </a:p>
        </p:txBody>
      </p:sp>
      <p:sp>
        <p:nvSpPr>
          <p:cNvPr id="3" name="Tijdelijke aanduiding voor inhoud 2">
            <a:extLst>
              <a:ext uri="{FF2B5EF4-FFF2-40B4-BE49-F238E27FC236}">
                <a16:creationId xmlns:a16="http://schemas.microsoft.com/office/drawing/2014/main" id="{7D0A3989-B844-0D74-5033-C9B2BF228E9D}"/>
              </a:ext>
            </a:extLst>
          </p:cNvPr>
          <p:cNvSpPr>
            <a:spLocks noGrp="1"/>
          </p:cNvSpPr>
          <p:nvPr>
            <p:ph idx="1"/>
          </p:nvPr>
        </p:nvSpPr>
        <p:spPr>
          <a:xfrm>
            <a:off x="4965431" y="2438400"/>
            <a:ext cx="6586489" cy="3785419"/>
          </a:xfrm>
        </p:spPr>
        <p:txBody>
          <a:bodyPr>
            <a:normAutofit/>
          </a:bodyPr>
          <a:lstStyle/>
          <a:p>
            <a:r>
              <a:rPr lang="nl-BE" dirty="0"/>
              <a:t>2 </a:t>
            </a:r>
            <a:r>
              <a:rPr lang="nl-BE" b="1" dirty="0"/>
              <a:t>focusgroepen</a:t>
            </a:r>
            <a:r>
              <a:rPr lang="nl-BE" dirty="0"/>
              <a:t> (juni 2022)</a:t>
            </a:r>
          </a:p>
          <a:p>
            <a:r>
              <a:rPr lang="nl-BE" dirty="0"/>
              <a:t>Goedkeuring ethische commissie (</a:t>
            </a:r>
            <a:r>
              <a:rPr lang="nl-BE" dirty="0" err="1"/>
              <a:t>UHasselt</a:t>
            </a:r>
            <a:r>
              <a:rPr lang="nl-BE" dirty="0"/>
              <a:t>)</a:t>
            </a:r>
          </a:p>
          <a:p>
            <a:r>
              <a:rPr lang="nl-BE" dirty="0"/>
              <a:t>Vrijuit spreken</a:t>
            </a:r>
          </a:p>
          <a:p>
            <a:r>
              <a:rPr lang="nl-BE" dirty="0"/>
              <a:t>Verrijkende groepsdiscussie(s)</a:t>
            </a:r>
          </a:p>
          <a:p>
            <a:r>
              <a:rPr lang="nl-BE" dirty="0"/>
              <a:t>Bewuste selectie van leden</a:t>
            </a:r>
          </a:p>
          <a:p>
            <a:pPr marL="0" indent="0">
              <a:buNone/>
            </a:pPr>
            <a:endParaRPr lang="en-US" sz="2000" dirty="0"/>
          </a:p>
        </p:txBody>
      </p:sp>
      <p:pic>
        <p:nvPicPr>
          <p:cNvPr id="4" name="Afbeelding 3">
            <a:extLst>
              <a:ext uri="{FF2B5EF4-FFF2-40B4-BE49-F238E27FC236}">
                <a16:creationId xmlns:a16="http://schemas.microsoft.com/office/drawing/2014/main" id="{560C2F9D-B251-2F6B-FE97-B4EBF5B39B5F}"/>
              </a:ext>
            </a:extLst>
          </p:cNvPr>
          <p:cNvPicPr>
            <a:picLocks noChangeAspect="1"/>
          </p:cNvPicPr>
          <p:nvPr/>
        </p:nvPicPr>
        <p:blipFill rotWithShape="1">
          <a:blip r:embed="rId2"/>
          <a:srcRect l="17251" r="37968" b="-1"/>
          <a:stretch/>
        </p:blipFill>
        <p:spPr>
          <a:xfrm>
            <a:off x="0" y="10"/>
            <a:ext cx="4635571" cy="6857990"/>
          </a:xfrm>
          <a:prstGeom prst="rect">
            <a:avLst/>
          </a:prstGeom>
          <a:effectLst/>
        </p:spPr>
      </p:pic>
      <p:cxnSp>
        <p:nvCxnSpPr>
          <p:cNvPr id="1034" name="Straight Connector 103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39E7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2993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el 4">
            <a:extLst>
              <a:ext uri="{FF2B5EF4-FFF2-40B4-BE49-F238E27FC236}">
                <a16:creationId xmlns:a16="http://schemas.microsoft.com/office/drawing/2014/main" id="{E310B524-4C35-687D-8DD5-0CDC0C4A968D}"/>
              </a:ext>
            </a:extLst>
          </p:cNvPr>
          <p:cNvGraphicFramePr>
            <a:graphicFrameLocks noGrp="1"/>
          </p:cNvGraphicFramePr>
          <p:nvPr>
            <p:extLst>
              <p:ext uri="{D42A27DB-BD31-4B8C-83A1-F6EECF244321}">
                <p14:modId xmlns:p14="http://schemas.microsoft.com/office/powerpoint/2010/main" val="4262467997"/>
              </p:ext>
            </p:extLst>
          </p:nvPr>
        </p:nvGraphicFramePr>
        <p:xfrm>
          <a:off x="1558317" y="643466"/>
          <a:ext cx="9075366" cy="6062430"/>
        </p:xfrm>
        <a:graphic>
          <a:graphicData uri="http://schemas.openxmlformats.org/drawingml/2006/table">
            <a:tbl>
              <a:tblPr firstRow="1" bandRow="1">
                <a:noFill/>
                <a:tableStyleId>{8799B23B-EC83-4686-B30A-512413B5E67A}</a:tableStyleId>
              </a:tblPr>
              <a:tblGrid>
                <a:gridCol w="4537683">
                  <a:extLst>
                    <a:ext uri="{9D8B030D-6E8A-4147-A177-3AD203B41FA5}">
                      <a16:colId xmlns:a16="http://schemas.microsoft.com/office/drawing/2014/main" val="755003461"/>
                    </a:ext>
                  </a:extLst>
                </a:gridCol>
                <a:gridCol w="4537683">
                  <a:extLst>
                    <a:ext uri="{9D8B030D-6E8A-4147-A177-3AD203B41FA5}">
                      <a16:colId xmlns:a16="http://schemas.microsoft.com/office/drawing/2014/main" val="615050336"/>
                    </a:ext>
                  </a:extLst>
                </a:gridCol>
              </a:tblGrid>
              <a:tr h="558642">
                <a:tc>
                  <a:txBody>
                    <a:bodyPr/>
                    <a:lstStyle/>
                    <a:p>
                      <a:r>
                        <a:rPr lang="nl-BE" sz="1600" b="0" cap="all" spc="150">
                          <a:solidFill>
                            <a:schemeClr val="lt1"/>
                          </a:solidFill>
                        </a:rPr>
                        <a:t>Groep 1</a:t>
                      </a:r>
                    </a:p>
                  </a:txBody>
                  <a:tcPr marL="138126" marR="138126" marT="138126" marB="138126">
                    <a:lnL w="12700" cmpd="sng">
                      <a:noFill/>
                    </a:lnL>
                    <a:lnR w="12700" cmpd="sng">
                      <a:noFill/>
                    </a:lnR>
                    <a:lnT w="12700" cmpd="sng">
                      <a:noFill/>
                    </a:lnT>
                    <a:lnB w="38100" cmpd="sng">
                      <a:noFill/>
                    </a:lnB>
                    <a:solidFill>
                      <a:srgbClr val="505356"/>
                    </a:solidFill>
                  </a:tcPr>
                </a:tc>
                <a:tc>
                  <a:txBody>
                    <a:bodyPr/>
                    <a:lstStyle/>
                    <a:p>
                      <a:r>
                        <a:rPr lang="nl-BE" sz="1600" b="0" cap="all" spc="150">
                          <a:solidFill>
                            <a:schemeClr val="lt1"/>
                          </a:solidFill>
                        </a:rPr>
                        <a:t>Groep 2</a:t>
                      </a:r>
                    </a:p>
                  </a:txBody>
                  <a:tcPr marL="138126" marR="138126" marT="138126" marB="138126">
                    <a:lnL w="12700" cmpd="sng">
                      <a:noFill/>
                    </a:lnL>
                    <a:lnR w="12700" cmpd="sng">
                      <a:noFill/>
                    </a:lnR>
                    <a:lnT w="12700" cmpd="sng">
                      <a:noFill/>
                    </a:lnT>
                    <a:lnB w="38100" cmpd="sng">
                      <a:noFill/>
                    </a:lnB>
                    <a:solidFill>
                      <a:srgbClr val="505356"/>
                    </a:solidFill>
                  </a:tcPr>
                </a:tc>
                <a:extLst>
                  <a:ext uri="{0D108BD9-81ED-4DB2-BD59-A6C34878D82A}">
                    <a16:rowId xmlns:a16="http://schemas.microsoft.com/office/drawing/2014/main" val="4184010709"/>
                  </a:ext>
                </a:extLst>
              </a:tr>
              <a:tr h="512600">
                <a:tc>
                  <a:txBody>
                    <a:bodyPr/>
                    <a:lstStyle/>
                    <a:p>
                      <a:r>
                        <a:rPr lang="nl-BE" sz="1800" cap="none" spc="0" dirty="0">
                          <a:solidFill>
                            <a:schemeClr val="tx1"/>
                          </a:solidFill>
                        </a:rPr>
                        <a:t>Pediater</a:t>
                      </a:r>
                    </a:p>
                  </a:txBody>
                  <a:tcPr marL="138126" marR="138126" marT="138126" marB="138126">
                    <a:lnL w="12700" cmpd="sng">
                      <a:noFill/>
                      <a:prstDash val="solid"/>
                    </a:lnL>
                    <a:lnR w="12700" cmpd="sng">
                      <a:noFill/>
                      <a:prstDash val="solid"/>
                    </a:lnR>
                    <a:lnT w="38100" cmpd="sng">
                      <a:noFill/>
                    </a:lnT>
                    <a:lnB w="12700" cmpd="sng">
                      <a:noFill/>
                      <a:prstDash val="solid"/>
                    </a:lnB>
                    <a:noFill/>
                  </a:tcPr>
                </a:tc>
                <a:tc>
                  <a:txBody>
                    <a:bodyPr/>
                    <a:lstStyle/>
                    <a:p>
                      <a:r>
                        <a:rPr lang="nl-BE" sz="1800" cap="none" spc="0">
                          <a:solidFill>
                            <a:schemeClr val="tx1"/>
                          </a:solidFill>
                        </a:rPr>
                        <a:t>Pediater </a:t>
                      </a:r>
                    </a:p>
                  </a:txBody>
                  <a:tcPr marL="138126" marR="138126" marT="138126" marB="138126">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860659266"/>
                  </a:ext>
                </a:extLst>
              </a:tr>
              <a:tr h="512600">
                <a:tc>
                  <a:txBody>
                    <a:bodyPr/>
                    <a:lstStyle/>
                    <a:p>
                      <a:r>
                        <a:rPr lang="nl-BE" sz="1800" cap="none" spc="0">
                          <a:solidFill>
                            <a:schemeClr val="tx1"/>
                          </a:solidFill>
                        </a:rPr>
                        <a:t>Kinderpsycholoog</a:t>
                      </a:r>
                    </a:p>
                  </a:txBody>
                  <a:tcPr marL="138126" marR="138126" marT="138126" marB="138126">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r>
                        <a:rPr lang="nl-BE" sz="1800" cap="none" spc="0">
                          <a:solidFill>
                            <a:schemeClr val="tx1"/>
                          </a:solidFill>
                        </a:rPr>
                        <a:t>Kinderpsycholoog</a:t>
                      </a:r>
                    </a:p>
                  </a:txBody>
                  <a:tcPr marL="138126" marR="138126" marT="138126" marB="138126">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305295143"/>
                  </a:ext>
                </a:extLst>
              </a:tr>
              <a:tr h="512600">
                <a:tc>
                  <a:txBody>
                    <a:bodyPr/>
                    <a:lstStyle/>
                    <a:p>
                      <a:r>
                        <a:rPr lang="nl-BE" sz="1800" cap="none" spc="0">
                          <a:solidFill>
                            <a:schemeClr val="tx1"/>
                          </a:solidFill>
                        </a:rPr>
                        <a:t>Hoofdverpleegkundige pediatrie</a:t>
                      </a:r>
                    </a:p>
                  </a:txBody>
                  <a:tcPr marL="138126" marR="138126" marT="138126" marB="138126">
                    <a:lnL w="12700" cmpd="sng">
                      <a:noFill/>
                      <a:prstDash val="solid"/>
                    </a:lnL>
                    <a:lnR w="12700" cmpd="sng">
                      <a:noFill/>
                      <a:prstDash val="solid"/>
                    </a:lnR>
                    <a:lnT w="12700" cmpd="sng">
                      <a:noFill/>
                      <a:prstDash val="solid"/>
                    </a:lnT>
                    <a:lnB w="12700" cmpd="sng">
                      <a:noFill/>
                      <a:prstDash val="solid"/>
                    </a:lnB>
                    <a:noFill/>
                  </a:tcPr>
                </a:tc>
                <a:tc>
                  <a:txBody>
                    <a:bodyPr/>
                    <a:lstStyle/>
                    <a:p>
                      <a:r>
                        <a:rPr lang="nl-BE" sz="1800" cap="none" spc="0">
                          <a:solidFill>
                            <a:schemeClr val="tx1"/>
                          </a:solidFill>
                        </a:rPr>
                        <a:t>Hoofdverpleegkundige pediatrie</a:t>
                      </a:r>
                    </a:p>
                  </a:txBody>
                  <a:tcPr marL="138126" marR="138126" marT="138126" marB="138126">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750420057"/>
                  </a:ext>
                </a:extLst>
              </a:tr>
              <a:tr h="712115">
                <a:tc>
                  <a:txBody>
                    <a:bodyPr/>
                    <a:lstStyle/>
                    <a:p>
                      <a:r>
                        <a:rPr lang="nl-BE" sz="1800" cap="none" spc="0">
                          <a:solidFill>
                            <a:schemeClr val="tx1"/>
                          </a:solidFill>
                        </a:rPr>
                        <a:t>Pediatrisch verpleegkundige</a:t>
                      </a:r>
                    </a:p>
                  </a:txBody>
                  <a:tcPr marL="138126" marR="138126" marT="138126" marB="138126">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r>
                        <a:rPr lang="nl-BE" sz="1800" cap="none" spc="0">
                          <a:solidFill>
                            <a:schemeClr val="tx1"/>
                          </a:solidFill>
                        </a:rPr>
                        <a:t>Pediatrisch verpleegkunde en pediatrisch thuisverpleegkundige</a:t>
                      </a:r>
                    </a:p>
                  </a:txBody>
                  <a:tcPr marL="138126" marR="138126" marT="138126" marB="138126">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1947963882"/>
                  </a:ext>
                </a:extLst>
              </a:tr>
              <a:tr h="512600">
                <a:tc>
                  <a:txBody>
                    <a:bodyPr/>
                    <a:lstStyle/>
                    <a:p>
                      <a:r>
                        <a:rPr lang="nl-BE" sz="1800" cap="none" spc="0">
                          <a:solidFill>
                            <a:schemeClr val="tx1"/>
                          </a:solidFill>
                        </a:rPr>
                        <a:t>Pediatrisch verpleegkundige</a:t>
                      </a:r>
                    </a:p>
                  </a:txBody>
                  <a:tcPr marL="138126" marR="138126" marT="138126" marB="138126">
                    <a:lnL w="12700" cmpd="sng">
                      <a:noFill/>
                      <a:prstDash val="solid"/>
                    </a:lnL>
                    <a:lnR w="12700" cmpd="sng">
                      <a:noFill/>
                      <a:prstDash val="solid"/>
                    </a:lnR>
                    <a:lnT w="12700" cmpd="sng">
                      <a:noFill/>
                      <a:prstDash val="solid"/>
                    </a:lnT>
                    <a:lnB w="12700" cmpd="sng">
                      <a:noFill/>
                      <a:prstDash val="solid"/>
                    </a:lnB>
                    <a:noFill/>
                  </a:tcPr>
                </a:tc>
                <a:tc>
                  <a:txBody>
                    <a:bodyPr/>
                    <a:lstStyle/>
                    <a:p>
                      <a:r>
                        <a:rPr lang="nl-BE" sz="1800" cap="none" spc="0">
                          <a:solidFill>
                            <a:schemeClr val="tx1"/>
                          </a:solidFill>
                        </a:rPr>
                        <a:t>Student verpleegkunde (stage pediatrie)</a:t>
                      </a:r>
                    </a:p>
                  </a:txBody>
                  <a:tcPr marL="138126" marR="138126" marT="138126" marB="138126">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41366185"/>
                  </a:ext>
                </a:extLst>
              </a:tr>
              <a:tr h="512600">
                <a:tc>
                  <a:txBody>
                    <a:bodyPr/>
                    <a:lstStyle/>
                    <a:p>
                      <a:r>
                        <a:rPr lang="nl-BE" sz="1800" cap="none" spc="0">
                          <a:solidFill>
                            <a:schemeClr val="tx1"/>
                          </a:solidFill>
                        </a:rPr>
                        <a:t>Pediatrisch verpleegkundige</a:t>
                      </a:r>
                    </a:p>
                  </a:txBody>
                  <a:tcPr marL="138126" marR="138126" marT="138126" marB="138126">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endParaRPr lang="nl-BE" sz="1800" cap="none" spc="0">
                        <a:solidFill>
                          <a:schemeClr val="tx1"/>
                        </a:solidFill>
                      </a:endParaRPr>
                    </a:p>
                  </a:txBody>
                  <a:tcPr marL="138126" marR="138126" marT="138126" marB="138126">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006898621"/>
                  </a:ext>
                </a:extLst>
              </a:tr>
              <a:tr h="712115">
                <a:tc>
                  <a:txBody>
                    <a:bodyPr/>
                    <a:lstStyle/>
                    <a:p>
                      <a:r>
                        <a:rPr lang="nl-BE" sz="1800" cap="none" spc="0">
                          <a:solidFill>
                            <a:schemeClr val="tx1"/>
                          </a:solidFill>
                        </a:rPr>
                        <a:t>Moeder 4-meisje dat recent maagsonde plaatsing onderging</a:t>
                      </a:r>
                    </a:p>
                  </a:txBody>
                  <a:tcPr marL="138126" marR="138126" marT="138126" marB="138126">
                    <a:lnL w="12700" cmpd="sng">
                      <a:noFill/>
                      <a:prstDash val="solid"/>
                    </a:lnL>
                    <a:lnR w="12700" cmpd="sng">
                      <a:noFill/>
                      <a:prstDash val="solid"/>
                    </a:lnR>
                    <a:lnT w="12700" cmpd="sng">
                      <a:noFill/>
                      <a:prstDash val="solid"/>
                    </a:lnT>
                    <a:lnB w="12700" cmpd="sng">
                      <a:noFill/>
                      <a:prstDash val="solid"/>
                    </a:lnB>
                    <a:noFill/>
                  </a:tcPr>
                </a:tc>
                <a:tc>
                  <a:txBody>
                    <a:bodyPr/>
                    <a:lstStyle/>
                    <a:p>
                      <a:r>
                        <a:rPr lang="nl-BE" sz="1800" cap="none" spc="0">
                          <a:solidFill>
                            <a:schemeClr val="tx1"/>
                          </a:solidFill>
                        </a:rPr>
                        <a:t>Moeder van een 4-jarige jongen die recent een maagsonde plaatsing onderging</a:t>
                      </a:r>
                    </a:p>
                  </a:txBody>
                  <a:tcPr marL="138126" marR="138126" marT="138126" marB="138126">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716311797"/>
                  </a:ext>
                </a:extLst>
              </a:tr>
              <a:tr h="512600">
                <a:tc>
                  <a:txBody>
                    <a:bodyPr/>
                    <a:lstStyle/>
                    <a:p>
                      <a:r>
                        <a:rPr lang="nl-BE" sz="1800" cap="none" spc="0">
                          <a:solidFill>
                            <a:schemeClr val="tx1"/>
                          </a:solidFill>
                        </a:rPr>
                        <a:t>PROSA-teamlid </a:t>
                      </a:r>
                    </a:p>
                  </a:txBody>
                  <a:tcPr marL="138126" marR="138126" marT="138126" marB="138126">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r>
                        <a:rPr lang="nl-BE" sz="1800" cap="none" spc="0">
                          <a:solidFill>
                            <a:schemeClr val="tx1"/>
                          </a:solidFill>
                        </a:rPr>
                        <a:t>PROSA-teamlid</a:t>
                      </a:r>
                    </a:p>
                  </a:txBody>
                  <a:tcPr marL="138126" marR="138126" marT="138126" marB="138126">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1285372768"/>
                  </a:ext>
                </a:extLst>
              </a:tr>
              <a:tr h="512600">
                <a:tc>
                  <a:txBody>
                    <a:bodyPr/>
                    <a:lstStyle/>
                    <a:p>
                      <a:r>
                        <a:rPr lang="nl-BE" sz="1800" cap="none" spc="0">
                          <a:solidFill>
                            <a:schemeClr val="tx1"/>
                          </a:solidFill>
                        </a:rPr>
                        <a:t>2 onderzoekers PXL</a:t>
                      </a:r>
                    </a:p>
                  </a:txBody>
                  <a:tcPr marL="138126" marR="138126" marT="138126" marB="138126">
                    <a:lnL w="12700" cmpd="sng">
                      <a:noFill/>
                      <a:prstDash val="solid"/>
                    </a:lnL>
                    <a:lnR w="12700" cmpd="sng">
                      <a:noFill/>
                      <a:prstDash val="solid"/>
                    </a:lnR>
                    <a:lnT w="12700" cmpd="sng">
                      <a:noFill/>
                      <a:prstDash val="solid"/>
                    </a:lnT>
                    <a:lnB w="12700" cmpd="sng">
                      <a:noFill/>
                      <a:prstDash val="solid"/>
                    </a:lnB>
                    <a:noFill/>
                  </a:tcPr>
                </a:tc>
                <a:tc>
                  <a:txBody>
                    <a:bodyPr/>
                    <a:lstStyle/>
                    <a:p>
                      <a:r>
                        <a:rPr lang="nl-BE" sz="1800" cap="none" spc="0" dirty="0">
                          <a:solidFill>
                            <a:schemeClr val="tx1"/>
                          </a:solidFill>
                        </a:rPr>
                        <a:t>2 onderzoekers PXL</a:t>
                      </a:r>
                    </a:p>
                  </a:txBody>
                  <a:tcPr marL="138126" marR="138126" marT="138126" marB="138126">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385218243"/>
                  </a:ext>
                </a:extLst>
              </a:tr>
            </a:tbl>
          </a:graphicData>
        </a:graphic>
      </p:graphicFrame>
    </p:spTree>
    <p:extLst>
      <p:ext uri="{BB962C8B-B14F-4D97-AF65-F5344CB8AC3E}">
        <p14:creationId xmlns:p14="http://schemas.microsoft.com/office/powerpoint/2010/main" val="1715015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67EF7400-A54A-F165-9183-1ED9D5C79BB3}"/>
              </a:ext>
            </a:extLst>
          </p:cNvPr>
          <p:cNvPicPr>
            <a:picLocks noChangeAspect="1"/>
          </p:cNvPicPr>
          <p:nvPr/>
        </p:nvPicPr>
        <p:blipFill>
          <a:blip r:embed="rId2"/>
          <a:stretch>
            <a:fillRect/>
          </a:stretch>
        </p:blipFill>
        <p:spPr>
          <a:xfrm>
            <a:off x="0" y="1"/>
            <a:ext cx="12192000" cy="6857999"/>
          </a:xfrm>
          <a:prstGeom prst="rect">
            <a:avLst/>
          </a:prstGeom>
        </p:spPr>
      </p:pic>
      <p:sp>
        <p:nvSpPr>
          <p:cNvPr id="3" name="Tekstvak 2">
            <a:extLst>
              <a:ext uri="{FF2B5EF4-FFF2-40B4-BE49-F238E27FC236}">
                <a16:creationId xmlns:a16="http://schemas.microsoft.com/office/drawing/2014/main" id="{5D765B03-7400-5D07-66AC-67548669FAE5}"/>
              </a:ext>
            </a:extLst>
          </p:cNvPr>
          <p:cNvSpPr txBox="1"/>
          <p:nvPr/>
        </p:nvSpPr>
        <p:spPr>
          <a:xfrm>
            <a:off x="1513840" y="690880"/>
            <a:ext cx="7548880" cy="2677656"/>
          </a:xfrm>
          <a:prstGeom prst="rect">
            <a:avLst/>
          </a:prstGeom>
          <a:noFill/>
        </p:spPr>
        <p:txBody>
          <a:bodyPr wrap="square" rtlCol="0">
            <a:spAutoFit/>
          </a:bodyPr>
          <a:lstStyle/>
          <a:p>
            <a:r>
              <a:rPr lang="nl-BE" sz="4400" dirty="0"/>
              <a:t>Vragen om in jullie achterhoofd te houden tijdens de presentatie….</a:t>
            </a:r>
          </a:p>
          <a:p>
            <a:endParaRPr lang="nl-BE" dirty="0"/>
          </a:p>
          <a:p>
            <a:r>
              <a:rPr lang="nl-BE" dirty="0"/>
              <a:t> </a:t>
            </a:r>
          </a:p>
        </p:txBody>
      </p:sp>
      <p:sp>
        <p:nvSpPr>
          <p:cNvPr id="4" name="Tekstvak 3">
            <a:extLst>
              <a:ext uri="{FF2B5EF4-FFF2-40B4-BE49-F238E27FC236}">
                <a16:creationId xmlns:a16="http://schemas.microsoft.com/office/drawing/2014/main" id="{5921DEDC-0F76-8804-A809-A9C8878A0276}"/>
              </a:ext>
            </a:extLst>
          </p:cNvPr>
          <p:cNvSpPr txBox="1"/>
          <p:nvPr/>
        </p:nvSpPr>
        <p:spPr>
          <a:xfrm>
            <a:off x="5730240" y="4185920"/>
            <a:ext cx="5811520" cy="224676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nl-BE" sz="2000" b="0" i="0" u="none" strike="noStrike" kern="1200" cap="none" spc="0" normalizeH="0" baseline="0" noProof="0" dirty="0">
                <a:ln>
                  <a:noFill/>
                </a:ln>
                <a:solidFill>
                  <a:prstClr val="black"/>
                </a:solidFill>
                <a:effectLst/>
                <a:uLnTx/>
                <a:uFillTx/>
                <a:latin typeface="Calibri" panose="020F0502020204030204"/>
                <a:ea typeface="+mn-ea"/>
                <a:cs typeface="+mn-cs"/>
              </a:rPr>
              <a:t>Zijn er nog praktische zaken waar rekening mee moet gehouden moeten bij de plaatsen van een MS, die nu niet aan bod zijn gekomen?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nl-BE" sz="2000" b="0" i="0" u="none" strike="noStrike" kern="1200" cap="none" spc="0" normalizeH="0" baseline="0" noProof="0" dirty="0">
                <a:ln>
                  <a:noFill/>
                </a:ln>
                <a:solidFill>
                  <a:prstClr val="black"/>
                </a:solidFill>
                <a:effectLst/>
                <a:uLnTx/>
                <a:uFillTx/>
                <a:latin typeface="Calibri" panose="020F0502020204030204"/>
                <a:ea typeface="+mn-ea"/>
                <a:cs typeface="+mn-cs"/>
              </a:rPr>
              <a:t>Merken jullie nog andere zaken op in jullie dagdagelijkse praktijk? Tegenstrijdigheden?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nl-BE" sz="2000" b="0" i="0" u="none" strike="noStrike" kern="1200" cap="none" spc="0" normalizeH="0" baseline="0" noProof="0" dirty="0">
                <a:ln>
                  <a:noFill/>
                </a:ln>
                <a:solidFill>
                  <a:prstClr val="black"/>
                </a:solidFill>
                <a:effectLst/>
                <a:uLnTx/>
                <a:uFillTx/>
                <a:latin typeface="Calibri" panose="020F0502020204030204"/>
                <a:ea typeface="+mn-ea"/>
                <a:cs typeface="+mn-cs"/>
              </a:rPr>
              <a:t>Hebben jullie nog aanvullingen op de thema’s die de focusgroepen naar voren brachten? </a:t>
            </a:r>
          </a:p>
        </p:txBody>
      </p:sp>
    </p:spTree>
    <p:extLst>
      <p:ext uri="{BB962C8B-B14F-4D97-AF65-F5344CB8AC3E}">
        <p14:creationId xmlns:p14="http://schemas.microsoft.com/office/powerpoint/2010/main" val="3786466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Afbeelding 1">
            <a:extLst>
              <a:ext uri="{FF2B5EF4-FFF2-40B4-BE49-F238E27FC236}">
                <a16:creationId xmlns:a16="http://schemas.microsoft.com/office/drawing/2014/main" id="{21C98332-470E-DF7A-6A3E-D32198FE3FFD}"/>
              </a:ext>
            </a:extLst>
          </p:cNvPr>
          <p:cNvPicPr>
            <a:picLocks noChangeAspect="1"/>
          </p:cNvPicPr>
          <p:nvPr/>
        </p:nvPicPr>
        <p:blipFill rotWithShape="1">
          <a:blip r:embed="rId2"/>
          <a:srcRect l="11095" r="1" b="1"/>
          <a:stretch/>
        </p:blipFill>
        <p:spPr>
          <a:xfrm>
            <a:off x="20" y="1282"/>
            <a:ext cx="12191980" cy="6856718"/>
          </a:xfrm>
          <a:prstGeom prst="rect">
            <a:avLst/>
          </a:prstGeom>
        </p:spPr>
      </p:pic>
      <p:sp>
        <p:nvSpPr>
          <p:cNvPr id="3" name="Tekstvak 2">
            <a:extLst>
              <a:ext uri="{FF2B5EF4-FFF2-40B4-BE49-F238E27FC236}">
                <a16:creationId xmlns:a16="http://schemas.microsoft.com/office/drawing/2014/main" id="{DDF42BD3-8236-C1C4-461F-EE6E0AE196D4}"/>
              </a:ext>
            </a:extLst>
          </p:cNvPr>
          <p:cNvSpPr txBox="1"/>
          <p:nvPr/>
        </p:nvSpPr>
        <p:spPr>
          <a:xfrm>
            <a:off x="579120" y="2113280"/>
            <a:ext cx="4013200" cy="1107996"/>
          </a:xfrm>
          <a:prstGeom prst="rect">
            <a:avLst/>
          </a:prstGeom>
          <a:noFill/>
        </p:spPr>
        <p:txBody>
          <a:bodyPr wrap="square" rtlCol="0">
            <a:spAutoFit/>
          </a:bodyPr>
          <a:lstStyle/>
          <a:p>
            <a:r>
              <a:rPr lang="nl-BE" sz="6600" b="1" dirty="0">
                <a:latin typeface="+mj-lt"/>
              </a:rPr>
              <a:t>Resultaten</a:t>
            </a:r>
          </a:p>
        </p:txBody>
      </p:sp>
    </p:spTree>
    <p:extLst>
      <p:ext uri="{BB962C8B-B14F-4D97-AF65-F5344CB8AC3E}">
        <p14:creationId xmlns:p14="http://schemas.microsoft.com/office/powerpoint/2010/main" val="2594442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C3444A0-06CC-0DE1-09F7-A5C8D64ED5DB}"/>
              </a:ext>
            </a:extLst>
          </p:cNvPr>
          <p:cNvPicPr>
            <a:picLocks noChangeAspect="1"/>
          </p:cNvPicPr>
          <p:nvPr/>
        </p:nvPicPr>
        <p:blipFill>
          <a:blip r:embed="rId2"/>
          <a:stretch>
            <a:fillRect/>
          </a:stretch>
        </p:blipFill>
        <p:spPr>
          <a:xfrm>
            <a:off x="0" y="2059"/>
            <a:ext cx="12192000" cy="6853881"/>
          </a:xfrm>
          <a:prstGeom prst="rect">
            <a:avLst/>
          </a:prstGeom>
        </p:spPr>
      </p:pic>
      <p:sp>
        <p:nvSpPr>
          <p:cNvPr id="2" name="Titel 1">
            <a:extLst>
              <a:ext uri="{FF2B5EF4-FFF2-40B4-BE49-F238E27FC236}">
                <a16:creationId xmlns:a16="http://schemas.microsoft.com/office/drawing/2014/main" id="{6B842D33-79A4-8919-1BF4-48ADDC98440F}"/>
              </a:ext>
            </a:extLst>
          </p:cNvPr>
          <p:cNvSpPr>
            <a:spLocks noGrp="1"/>
          </p:cNvSpPr>
          <p:nvPr>
            <p:ph type="title"/>
          </p:nvPr>
        </p:nvSpPr>
        <p:spPr/>
        <p:txBody>
          <a:bodyPr/>
          <a:lstStyle/>
          <a:p>
            <a:r>
              <a:rPr lang="nl-BE" dirty="0">
                <a:solidFill>
                  <a:schemeClr val="tx1"/>
                </a:solidFill>
                <a:latin typeface="+mj-lt"/>
              </a:rPr>
              <a:t>Citaat van een PROSA-teamlid</a:t>
            </a:r>
            <a:endParaRPr lang="en-US" dirty="0">
              <a:solidFill>
                <a:schemeClr val="tx1"/>
              </a:solidFill>
              <a:latin typeface="+mj-lt"/>
            </a:endParaRPr>
          </a:p>
        </p:txBody>
      </p:sp>
      <p:sp>
        <p:nvSpPr>
          <p:cNvPr id="3" name="Tijdelijke aanduiding voor inhoud 2">
            <a:extLst>
              <a:ext uri="{FF2B5EF4-FFF2-40B4-BE49-F238E27FC236}">
                <a16:creationId xmlns:a16="http://schemas.microsoft.com/office/drawing/2014/main" id="{9AA4F74D-7E6D-9E2A-8C43-4F541D51460E}"/>
              </a:ext>
            </a:extLst>
          </p:cNvPr>
          <p:cNvSpPr>
            <a:spLocks noGrp="1"/>
          </p:cNvSpPr>
          <p:nvPr>
            <p:ph idx="1"/>
          </p:nvPr>
        </p:nvSpPr>
        <p:spPr>
          <a:xfrm>
            <a:off x="838200" y="1825625"/>
            <a:ext cx="6162040" cy="4351338"/>
          </a:xfrm>
        </p:spPr>
        <p:txBody>
          <a:bodyPr>
            <a:normAutofit lnSpcReduction="10000"/>
          </a:bodyPr>
          <a:lstStyle/>
          <a:p>
            <a:pPr marL="0" indent="0">
              <a:buNone/>
            </a:pPr>
            <a:endParaRPr lang="nl-BE" i="1" dirty="0"/>
          </a:p>
          <a:p>
            <a:pPr marL="0" indent="0">
              <a:buNone/>
            </a:pPr>
            <a:endParaRPr lang="nl-BE" i="1" dirty="0"/>
          </a:p>
          <a:p>
            <a:pPr marL="0" indent="0">
              <a:buNone/>
            </a:pPr>
            <a:r>
              <a:rPr lang="nl-BE" i="1" dirty="0"/>
              <a:t>“De plaatsing van een maagsonde is een vaak uitgevoerde procedure en is één van de meest pijnlijke en meest vervelende procedures omdat het in de neus is, één van de meest gevoelige regio’s van het lichaam. In vergelijking met een infuus plaatsing is er minder controle over pijnsensatie. Een eerste ervaring voor een kind is cruciaal.”</a:t>
            </a:r>
            <a:endParaRPr lang="en-US" i="1" dirty="0"/>
          </a:p>
        </p:txBody>
      </p:sp>
    </p:spTree>
    <p:extLst>
      <p:ext uri="{BB962C8B-B14F-4D97-AF65-F5344CB8AC3E}">
        <p14:creationId xmlns:p14="http://schemas.microsoft.com/office/powerpoint/2010/main" val="296199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20A09E31E805847861C29B255BAFBB6" ma:contentTypeVersion="8" ma:contentTypeDescription="Een nieuw document maken." ma:contentTypeScope="" ma:versionID="6b6772f5799dd99638e66be9dce85d09">
  <xsd:schema xmlns:xsd="http://www.w3.org/2001/XMLSchema" xmlns:xs="http://www.w3.org/2001/XMLSchema" xmlns:p="http://schemas.microsoft.com/office/2006/metadata/properties" xmlns:ns2="8118e8a1-f7d0-4fba-9378-265d754043f6" targetNamespace="http://schemas.microsoft.com/office/2006/metadata/properties" ma:root="true" ma:fieldsID="f37ebe401f611194c0b0bc875c4344bc" ns2:_="">
    <xsd:import namespace="8118e8a1-f7d0-4fba-9378-265d754043f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18e8a1-f7d0-4fba-9378-265d754043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DA4973F-35BD-4E95-B9E7-0377A3B24C29}">
  <ds:schemaRefs>
    <ds:schemaRef ds:uri="http://schemas.microsoft.com/sharepoint/v3/contenttype/forms"/>
  </ds:schemaRefs>
</ds:datastoreItem>
</file>

<file path=customXml/itemProps2.xml><?xml version="1.0" encoding="utf-8"?>
<ds:datastoreItem xmlns:ds="http://schemas.openxmlformats.org/officeDocument/2006/customXml" ds:itemID="{02433E5C-ACC9-4C3F-B88A-3150E96C46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18e8a1-f7d0-4fba-9378-265d754043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06DFAB1-8889-49B9-99CC-05BE5F887DB8}">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8118e8a1-f7d0-4fba-9378-265d754043f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809</TotalTime>
  <Words>1598</Words>
  <Application>Microsoft Office PowerPoint</Application>
  <PresentationFormat>Breedbeeld</PresentationFormat>
  <Paragraphs>215</Paragraphs>
  <Slides>28</Slides>
  <Notes>7</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28</vt:i4>
      </vt:variant>
    </vt:vector>
  </HeadingPairs>
  <TitlesOfParts>
    <vt:vector size="33" baseType="lpstr">
      <vt:lpstr>Arial</vt:lpstr>
      <vt:lpstr>Calibri</vt:lpstr>
      <vt:lpstr>Calibri Light</vt:lpstr>
      <vt:lpstr>Wingdings</vt:lpstr>
      <vt:lpstr>1_Kantoorthema</vt:lpstr>
      <vt:lpstr>De plaatsing van een maagsonde bij jonge kinderen Ervaringen van professionals en ouders vanuit focusgroep onderzoek</vt:lpstr>
      <vt:lpstr>PowerPoint-presentatie</vt:lpstr>
      <vt:lpstr>Onderzoeksvraag?</vt:lpstr>
      <vt:lpstr>Doelstellingen</vt:lpstr>
      <vt:lpstr>Methodologie</vt:lpstr>
      <vt:lpstr>PowerPoint-presentatie</vt:lpstr>
      <vt:lpstr>PowerPoint-presentatie</vt:lpstr>
      <vt:lpstr>PowerPoint-presentatie</vt:lpstr>
      <vt:lpstr>Citaat van een PROSA-teamlid</vt:lpstr>
      <vt:lpstr>Citaat van een verpleegkundige</vt:lpstr>
      <vt:lpstr>Thema 1:  Hoe beleven participanten de MS plaatsing?</vt:lpstr>
      <vt:lpstr>Thema 2A. Procedurele voorbereiding - informatie</vt:lpstr>
      <vt:lpstr>Citaat van een ouder, een hoofdverpleegkundige en een PROSA-teamlid</vt:lpstr>
      <vt:lpstr>Thema 2B.  Procedurele voorbereiding – materiaal/medicatie</vt:lpstr>
      <vt:lpstr>Thema 3 Infrastructuur interventielokaal</vt:lpstr>
      <vt:lpstr>Thema 4A.  Organisatorische aspecten - Indicaties</vt:lpstr>
      <vt:lpstr>Thema 4B.  Organisatorische aspecten - Personeel</vt:lpstr>
      <vt:lpstr>Citaat van een ouder…</vt:lpstr>
      <vt:lpstr>Thema 5A:  Procedure zelf - Positionering</vt:lpstr>
      <vt:lpstr>Thema 5B: Afleiding</vt:lpstr>
      <vt:lpstr>Thema 5C.  Procedure zelf - Materiaal</vt:lpstr>
      <vt:lpstr>Thema 5D:   Procedure zelf - Acties</vt:lpstr>
      <vt:lpstr>Citaat van een pediater</vt:lpstr>
      <vt:lpstr>Thema 6: Na de procedure</vt:lpstr>
      <vt:lpstr>Thema 7:  Educatie – skills – techniek </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Procedural distress in young children (=procedurele stress bij jonge kinderen)</dc:title>
  <dc:creator>Jo Vrancken</dc:creator>
  <cp:lastModifiedBy>Marieke Allegaert</cp:lastModifiedBy>
  <cp:revision>24</cp:revision>
  <dcterms:created xsi:type="dcterms:W3CDTF">2022-06-02T11:09:12Z</dcterms:created>
  <dcterms:modified xsi:type="dcterms:W3CDTF">2023-03-10T20:33:35Z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0x010100C20A09E31E805847861C29B255BAFBB6</vt:lpwstr>
  </property>
  <property fmtid="{D5CDD505-2E9C-101B-9397-08002B2CF9AE}" pid="3" name="MSIP_Label_f95379a6-efcb-4855-97e0-03c6be785496_Enabled">
    <vt:lpwstr>true</vt:lpwstr>
  </property>
  <property fmtid="{D5CDD505-2E9C-101B-9397-08002B2CF9AE}" pid="4" name="MSIP_Label_f95379a6-efcb-4855-97e0-03c6be785496_SetDate">
    <vt:lpwstr>2023-03-09T15:00:25Z</vt:lpwstr>
  </property>
  <property fmtid="{D5CDD505-2E9C-101B-9397-08002B2CF9AE}" pid="5" name="MSIP_Label_f95379a6-efcb-4855-97e0-03c6be785496_Method">
    <vt:lpwstr>Standard</vt:lpwstr>
  </property>
  <property fmtid="{D5CDD505-2E9C-101B-9397-08002B2CF9AE}" pid="6" name="MSIP_Label_f95379a6-efcb-4855-97e0-03c6be785496_Name">
    <vt:lpwstr>f95379a6-efcb-4855-97e0-03c6be785496</vt:lpwstr>
  </property>
  <property fmtid="{D5CDD505-2E9C-101B-9397-08002B2CF9AE}" pid="7" name="MSIP_Label_f95379a6-efcb-4855-97e0-03c6be785496_SiteId">
    <vt:lpwstr>0bff66c5-45db-46ed-8b81-87959e069b90</vt:lpwstr>
  </property>
  <property fmtid="{D5CDD505-2E9C-101B-9397-08002B2CF9AE}" pid="8" name="MSIP_Label_f95379a6-efcb-4855-97e0-03c6be785496_ActionId">
    <vt:lpwstr>10a29e61-531f-4f94-a054-21d6c41a83ad</vt:lpwstr>
  </property>
  <property fmtid="{D5CDD505-2E9C-101B-9397-08002B2CF9AE}" pid="9" name="MSIP_Label_f95379a6-efcb-4855-97e0-03c6be785496_ContentBits">
    <vt:lpwstr>0</vt:lpwstr>
  </property>
</Properties>
</file>