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7" r:id="rId2"/>
    <p:sldId id="311" r:id="rId3"/>
    <p:sldId id="312" r:id="rId4"/>
    <p:sldId id="313" r:id="rId5"/>
    <p:sldId id="333" r:id="rId6"/>
    <p:sldId id="314" r:id="rId7"/>
    <p:sldId id="315" r:id="rId8"/>
    <p:sldId id="334" r:id="rId9"/>
    <p:sldId id="316" r:id="rId10"/>
    <p:sldId id="317" r:id="rId11"/>
    <p:sldId id="320" r:id="rId12"/>
    <p:sldId id="322" r:id="rId13"/>
    <p:sldId id="335" r:id="rId14"/>
    <p:sldId id="323" r:id="rId15"/>
    <p:sldId id="324" r:id="rId16"/>
    <p:sldId id="325" r:id="rId17"/>
    <p:sldId id="336" r:id="rId18"/>
    <p:sldId id="326" r:id="rId19"/>
    <p:sldId id="327" r:id="rId20"/>
    <p:sldId id="338" r:id="rId21"/>
    <p:sldId id="328" r:id="rId22"/>
    <p:sldId id="337" r:id="rId23"/>
    <p:sldId id="339" r:id="rId24"/>
    <p:sldId id="340" r:id="rId25"/>
    <p:sldId id="341" r:id="rId26"/>
    <p:sldId id="318" r:id="rId27"/>
    <p:sldId id="329" r:id="rId28"/>
    <p:sldId id="342" r:id="rId29"/>
    <p:sldId id="309" r:id="rId30"/>
    <p:sldId id="330" r:id="rId31"/>
    <p:sldId id="343" r:id="rId32"/>
  </p:sldIdLst>
  <p:sldSz cx="13004800" cy="97536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5pPr>
    <a:lvl6pPr marL="22860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6pPr>
    <a:lvl7pPr marL="27432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7pPr>
    <a:lvl8pPr marL="32004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8pPr>
    <a:lvl9pPr marL="36576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F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Style moye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27"/>
    <p:restoredTop sz="92912"/>
  </p:normalViewPr>
  <p:slideViewPr>
    <p:cSldViewPr>
      <p:cViewPr varScale="1">
        <p:scale>
          <a:sx n="75" d="100"/>
          <a:sy n="75" d="100"/>
        </p:scale>
        <p:origin x="1638" y="72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221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 altLang="x-non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C0C12B3-74F8-D34F-B69B-179E82031913}" type="datetimeFigureOut">
              <a:rPr lang="fr-FR" altLang="x-none"/>
              <a:pPr/>
              <a:t>28/02/2023</a:t>
            </a:fld>
            <a:endParaRPr lang="fr-FR" altLang="x-non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 altLang="x-non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D18474B-F2D7-044B-9C41-206A298937FE}" type="slidenum">
              <a:rPr lang="fr-FR" altLang="x-none"/>
              <a:pPr/>
              <a:t>‹nr.›</a:t>
            </a:fld>
            <a:endParaRPr lang="fr-FR" altLang="x-non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 altLang="x-non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F96E427-20A4-7149-9AC6-33AE0BC13C30}" type="datetimeFigureOut">
              <a:rPr lang="fr-FR" altLang="x-none"/>
              <a:pPr/>
              <a:t>28/02/2023</a:t>
            </a:fld>
            <a:endParaRPr lang="fr-FR" altLang="x-none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 altLang="x-non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7835E14-57F4-8C4F-9D74-BC05931D854B}" type="slidenum">
              <a:rPr lang="fr-FR" altLang="x-none"/>
              <a:pPr/>
              <a:t>‹nr.›</a:t>
            </a:fld>
            <a:endParaRPr lang="fr-FR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Espace réservé de l’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altLang="x-none"/>
              <a:t>Invasivity &gt;&gt; length</a:t>
            </a:r>
          </a:p>
        </p:txBody>
      </p:sp>
      <p:sp>
        <p:nvSpPr>
          <p:cNvPr id="1433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fld id="{3B58E812-8A20-AA41-BA35-5487E51566DB}" type="slidenum">
              <a:rPr lang="fr-FR" altLang="x-none" sz="1200"/>
              <a:pPr/>
              <a:t>10</a:t>
            </a:fld>
            <a:endParaRPr lang="fr-FR" altLang="x-none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4304768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2568778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6297959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58825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762254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8869186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387424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9827272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099984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4499854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>
              <a:sym typeface="Gill Sans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963546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>
                <a:sym typeface="Gill Sans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fr-FR">
                <a:sym typeface="Gill Sans" charset="0"/>
              </a:rPr>
              <a:t>Second level</a:t>
            </a:r>
          </a:p>
          <a:p>
            <a:pPr lvl="2"/>
            <a:r>
              <a:rPr lang="en-US" altLang="fr-FR">
                <a:sym typeface="Gill Sans" charset="0"/>
              </a:rPr>
              <a:t>Third level</a:t>
            </a:r>
          </a:p>
          <a:p>
            <a:pPr lvl="3"/>
            <a:r>
              <a:rPr lang="en-US" altLang="fr-FR">
                <a:sym typeface="Gill Sans" charset="0"/>
              </a:rPr>
              <a:t>Fourth level</a:t>
            </a:r>
          </a:p>
          <a:p>
            <a:pPr lvl="4"/>
            <a:r>
              <a:rPr lang="en-US" altLang="fr-FR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57.jpe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556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Rectangle 6"/>
          <p:cNvSpPr>
            <a:spLocks noGrp="1" noChangeArrowheads="1"/>
          </p:cNvSpPr>
          <p:nvPr>
            <p:ph type="title"/>
          </p:nvPr>
        </p:nvSpPr>
        <p:spPr>
          <a:xfrm>
            <a:off x="546100" y="238125"/>
            <a:ext cx="11880850" cy="5580063"/>
          </a:xfrm>
        </p:spPr>
        <p:txBody>
          <a:bodyPr anchor="b"/>
          <a:lstStyle/>
          <a:p>
            <a:pPr algn="l" eaLnBrk="1" hangingPunct="1"/>
            <a:r>
              <a:rPr lang="en-US" altLang="fr-FR" sz="8000">
                <a:solidFill>
                  <a:srgbClr val="FFC000"/>
                </a:solidFill>
              </a:rPr>
              <a:t>Postoperative Pain</a:t>
            </a:r>
            <a:br>
              <a:rPr lang="en-US" altLang="fr-FR" sz="8000">
                <a:solidFill>
                  <a:srgbClr val="FFC000"/>
                </a:solidFill>
              </a:rPr>
            </a:br>
            <a:r>
              <a:rPr lang="en-US" altLang="fr-FR" sz="8000">
                <a:solidFill>
                  <a:schemeClr val="bg1"/>
                </a:solidFill>
              </a:rPr>
              <a:t>                   </a:t>
            </a:r>
            <a:r>
              <a:rPr lang="en-US" altLang="fr-FR" sz="7200">
                <a:solidFill>
                  <a:srgbClr val="FFC000"/>
                </a:solidFill>
              </a:rPr>
              <a:t>in Children</a:t>
            </a:r>
            <a:br>
              <a:rPr lang="en-US" altLang="fr-FR" sz="7200">
                <a:solidFill>
                  <a:schemeClr val="bg1"/>
                </a:solidFill>
              </a:rPr>
            </a:br>
            <a:r>
              <a:rPr lang="en-US" altLang="fr-FR" sz="7200">
                <a:solidFill>
                  <a:schemeClr val="bg1"/>
                </a:solidFill>
              </a:rPr>
              <a:t>			</a:t>
            </a:r>
            <a:r>
              <a:rPr lang="en-US" altLang="fr-FR" sz="5400">
                <a:solidFill>
                  <a:schemeClr val="bg1"/>
                </a:solidFill>
              </a:rPr>
              <a:t>available resources</a:t>
            </a:r>
            <a:br>
              <a:rPr lang="en-US" altLang="fr-FR" sz="5400">
                <a:solidFill>
                  <a:schemeClr val="bg1"/>
                </a:solidFill>
              </a:rPr>
            </a:br>
            <a:r>
              <a:rPr lang="en-US" altLang="fr-FR" sz="5400">
                <a:solidFill>
                  <a:schemeClr val="bg1"/>
                </a:solidFill>
              </a:rPr>
              <a:t>				during </a:t>
            </a:r>
            <a:r>
              <a:rPr lang="en-US" altLang="fr-FR" sz="5800">
                <a:solidFill>
                  <a:schemeClr val="bg1"/>
                </a:solidFill>
              </a:rPr>
              <a:t>the</a:t>
            </a:r>
            <a:br>
              <a:rPr lang="en-US" altLang="fr-FR" sz="5800">
                <a:solidFill>
                  <a:schemeClr val="bg1"/>
                </a:solidFill>
              </a:rPr>
            </a:br>
            <a:r>
              <a:rPr lang="en-US" altLang="fr-FR" sz="5800">
                <a:solidFill>
                  <a:schemeClr val="bg1"/>
                </a:solidFill>
              </a:rPr>
              <a:t>		   </a:t>
            </a:r>
            <a:r>
              <a:rPr lang="en-US" altLang="fr-FR" sz="5800">
                <a:solidFill>
                  <a:srgbClr val="C00000"/>
                </a:solidFill>
              </a:rPr>
              <a:t>perioperative period</a:t>
            </a:r>
          </a:p>
        </p:txBody>
      </p:sp>
      <p:sp>
        <p:nvSpPr>
          <p:cNvPr id="14344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101725" y="6435725"/>
            <a:ext cx="5689600" cy="2473325"/>
          </a:xfrm>
        </p:spPr>
        <p:txBody>
          <a:bodyPr anchor="t"/>
          <a:lstStyle/>
          <a:p>
            <a:pPr marL="0" indent="0" algn="ctr" eaLnBrk="1" hangingPunct="1">
              <a:spcBef>
                <a:spcPct val="0"/>
              </a:spcBef>
              <a:buFont typeface="Gill Sans" charset="0"/>
              <a:buNone/>
            </a:pPr>
            <a:r>
              <a:rPr lang="en-US" altLang="fr-FR" sz="4000" b="1" i="1">
                <a:solidFill>
                  <a:srgbClr val="CECEEF"/>
                </a:solidFill>
              </a:rPr>
              <a:t>Dr Th. Pirotte</a:t>
            </a:r>
          </a:p>
          <a:p>
            <a:pPr marL="0" indent="0" algn="ctr" eaLnBrk="1" hangingPunct="1">
              <a:spcBef>
                <a:spcPct val="0"/>
              </a:spcBef>
              <a:buFont typeface="Gill Sans" charset="0"/>
              <a:buNone/>
            </a:pPr>
            <a:endParaRPr lang="en-US" altLang="fr-FR" sz="3600">
              <a:solidFill>
                <a:schemeClr val="bg1"/>
              </a:solidFill>
            </a:endParaRPr>
          </a:p>
          <a:p>
            <a:pPr marL="0" indent="0" algn="ctr" eaLnBrk="1" hangingPunct="1">
              <a:spcBef>
                <a:spcPct val="0"/>
              </a:spcBef>
              <a:buFont typeface="Gill Sans" charset="0"/>
              <a:buNone/>
            </a:pPr>
            <a:r>
              <a:rPr lang="en-US" altLang="fr-FR" sz="2400">
                <a:solidFill>
                  <a:schemeClr val="bg1"/>
                </a:solidFill>
              </a:rPr>
              <a:t>Pediatric Anesthesia</a:t>
            </a:r>
          </a:p>
          <a:p>
            <a:pPr marL="0" indent="0" algn="ctr" eaLnBrk="1" hangingPunct="1">
              <a:spcBef>
                <a:spcPct val="0"/>
              </a:spcBef>
              <a:buFont typeface="Gill Sans" charset="0"/>
              <a:buNone/>
            </a:pPr>
            <a:r>
              <a:rPr lang="en-US" altLang="fr-FR" sz="2400">
                <a:solidFill>
                  <a:schemeClr val="bg1"/>
                </a:solidFill>
              </a:rPr>
              <a:t>Cliniques Universitaires Saint-Luc - Brussels</a:t>
            </a:r>
          </a:p>
          <a:p>
            <a:pPr marL="0" indent="0" algn="ctr" eaLnBrk="1" hangingPunct="1">
              <a:spcBef>
                <a:spcPct val="0"/>
              </a:spcBef>
              <a:buFont typeface="Gill Sans" charset="0"/>
              <a:buNone/>
            </a:pPr>
            <a:r>
              <a:rPr lang="en-US" altLang="fr-FR" sz="2400">
                <a:solidFill>
                  <a:schemeClr val="bg1"/>
                </a:solidFill>
              </a:rPr>
              <a:t>President of the BAPA</a:t>
            </a:r>
          </a:p>
        </p:txBody>
      </p:sp>
      <p:pic>
        <p:nvPicPr>
          <p:cNvPr id="410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696" y="7831112"/>
            <a:ext cx="3571230" cy="1594725"/>
          </a:xfrm>
          <a:prstGeom prst="rect">
            <a:avLst/>
          </a:prstGeom>
          <a:noFill/>
          <a:ln>
            <a:noFill/>
          </a:ln>
          <a:effectLst>
            <a:softEdge rad="241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1598613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C00000"/>
                </a:solidFill>
                <a:latin typeface="Chalkduster" charset="0"/>
                <a:ea typeface="Chalkduster" charset="0"/>
                <a:cs typeface="Chalkduster" charset="0"/>
              </a:rPr>
              <a:t>Per-operative Management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14425" y="1852613"/>
            <a:ext cx="10620375" cy="5715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3200" dirty="0">
                <a:latin typeface="Comic Sans MS" charset="0"/>
                <a:ea typeface="Comic Sans MS" charset="0"/>
                <a:cs typeface="Comic Sans MS" charset="0"/>
              </a:rPr>
              <a:t>“Multidisciplinary” discussions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>
                <a:latin typeface="Comic Sans MS" charset="0"/>
                <a:ea typeface="Comic Sans MS" charset="0"/>
                <a:cs typeface="Comic Sans MS" charset="0"/>
              </a:rPr>
              <a:t>“</a:t>
            </a:r>
            <a:r>
              <a:rPr lang="en-US" sz="3200" dirty="0" err="1">
                <a:latin typeface="Comic Sans MS" charset="0"/>
                <a:ea typeface="Comic Sans MS" charset="0"/>
                <a:cs typeface="Comic Sans MS" charset="0"/>
              </a:rPr>
              <a:t>Invasivity</a:t>
            </a:r>
            <a:r>
              <a:rPr lang="en-US" sz="3200" dirty="0">
                <a:latin typeface="Comic Sans MS" charset="0"/>
                <a:ea typeface="Comic Sans MS" charset="0"/>
                <a:cs typeface="Comic Sans MS" charset="0"/>
              </a:rPr>
              <a:t>” of the surgery</a:t>
            </a:r>
            <a:endParaRPr lang="en-US" sz="24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3200" dirty="0">
                <a:latin typeface="Comic Sans MS" charset="0"/>
                <a:ea typeface="Comic Sans MS" charset="0"/>
                <a:cs typeface="Comic Sans MS" charset="0"/>
              </a:rPr>
              <a:t>Temperature </a:t>
            </a:r>
            <a:r>
              <a:rPr lang="en-US" sz="2400" dirty="0">
                <a:latin typeface="Comic Sans MS" charset="0"/>
                <a:ea typeface="Comic Sans MS" charset="0"/>
                <a:cs typeface="Comic Sans MS" charset="0"/>
              </a:rPr>
              <a:t>(room, fluids)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>
                <a:latin typeface="Comic Sans MS" charset="0"/>
                <a:ea typeface="Comic Sans MS" charset="0"/>
                <a:cs typeface="Comic Sans MS" charset="0"/>
              </a:rPr>
              <a:t>Positioning operating table</a:t>
            </a:r>
          </a:p>
          <a:p>
            <a:pPr lvl="4">
              <a:defRPr/>
            </a:pPr>
            <a:r>
              <a:rPr lang="en-US" sz="2400" dirty="0">
                <a:latin typeface="Comic Sans MS" charset="0"/>
                <a:ea typeface="Comic Sans MS" charset="0"/>
                <a:cs typeface="Comic Sans MS" charset="0"/>
              </a:rPr>
              <a:t>Compression points (heels, nerves)</a:t>
            </a:r>
          </a:p>
          <a:p>
            <a:pPr lvl="4">
              <a:defRPr/>
            </a:pPr>
            <a:r>
              <a:rPr lang="en-US" sz="2400" dirty="0">
                <a:latin typeface="Comic Sans MS" charset="0"/>
                <a:ea typeface="Comic Sans MS" charset="0"/>
                <a:cs typeface="Comic Sans MS" charset="0"/>
              </a:rPr>
              <a:t>Stretching plexus (arm, leg)</a:t>
            </a:r>
          </a:p>
          <a:p>
            <a:pPr lvl="4">
              <a:defRPr/>
            </a:pPr>
            <a:r>
              <a:rPr lang="en-US" sz="2400" dirty="0">
                <a:latin typeface="Comic Sans MS" charset="0"/>
                <a:ea typeface="Comic Sans MS" charset="0"/>
                <a:cs typeface="Comic Sans MS" charset="0"/>
              </a:rPr>
              <a:t>Flexion of joints (neck, hip)</a:t>
            </a:r>
          </a:p>
        </p:txBody>
      </p:sp>
      <p:pic>
        <p:nvPicPr>
          <p:cNvPr id="13315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50225"/>
            <a:ext cx="1300480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25" y="1924050"/>
            <a:ext cx="3227388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ZoneTexte 4"/>
          <p:cNvSpPr txBox="1">
            <a:spLocks noChangeArrowheads="1"/>
          </p:cNvSpPr>
          <p:nvPr/>
        </p:nvSpPr>
        <p:spPr bwMode="auto">
          <a:xfrm>
            <a:off x="9526588" y="3073400"/>
            <a:ext cx="779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r>
              <a:rPr lang="fr-FR" altLang="x-none" sz="1400">
                <a:solidFill>
                  <a:schemeClr val="bg1"/>
                </a:solidFill>
              </a:rPr>
              <a:t>Surgeon</a:t>
            </a:r>
          </a:p>
        </p:txBody>
      </p:sp>
      <p:sp>
        <p:nvSpPr>
          <p:cNvPr id="13318" name="ZoneTexte 6"/>
          <p:cNvSpPr txBox="1">
            <a:spLocks noChangeArrowheads="1"/>
          </p:cNvSpPr>
          <p:nvPr/>
        </p:nvSpPr>
        <p:spPr bwMode="auto">
          <a:xfrm>
            <a:off x="11828463" y="2441575"/>
            <a:ext cx="700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r>
              <a:rPr lang="fr-FR" altLang="x-none" sz="1400">
                <a:solidFill>
                  <a:schemeClr val="bg1"/>
                </a:solidFill>
              </a:rPr>
              <a:t>Anesth</a:t>
            </a:r>
          </a:p>
        </p:txBody>
      </p:sp>
      <p:pic>
        <p:nvPicPr>
          <p:cNvPr id="13319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25" y="5657850"/>
            <a:ext cx="3227388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70150" y="333375"/>
            <a:ext cx="9858375" cy="1598613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00B050"/>
                </a:solidFill>
                <a:latin typeface="Chalkduster" charset="0"/>
                <a:ea typeface="Chalkduster" charset="0"/>
                <a:cs typeface="Chalkduster" charset="0"/>
              </a:rPr>
              <a:t>Avoiding postoperative </a:t>
            </a:r>
            <a:br>
              <a:rPr lang="en-US" sz="4000" dirty="0">
                <a:solidFill>
                  <a:srgbClr val="00B050"/>
                </a:solidFill>
                <a:latin typeface="Chalkduster" charset="0"/>
                <a:ea typeface="Chalkduster" charset="0"/>
                <a:cs typeface="Chalkduster" charset="0"/>
              </a:rPr>
            </a:br>
            <a:r>
              <a:rPr lang="en-US" sz="4000" dirty="0">
                <a:solidFill>
                  <a:srgbClr val="00B050"/>
                </a:solidFill>
                <a:latin typeface="Chalkduster" charset="0"/>
                <a:ea typeface="Chalkduster" charset="0"/>
                <a:cs typeface="Chalkduster" charset="0"/>
              </a:rPr>
              <a:t>catheter-related discomfort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33525" y="2143125"/>
            <a:ext cx="10620375" cy="7342188"/>
          </a:xfrm>
        </p:spPr>
        <p:txBody>
          <a:bodyPr/>
          <a:lstStyle/>
          <a:p>
            <a:pPr lvl="2">
              <a:defRPr/>
            </a:pPr>
            <a:r>
              <a:rPr lang="en-US" sz="2800" dirty="0" err="1">
                <a:latin typeface="Comic Sans MS" charset="0"/>
                <a:ea typeface="Comic Sans MS" charset="0"/>
                <a:cs typeface="Comic Sans MS" charset="0"/>
              </a:rPr>
              <a:t>Naso</a:t>
            </a:r>
            <a:r>
              <a:rPr lang="en-US" sz="2800" dirty="0">
                <a:latin typeface="Comic Sans MS" charset="0"/>
                <a:ea typeface="Comic Sans MS" charset="0"/>
                <a:cs typeface="Comic Sans MS" charset="0"/>
              </a:rPr>
              <a:t>-Gastric Tube </a:t>
            </a:r>
          </a:p>
          <a:p>
            <a:pPr lvl="4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mandatory ?</a:t>
            </a:r>
          </a:p>
          <a:p>
            <a:pPr lvl="2">
              <a:defRPr/>
            </a:pPr>
            <a:r>
              <a:rPr lang="en-US" sz="2800" dirty="0">
                <a:latin typeface="Comic Sans MS" charset="0"/>
                <a:ea typeface="Comic Sans MS" charset="0"/>
                <a:cs typeface="Comic Sans MS" charset="0"/>
              </a:rPr>
              <a:t>Urinary Catheter</a:t>
            </a:r>
          </a:p>
          <a:p>
            <a:pPr lvl="4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mandatory?</a:t>
            </a:r>
          </a:p>
          <a:p>
            <a:pPr lvl="2">
              <a:defRPr/>
            </a:pPr>
            <a:r>
              <a:rPr lang="en-US" sz="2800" dirty="0">
                <a:latin typeface="Comic Sans MS" charset="0"/>
                <a:ea typeface="Comic Sans MS" charset="0"/>
                <a:cs typeface="Comic Sans MS" charset="0"/>
              </a:rPr>
              <a:t>Central Venous Catheters</a:t>
            </a:r>
          </a:p>
          <a:p>
            <a:pPr lvl="4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mandatory ?</a:t>
            </a:r>
          </a:p>
          <a:p>
            <a:pPr lvl="4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area ?</a:t>
            </a:r>
          </a:p>
          <a:p>
            <a:pPr lvl="4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fixation ?</a:t>
            </a:r>
          </a:p>
        </p:txBody>
      </p:sp>
      <p:pic>
        <p:nvPicPr>
          <p:cNvPr id="15363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980656" y="3980656"/>
            <a:ext cx="9753600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00" y="2840038"/>
            <a:ext cx="2376488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650" y="6702425"/>
            <a:ext cx="2249488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163" y="8142288"/>
            <a:ext cx="221456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8551863" y="6702425"/>
            <a:ext cx="1843087" cy="13430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975" y="3070225"/>
            <a:ext cx="2384425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70150" y="333375"/>
            <a:ext cx="9858375" cy="1598613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00B050"/>
                </a:solidFill>
                <a:latin typeface="Chalkduster" charset="0"/>
                <a:ea typeface="Chalkduster" charset="0"/>
                <a:cs typeface="Chalkduster" charset="0"/>
              </a:rPr>
              <a:t>Minimal invasive Surgery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22450" y="2139950"/>
            <a:ext cx="6697663" cy="5757863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endParaRPr lang="en-US" sz="32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50000"/>
              </a:lnSpc>
              <a:defRPr/>
            </a:pPr>
            <a:r>
              <a:rPr lang="nl-BE" sz="3200" dirty="0">
                <a:latin typeface="Comic Sans MS" charset="0"/>
                <a:ea typeface="Comic Sans MS" charset="0"/>
                <a:cs typeface="Comic Sans MS" charset="0"/>
              </a:rPr>
              <a:t>Cosmetics</a:t>
            </a:r>
          </a:p>
          <a:p>
            <a:pPr>
              <a:lnSpc>
                <a:spcPct val="150000"/>
              </a:lnSpc>
              <a:defRPr/>
            </a:pPr>
            <a:r>
              <a:rPr lang="nl-BE" sz="3200" dirty="0">
                <a:latin typeface="Comic Sans MS" charset="0"/>
                <a:ea typeface="Comic Sans MS" charset="0"/>
                <a:cs typeface="Comic Sans MS" charset="0"/>
              </a:rPr>
              <a:t>Less inflammatory response</a:t>
            </a:r>
          </a:p>
          <a:p>
            <a:pPr>
              <a:lnSpc>
                <a:spcPct val="150000"/>
              </a:lnSpc>
              <a:defRPr/>
            </a:pPr>
            <a:r>
              <a:rPr lang="nl-BE" sz="3200" dirty="0">
                <a:latin typeface="Comic Sans MS" charset="0"/>
                <a:ea typeface="Comic Sans MS" charset="0"/>
                <a:cs typeface="Comic Sans MS" charset="0"/>
              </a:rPr>
              <a:t>Less risk of adhesive intestinal obstruction</a:t>
            </a:r>
          </a:p>
          <a:p>
            <a:pPr>
              <a:lnSpc>
                <a:spcPct val="150000"/>
              </a:lnSpc>
              <a:defRPr/>
            </a:pPr>
            <a:r>
              <a:rPr lang="nl-BE" sz="3200" dirty="0">
                <a:latin typeface="Comic Sans MS" charset="0"/>
                <a:ea typeface="Comic Sans MS" charset="0"/>
                <a:cs typeface="Comic Sans MS" charset="0"/>
              </a:rPr>
              <a:t>Less pain</a:t>
            </a:r>
          </a:p>
          <a:p>
            <a:pPr>
              <a:lnSpc>
                <a:spcPct val="150000"/>
              </a:lnSpc>
              <a:defRPr/>
            </a:pPr>
            <a:r>
              <a:rPr lang="nl-BE" sz="3200" dirty="0">
                <a:latin typeface="Comic Sans MS" charset="0"/>
                <a:ea typeface="Comic Sans MS" charset="0"/>
                <a:cs typeface="Comic Sans MS" charset="0"/>
              </a:rPr>
              <a:t>Faster mobilization</a:t>
            </a:r>
          </a:p>
          <a:p>
            <a:pPr>
              <a:lnSpc>
                <a:spcPct val="150000"/>
              </a:lnSpc>
              <a:defRPr/>
            </a:pPr>
            <a:r>
              <a:rPr lang="nl-BE" sz="3200" dirty="0">
                <a:latin typeface="Comic Sans MS" charset="0"/>
                <a:ea typeface="Comic Sans MS" charset="0"/>
                <a:cs typeface="Comic Sans MS" charset="0"/>
              </a:rPr>
              <a:t>Shorter hospital stay</a:t>
            </a:r>
          </a:p>
        </p:txBody>
      </p:sp>
      <p:pic>
        <p:nvPicPr>
          <p:cNvPr id="1638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980656" y="3980656"/>
            <a:ext cx="9753600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4483100"/>
            <a:ext cx="27400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550" y="6824663"/>
            <a:ext cx="2740025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650" y="3078163"/>
            <a:ext cx="2154238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70150" y="333375"/>
            <a:ext cx="9858375" cy="1598613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00B050"/>
                </a:solidFill>
                <a:latin typeface="Chalkduster" charset="0"/>
                <a:ea typeface="Chalkduster" charset="0"/>
                <a:cs typeface="Chalkduster" charset="0"/>
              </a:rPr>
              <a:t>Minimal invasive Surgery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54275" y="1998663"/>
            <a:ext cx="9161463" cy="7342187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nl-BE" sz="3200" dirty="0">
                <a:latin typeface="Comic Sans MS" charset="0"/>
                <a:ea typeface="Comic Sans MS" charset="0"/>
                <a:cs typeface="Comic Sans MS" charset="0"/>
              </a:rPr>
              <a:t>Wound infiltration</a:t>
            </a:r>
          </a:p>
          <a:p>
            <a:pPr>
              <a:lnSpc>
                <a:spcPct val="150000"/>
              </a:lnSpc>
              <a:defRPr/>
            </a:pPr>
            <a:r>
              <a:rPr lang="nl-BE" sz="3200" dirty="0">
                <a:latin typeface="Comic Sans MS" charset="0"/>
                <a:ea typeface="Comic Sans MS" charset="0"/>
                <a:cs typeface="Comic Sans MS" charset="0"/>
              </a:rPr>
              <a:t> Intra-abdominal nebulisation of LA’s</a:t>
            </a:r>
          </a:p>
          <a:p>
            <a:pPr lvl="2">
              <a:lnSpc>
                <a:spcPct val="150000"/>
              </a:lnSpc>
              <a:defRPr/>
            </a:pPr>
            <a:r>
              <a:rPr lang="nl-BE" sz="2800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Less postoperative pain</a:t>
            </a:r>
          </a:p>
          <a:p>
            <a:pPr lvl="2">
              <a:lnSpc>
                <a:spcPct val="150000"/>
              </a:lnSpc>
              <a:defRPr/>
            </a:pPr>
            <a:r>
              <a:rPr lang="nl-BE" sz="2800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Reduced shoulder pain</a:t>
            </a:r>
          </a:p>
          <a:p>
            <a:pPr lvl="2">
              <a:lnSpc>
                <a:spcPct val="150000"/>
              </a:lnSpc>
              <a:defRPr/>
            </a:pPr>
            <a:r>
              <a:rPr lang="nl-BE" sz="2800" dirty="0">
                <a:solidFill>
                  <a:schemeClr val="bg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Earlier mobilization</a:t>
            </a:r>
          </a:p>
          <a:p>
            <a:pPr lvl="2">
              <a:lnSpc>
                <a:spcPct val="150000"/>
              </a:lnSpc>
              <a:defRPr/>
            </a:pPr>
            <a:endParaRPr lang="nl-BE" sz="2800" dirty="0">
              <a:solidFill>
                <a:schemeClr val="bg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17411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980656" y="3980656"/>
            <a:ext cx="9753600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7800975"/>
            <a:ext cx="494665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963" y="5670550"/>
            <a:ext cx="3557587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70150" y="333375"/>
            <a:ext cx="9858375" cy="1598613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00B050"/>
                </a:solidFill>
                <a:latin typeface="Chalkduster" charset="0"/>
                <a:ea typeface="Chalkduster" charset="0"/>
                <a:cs typeface="Chalkduster" charset="0"/>
              </a:rPr>
              <a:t>Classic open Surgery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89150" y="1931988"/>
            <a:ext cx="10620375" cy="4268787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3200" dirty="0">
                <a:latin typeface="Comic Sans MS" charset="0"/>
                <a:ea typeface="Comic Sans MS" charset="0"/>
                <a:cs typeface="Comic Sans MS" charset="0"/>
              </a:rPr>
              <a:t>Laparotomy : Transverse &gt; Longitudinal (midline)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>
                <a:latin typeface="Comic Sans MS" charset="0"/>
                <a:ea typeface="Comic Sans MS" charset="0"/>
                <a:cs typeface="Comic Sans MS" charset="0"/>
              </a:rPr>
              <a:t>L</a:t>
            </a:r>
            <a:r>
              <a:rPr lang="nl-BE" sz="3200" dirty="0">
                <a:latin typeface="Comic Sans MS" charset="0"/>
                <a:ea typeface="Comic Sans MS" charset="0"/>
                <a:cs typeface="Comic Sans MS" charset="0"/>
              </a:rPr>
              <a:t>imited adhesiolisys</a:t>
            </a:r>
          </a:p>
          <a:p>
            <a:pPr>
              <a:lnSpc>
                <a:spcPct val="150000"/>
              </a:lnSpc>
              <a:defRPr/>
            </a:pPr>
            <a:r>
              <a:rPr lang="nl-BE" sz="3200" dirty="0">
                <a:latin typeface="Comic Sans MS" charset="0"/>
                <a:ea typeface="Comic Sans MS" charset="0"/>
                <a:cs typeface="Comic Sans MS" charset="0"/>
              </a:rPr>
              <a:t>Wound infiltration (pre-incisional &gt; at closure) *</a:t>
            </a:r>
          </a:p>
          <a:p>
            <a:pPr>
              <a:lnSpc>
                <a:spcPct val="150000"/>
              </a:lnSpc>
              <a:defRPr/>
            </a:pPr>
            <a:r>
              <a:rPr lang="nl-BE" sz="3200" dirty="0">
                <a:latin typeface="Comic Sans MS" charset="0"/>
                <a:ea typeface="Comic Sans MS" charset="0"/>
                <a:cs typeface="Comic Sans MS" charset="0"/>
              </a:rPr>
              <a:t>Wound catheters for continuous infusion **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18435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980656" y="3980656"/>
            <a:ext cx="9753600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00" y="6488113"/>
            <a:ext cx="4692650" cy="2979737"/>
          </a:xfrm>
          <a:prstGeom prst="rect">
            <a:avLst/>
          </a:prstGeom>
          <a:noFill/>
          <a:ln w="317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ZoneTexte 3"/>
          <p:cNvSpPr txBox="1">
            <a:spLocks noChangeArrowheads="1"/>
          </p:cNvSpPr>
          <p:nvPr/>
        </p:nvSpPr>
        <p:spPr bwMode="auto">
          <a:xfrm>
            <a:off x="3327400" y="9015413"/>
            <a:ext cx="4699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r>
              <a:rPr lang="fr-FR" altLang="x-none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</a:rPr>
              <a:t>*</a:t>
            </a:r>
          </a:p>
        </p:txBody>
      </p:sp>
      <p:pic>
        <p:nvPicPr>
          <p:cNvPr id="18438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6461125"/>
            <a:ext cx="2522537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ZoneTexte 7"/>
          <p:cNvSpPr txBox="1">
            <a:spLocks noChangeArrowheads="1"/>
          </p:cNvSpPr>
          <p:nvPr/>
        </p:nvSpPr>
        <p:spPr bwMode="auto">
          <a:xfrm>
            <a:off x="8242300" y="9015413"/>
            <a:ext cx="7556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r>
              <a:rPr lang="fr-FR" altLang="x-none">
                <a:solidFill>
                  <a:schemeClr val="tx2"/>
                </a:solidFill>
                <a:latin typeface="Comic Sans MS" charset="0"/>
                <a:ea typeface="Comic Sans MS" charset="0"/>
                <a:cs typeface="Comic Sans MS" charset="0"/>
              </a:rPr>
              <a:t>**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6288" y="268288"/>
            <a:ext cx="10080625" cy="1598612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00B050"/>
                </a:solidFill>
                <a:latin typeface="Chalkduster" charset="0"/>
                <a:ea typeface="Chalkduster" charset="0"/>
                <a:cs typeface="Chalkduster" charset="0"/>
              </a:rPr>
              <a:t>Pediatric Anesthesia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17625" y="1811338"/>
            <a:ext cx="10009188" cy="5688012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3200" dirty="0">
                <a:latin typeface="Comic Sans MS" charset="0"/>
                <a:ea typeface="Comic Sans MS" charset="0"/>
                <a:cs typeface="Comic Sans MS" charset="0"/>
              </a:rPr>
              <a:t>Allow minimal </a:t>
            </a:r>
            <a:r>
              <a:rPr lang="en-US" sz="3200">
                <a:latin typeface="Comic Sans MS" charset="0"/>
                <a:ea typeface="Comic Sans MS" charset="0"/>
                <a:cs typeface="Comic Sans MS" charset="0"/>
              </a:rPr>
              <a:t>invasive surgery</a:t>
            </a:r>
            <a:endParaRPr lang="en-US" sz="32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3200" dirty="0">
                <a:latin typeface="Comic Sans MS" charset="0"/>
                <a:ea typeface="Comic Sans MS" charset="0"/>
                <a:cs typeface="Comic Sans MS" charset="0"/>
              </a:rPr>
              <a:t>Multimodal Anesthesia &amp; Analgesia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>
                <a:latin typeface="Comic Sans MS" charset="0"/>
                <a:ea typeface="Comic Sans MS" charset="0"/>
                <a:cs typeface="Comic Sans MS" charset="0"/>
              </a:rPr>
              <a:t>Central &amp; Peripheral Nerve Blocks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>
                <a:latin typeface="Comic Sans MS" charset="0"/>
                <a:ea typeface="Comic Sans MS" charset="0"/>
                <a:cs typeface="Comic Sans MS" charset="0"/>
              </a:rPr>
              <a:t>Initiate postoperative prescriptions</a:t>
            </a:r>
          </a:p>
        </p:txBody>
      </p:sp>
      <p:pic>
        <p:nvPicPr>
          <p:cNvPr id="19459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50225"/>
            <a:ext cx="1300480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163" y="711200"/>
            <a:ext cx="3568700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6288" y="268288"/>
            <a:ext cx="10080625" cy="1598612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00B050"/>
                </a:solidFill>
                <a:latin typeface="Chalkduster" charset="0"/>
                <a:ea typeface="Chalkduster" charset="0"/>
                <a:cs typeface="Chalkduster" charset="0"/>
              </a:rPr>
              <a:t>Anesthesia </a:t>
            </a:r>
            <a:r>
              <a:rPr lang="en-US" sz="3200" dirty="0">
                <a:solidFill>
                  <a:srgbClr val="00B050"/>
                </a:solidFill>
                <a:latin typeface="Chalkduster" charset="0"/>
                <a:ea typeface="Chalkduster" charset="0"/>
                <a:cs typeface="Chalkduster" charset="0"/>
              </a:rPr>
              <a:t>for Laparoscopic Surgery</a:t>
            </a:r>
            <a:endParaRPr lang="en-US" sz="3600" dirty="0">
              <a:solidFill>
                <a:srgbClr val="00B050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9563" y="2212975"/>
            <a:ext cx="10547350" cy="6408738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3200" dirty="0">
                <a:latin typeface="Comic Sans MS" charset="0"/>
                <a:ea typeface="Comic Sans MS" charset="0"/>
                <a:cs typeface="Comic Sans MS" charset="0"/>
              </a:rPr>
              <a:t>Minimal invasive = minimal access to the child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>
                <a:latin typeface="Comic Sans MS" charset="0"/>
                <a:ea typeface="Comic Sans MS" charset="0"/>
                <a:cs typeface="Comic Sans MS" charset="0"/>
              </a:rPr>
              <a:t>Small wound ≠ shorter surgery </a:t>
            </a:r>
            <a:r>
              <a:rPr lang="mr-IN" sz="3200" dirty="0">
                <a:latin typeface="Comic Sans MS" charset="0"/>
                <a:ea typeface="Comic Sans MS" charset="0"/>
                <a:cs typeface="Comic Sans MS" charset="0"/>
              </a:rPr>
              <a:t>…</a:t>
            </a:r>
            <a:endParaRPr lang="nl-BE" sz="32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3200" dirty="0">
                <a:latin typeface="Comic Sans MS" charset="0"/>
                <a:ea typeface="Comic Sans MS" charset="0"/>
                <a:cs typeface="Comic Sans MS" charset="0"/>
              </a:rPr>
              <a:t>Raise in intra Abdominal Pressure (CO2)</a:t>
            </a:r>
          </a:p>
          <a:p>
            <a:pPr lvl="2">
              <a:lnSpc>
                <a:spcPct val="150000"/>
              </a:lnSpc>
              <a:defRPr/>
            </a:pPr>
            <a:r>
              <a:rPr lang="en-US" sz="2800" dirty="0">
                <a:latin typeface="Comic Sans MS" charset="0"/>
                <a:ea typeface="Comic Sans MS" charset="0"/>
                <a:cs typeface="Comic Sans MS" charset="0"/>
              </a:rPr>
              <a:t>respiratory effects</a:t>
            </a:r>
          </a:p>
          <a:p>
            <a:pPr lvl="2">
              <a:lnSpc>
                <a:spcPct val="150000"/>
              </a:lnSpc>
              <a:defRPr/>
            </a:pPr>
            <a:r>
              <a:rPr lang="en-US" sz="2800" dirty="0">
                <a:latin typeface="Comic Sans MS" charset="0"/>
                <a:ea typeface="Comic Sans MS" charset="0"/>
                <a:cs typeface="Comic Sans MS" charset="0"/>
              </a:rPr>
              <a:t>hemodynamic effects</a:t>
            </a:r>
          </a:p>
          <a:p>
            <a:pPr lvl="2">
              <a:lnSpc>
                <a:spcPct val="150000"/>
              </a:lnSpc>
              <a:defRPr/>
            </a:pPr>
            <a:r>
              <a:rPr lang="en-US" sz="2800" dirty="0">
                <a:latin typeface="Comic Sans MS" charset="0"/>
                <a:ea typeface="Comic Sans MS" charset="0"/>
                <a:cs typeface="Comic Sans MS" charset="0"/>
              </a:rPr>
              <a:t>Risk of </a:t>
            </a:r>
            <a:r>
              <a:rPr lang="en-US" sz="2800" dirty="0" err="1">
                <a:latin typeface="Comic Sans MS" charset="0"/>
                <a:ea typeface="Comic Sans MS" charset="0"/>
                <a:cs typeface="Comic Sans MS" charset="0"/>
              </a:rPr>
              <a:t>gaz</a:t>
            </a:r>
            <a:r>
              <a:rPr lang="en-US" sz="2800" dirty="0">
                <a:latin typeface="Comic Sans MS" charset="0"/>
                <a:ea typeface="Comic Sans MS" charset="0"/>
                <a:cs typeface="Comic Sans MS" charset="0"/>
              </a:rPr>
              <a:t> embolism (CI)</a:t>
            </a:r>
          </a:p>
        </p:txBody>
      </p:sp>
      <p:pic>
        <p:nvPicPr>
          <p:cNvPr id="20483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287419" y="4036219"/>
            <a:ext cx="9753600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3" y="6461125"/>
            <a:ext cx="3841750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AutoShape 6"/>
          <p:cNvSpPr>
            <a:spLocks/>
          </p:cNvSpPr>
          <p:nvPr/>
        </p:nvSpPr>
        <p:spPr bwMode="auto">
          <a:xfrm rot="-600000">
            <a:off x="7183438" y="7324725"/>
            <a:ext cx="2938462" cy="1846263"/>
          </a:xfrm>
          <a:prstGeom prst="roundRect">
            <a:avLst>
              <a:gd name="adj" fmla="val 14847"/>
            </a:avLst>
          </a:prstGeom>
          <a:solidFill>
            <a:srgbClr val="00BAFB">
              <a:alpha val="4588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endParaRPr lang="fr-BE" altLang="fr-FR"/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6288" y="268288"/>
            <a:ext cx="10080625" cy="1598612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00B050"/>
                </a:solidFill>
                <a:latin typeface="Chalkduster" charset="0"/>
                <a:ea typeface="Chalkduster" charset="0"/>
                <a:cs typeface="Chalkduster" charset="0"/>
              </a:rPr>
              <a:t>Pain a</a:t>
            </a:r>
            <a:r>
              <a:rPr lang="en-US" sz="3200" dirty="0">
                <a:solidFill>
                  <a:srgbClr val="00B050"/>
                </a:solidFill>
                <a:latin typeface="Chalkduster" charset="0"/>
                <a:ea typeface="Chalkduster" charset="0"/>
                <a:cs typeface="Chalkduster" charset="0"/>
              </a:rPr>
              <a:t>fter Laparoscopic Surgery</a:t>
            </a:r>
            <a:endParaRPr lang="en-US" sz="3600" dirty="0">
              <a:solidFill>
                <a:srgbClr val="00B050"/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4675" y="2490788"/>
            <a:ext cx="10547350" cy="640715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3200" dirty="0">
                <a:latin typeface="Comic Sans MS" charset="0"/>
                <a:ea typeface="Comic Sans MS" charset="0"/>
                <a:cs typeface="Comic Sans MS" charset="0"/>
              </a:rPr>
              <a:t>Early postoperative pain still present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>
                <a:latin typeface="Comic Sans MS" charset="0"/>
                <a:ea typeface="Comic Sans MS" charset="0"/>
                <a:cs typeface="Comic Sans MS" charset="0"/>
              </a:rPr>
              <a:t>Shoulder pain</a:t>
            </a:r>
            <a:endParaRPr lang="nl-BE" sz="32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3200" dirty="0">
                <a:latin typeface="Comic Sans MS" charset="0"/>
                <a:ea typeface="Comic Sans MS" charset="0"/>
                <a:cs typeface="Comic Sans MS" charset="0"/>
              </a:rPr>
              <a:t>Can be reduced by</a:t>
            </a:r>
          </a:p>
          <a:p>
            <a:pPr>
              <a:lnSpc>
                <a:spcPct val="150000"/>
              </a:lnSpc>
              <a:defRPr/>
            </a:pPr>
            <a:endParaRPr lang="en-US" sz="1200" dirty="0">
              <a:latin typeface="Comic Sans MS" charset="0"/>
              <a:ea typeface="Comic Sans MS" charset="0"/>
              <a:cs typeface="Comic Sans MS" charset="0"/>
            </a:endParaRPr>
          </a:p>
          <a:p>
            <a:pPr lvl="4" eaLnBrk="1" hangingPunct="1">
              <a:spcBef>
                <a:spcPct val="0"/>
              </a:spcBef>
              <a:buSzTx/>
              <a:buFontTx/>
              <a:buNone/>
              <a:defRPr/>
            </a:pPr>
            <a:r>
              <a:rPr lang="en-US" altLang="fr-FR" sz="3000" dirty="0">
                <a:ea typeface="Gill Sans" charset="0"/>
                <a:cs typeface="Gill Sans" charset="0"/>
              </a:rPr>
              <a:t>- reduced insufflation pressure (Neo &lt; Ped &lt; Ad)</a:t>
            </a:r>
          </a:p>
          <a:p>
            <a:pPr lvl="4" eaLnBrk="1" hangingPunct="1">
              <a:spcBef>
                <a:spcPct val="0"/>
              </a:spcBef>
              <a:buSzTx/>
              <a:buFontTx/>
              <a:buNone/>
              <a:defRPr/>
            </a:pPr>
            <a:r>
              <a:rPr lang="en-US" altLang="fr-FR" sz="3000" dirty="0">
                <a:ea typeface="Gill Sans" charset="0"/>
                <a:cs typeface="Gill Sans" charset="0"/>
              </a:rPr>
              <a:t>- good anesthesia &amp; muscle relaxation</a:t>
            </a:r>
          </a:p>
          <a:p>
            <a:pPr lvl="4" eaLnBrk="1" hangingPunct="1">
              <a:spcBef>
                <a:spcPct val="0"/>
              </a:spcBef>
              <a:buSzTx/>
              <a:buFontTx/>
              <a:buNone/>
              <a:defRPr/>
            </a:pPr>
            <a:r>
              <a:rPr lang="en-US" altLang="fr-FR" sz="3000" dirty="0">
                <a:ea typeface="Gill Sans" charset="0"/>
                <a:cs typeface="Gill Sans" charset="0"/>
              </a:rPr>
              <a:t>- complete </a:t>
            </a:r>
            <a:r>
              <a:rPr lang="en-US" altLang="fr-FR" sz="3000" dirty="0" err="1">
                <a:ea typeface="Gill Sans" charset="0"/>
                <a:cs typeface="Gill Sans" charset="0"/>
              </a:rPr>
              <a:t>gaz</a:t>
            </a:r>
            <a:r>
              <a:rPr lang="en-US" altLang="fr-FR" sz="3000" dirty="0">
                <a:ea typeface="Gill Sans" charset="0"/>
                <a:cs typeface="Gill Sans" charset="0"/>
              </a:rPr>
              <a:t> </a:t>
            </a:r>
            <a:r>
              <a:rPr lang="en-US" altLang="fr-FR" sz="3000" dirty="0" err="1">
                <a:ea typeface="Gill Sans" charset="0"/>
                <a:cs typeface="Gill Sans" charset="0"/>
              </a:rPr>
              <a:t>exsufflation</a:t>
            </a:r>
            <a:r>
              <a:rPr lang="en-US" altLang="fr-FR" sz="3000" dirty="0">
                <a:ea typeface="Gill Sans" charset="0"/>
                <a:cs typeface="Gill Sans" charset="0"/>
              </a:rPr>
              <a:t> at the end</a:t>
            </a:r>
          </a:p>
          <a:p>
            <a:pPr lvl="4" eaLnBrk="1" hangingPunct="1">
              <a:spcBef>
                <a:spcPct val="0"/>
              </a:spcBef>
              <a:buSzTx/>
              <a:buFontTx/>
              <a:buNone/>
              <a:defRPr/>
            </a:pPr>
            <a:r>
              <a:rPr lang="en-US" altLang="fr-FR" sz="3000" dirty="0">
                <a:ea typeface="Gill Sans" charset="0"/>
                <a:cs typeface="Gill Sans" charset="0"/>
              </a:rPr>
              <a:t>- NSAID</a:t>
            </a:r>
          </a:p>
          <a:p>
            <a:pPr lvl="4" eaLnBrk="1" hangingPunct="1">
              <a:spcBef>
                <a:spcPct val="0"/>
              </a:spcBef>
              <a:buSzTx/>
              <a:buFontTx/>
              <a:buNone/>
              <a:defRPr/>
            </a:pPr>
            <a:r>
              <a:rPr lang="en-US" altLang="fr-FR" sz="3000" dirty="0">
                <a:ea typeface="Gill Sans" charset="0"/>
                <a:cs typeface="Gill Sans" charset="0"/>
              </a:rPr>
              <a:t>- opiates</a:t>
            </a:r>
          </a:p>
        </p:txBody>
      </p:sp>
      <p:pic>
        <p:nvPicPr>
          <p:cNvPr id="21507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287419" y="4036219"/>
            <a:ext cx="9753600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6288" y="268288"/>
            <a:ext cx="10080625" cy="1598612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00B050"/>
                </a:solidFill>
                <a:latin typeface="Chalkduster" charset="0"/>
                <a:ea typeface="Chalkduster" charset="0"/>
                <a:cs typeface="Chalkduster" charset="0"/>
              </a:rPr>
              <a:t>Multimodal Anesthesia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9563" y="2212975"/>
            <a:ext cx="10547350" cy="73406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nl-BE" sz="3200" dirty="0">
                <a:latin typeface="Comic Sans MS" charset="0"/>
                <a:ea typeface="Comic Sans MS" charset="0"/>
                <a:cs typeface="Comic Sans MS" charset="0"/>
              </a:rPr>
              <a:t>Opioids +++ ➜ hyperalgesia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>
                <a:latin typeface="Comic Sans MS" charset="0"/>
                <a:ea typeface="Comic Sans MS" charset="0"/>
                <a:cs typeface="Comic Sans MS" charset="0"/>
              </a:rPr>
              <a:t>Multimodal anesthesia</a:t>
            </a:r>
          </a:p>
          <a:p>
            <a:pPr lvl="3">
              <a:lnSpc>
                <a:spcPct val="150000"/>
              </a:lnSpc>
              <a:defRPr/>
            </a:pPr>
            <a:r>
              <a:rPr lang="en-US" sz="2800" dirty="0">
                <a:latin typeface="Comic Sans MS" charset="0"/>
                <a:ea typeface="Comic Sans MS" charset="0"/>
                <a:cs typeface="Comic Sans MS" charset="0"/>
              </a:rPr>
              <a:t>Combining ≠ molecules ≠ pathways</a:t>
            </a:r>
          </a:p>
          <a:p>
            <a:pPr lvl="3">
              <a:lnSpc>
                <a:spcPct val="150000"/>
              </a:lnSpc>
              <a:defRPr/>
            </a:pPr>
            <a:r>
              <a:rPr lang="en-US" sz="2800" dirty="0">
                <a:latin typeface="Comic Sans MS" charset="0"/>
                <a:ea typeface="Comic Sans MS" charset="0"/>
                <a:cs typeface="Comic Sans MS" charset="0"/>
              </a:rPr>
              <a:t>Low dose Opioids + NSAID, alpha2Ag, Mg,</a:t>
            </a:r>
            <a:r>
              <a:rPr lang="mr-IN" sz="2800" dirty="0">
                <a:latin typeface="Comic Sans MS" charset="0"/>
                <a:ea typeface="Comic Sans MS" charset="0"/>
                <a:cs typeface="Comic Sans MS" charset="0"/>
              </a:rPr>
              <a:t>…</a:t>
            </a:r>
            <a:endParaRPr lang="nl-BE" sz="2800" dirty="0">
              <a:latin typeface="Comic Sans MS" charset="0"/>
              <a:ea typeface="Comic Sans MS" charset="0"/>
              <a:cs typeface="Comic Sans MS" charset="0"/>
            </a:endParaRPr>
          </a:p>
          <a:p>
            <a:pPr lvl="3">
              <a:lnSpc>
                <a:spcPct val="150000"/>
              </a:lnSpc>
              <a:defRPr/>
            </a:pPr>
            <a:r>
              <a:rPr lang="nl-BE" sz="2800" dirty="0">
                <a:latin typeface="Comic Sans MS" charset="0"/>
                <a:ea typeface="Comic Sans MS" charset="0"/>
                <a:cs typeface="Comic Sans MS" charset="0"/>
              </a:rPr>
              <a:t>More effective </a:t>
            </a:r>
          </a:p>
          <a:p>
            <a:pPr lvl="3">
              <a:lnSpc>
                <a:spcPct val="150000"/>
              </a:lnSpc>
              <a:defRPr/>
            </a:pPr>
            <a:r>
              <a:rPr lang="nl-BE" sz="2800" dirty="0">
                <a:latin typeface="Comic Sans MS" charset="0"/>
                <a:ea typeface="Comic Sans MS" charset="0"/>
                <a:cs typeface="Comic Sans MS" charset="0"/>
              </a:rPr>
              <a:t>Less side effects of each drug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22531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287419" y="4036219"/>
            <a:ext cx="9753600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913" y="1636713"/>
            <a:ext cx="3649662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6288" y="268288"/>
            <a:ext cx="10080625" cy="1598612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00B050"/>
                </a:solidFill>
                <a:latin typeface="Chalkduster" charset="0"/>
                <a:ea typeface="Chalkduster" charset="0"/>
                <a:cs typeface="Chalkduster" charset="0"/>
              </a:rPr>
              <a:t>Nerve Blocks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8925" y="1276350"/>
            <a:ext cx="12599988" cy="7340600"/>
          </a:xfrm>
        </p:spPr>
        <p:txBody>
          <a:bodyPr/>
          <a:lstStyle/>
          <a:p>
            <a:pPr lvl="1" eaLnBrk="1" hangingPunct="1">
              <a:defRPr/>
            </a:pPr>
            <a:r>
              <a:rPr lang="en-US" altLang="fr-FR" sz="3200" dirty="0">
                <a:latin typeface="Comic Sans MS" charset="0"/>
                <a:ea typeface="Comic Sans MS" charset="0"/>
                <a:cs typeface="Comic Sans MS" charset="0"/>
              </a:rPr>
              <a:t>placing Local Anesthetics around nerves</a:t>
            </a:r>
          </a:p>
          <a:p>
            <a:pPr lvl="4" eaLnBrk="1" hangingPunct="1">
              <a:defRPr/>
            </a:pPr>
            <a:r>
              <a:rPr lang="en-US" altLang="fr-FR" sz="2400" dirty="0">
                <a:latin typeface="Comic Sans MS" charset="0"/>
                <a:ea typeface="Comic Sans MS" charset="0"/>
                <a:cs typeface="Comic Sans MS" charset="0"/>
              </a:rPr>
              <a:t>close to the vertebral column</a:t>
            </a:r>
          </a:p>
          <a:p>
            <a:pPr lvl="4" eaLnBrk="1" hangingPunct="1">
              <a:defRPr/>
            </a:pPr>
            <a:r>
              <a:rPr lang="en-US" altLang="fr-FR" sz="2400" dirty="0">
                <a:latin typeface="Comic Sans MS" charset="0"/>
                <a:ea typeface="Comic Sans MS" charset="0"/>
                <a:cs typeface="Comic Sans MS" charset="0"/>
              </a:rPr>
              <a:t>around peripheral nerves or roots</a:t>
            </a:r>
          </a:p>
          <a:p>
            <a:pPr lvl="4" eaLnBrk="1" hangingPunct="1">
              <a:defRPr/>
            </a:pPr>
            <a:r>
              <a:rPr lang="en-US" altLang="fr-FR" sz="2400" dirty="0">
                <a:latin typeface="Comic Sans MS" charset="0"/>
                <a:ea typeface="Comic Sans MS" charset="0"/>
                <a:cs typeface="Comic Sans MS" charset="0"/>
              </a:rPr>
              <a:t>in planes between muscle layers</a:t>
            </a:r>
          </a:p>
          <a:p>
            <a:pPr lvl="1" eaLnBrk="1" hangingPunct="1">
              <a:lnSpc>
                <a:spcPct val="70000"/>
              </a:lnSpc>
              <a:defRPr/>
            </a:pPr>
            <a:r>
              <a:rPr lang="en-US" altLang="fr-FR" sz="3200" dirty="0">
                <a:latin typeface="Comic Sans MS" charset="0"/>
                <a:ea typeface="Comic Sans MS" charset="0"/>
                <a:cs typeface="Comic Sans MS" charset="0"/>
              </a:rPr>
              <a:t>to blocks the painful stimulus before it reaches the brain</a:t>
            </a:r>
          </a:p>
          <a:p>
            <a:pPr lvl="1" eaLnBrk="1" hangingPunct="1">
              <a:lnSpc>
                <a:spcPct val="70000"/>
              </a:lnSpc>
              <a:defRPr/>
            </a:pPr>
            <a:r>
              <a:rPr lang="en-US" altLang="fr-FR" sz="3200" dirty="0">
                <a:latin typeface="Comic Sans MS" charset="0"/>
                <a:ea typeface="Comic Sans MS" charset="0"/>
                <a:cs typeface="Comic Sans MS" charset="0"/>
              </a:rPr>
              <a:t>pain relief at rest </a:t>
            </a:r>
            <a:r>
              <a:rPr lang="en-US" altLang="fr-FR" sz="1800" dirty="0">
                <a:latin typeface="Comic Sans MS" charset="0"/>
                <a:ea typeface="Comic Sans MS" charset="0"/>
                <a:cs typeface="Comic Sans MS" charset="0"/>
              </a:rPr>
              <a:t>(less PONV)</a:t>
            </a:r>
            <a:r>
              <a:rPr lang="en-US" altLang="fr-FR" sz="2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altLang="fr-FR" sz="3200" dirty="0">
                <a:latin typeface="Comic Sans MS" charset="0"/>
                <a:ea typeface="Comic Sans MS" charset="0"/>
                <a:cs typeface="Comic Sans MS" charset="0"/>
              </a:rPr>
              <a:t>&amp; at movement</a:t>
            </a:r>
          </a:p>
          <a:p>
            <a:pPr lvl="1" eaLnBrk="1" hangingPunct="1">
              <a:lnSpc>
                <a:spcPct val="70000"/>
              </a:lnSpc>
              <a:defRPr/>
            </a:pPr>
            <a:r>
              <a:rPr lang="en-US" altLang="fr-FR" sz="3200" dirty="0">
                <a:latin typeface="Comic Sans MS" charset="0"/>
                <a:ea typeface="Comic Sans MS" charset="0"/>
                <a:cs typeface="Comic Sans MS" charset="0"/>
              </a:rPr>
              <a:t>local anesthetic </a:t>
            </a:r>
            <a:r>
              <a:rPr lang="en-US" altLang="fr-FR" sz="3200" u="sng" dirty="0">
                <a:latin typeface="Comic Sans MS" charset="0"/>
                <a:ea typeface="Comic Sans MS" charset="0"/>
                <a:cs typeface="Comic Sans MS" charset="0"/>
              </a:rPr>
              <a:t>once</a:t>
            </a:r>
            <a:r>
              <a:rPr lang="en-US" altLang="fr-FR" sz="3200" dirty="0">
                <a:latin typeface="Comic Sans MS" charset="0"/>
                <a:ea typeface="Comic Sans MS" charset="0"/>
                <a:cs typeface="Comic Sans MS" charset="0"/>
              </a:rPr>
              <a:t> or continuous infusion (catheters)</a:t>
            </a:r>
          </a:p>
        </p:txBody>
      </p:sp>
      <p:sp>
        <p:nvSpPr>
          <p:cNvPr id="23556" name="Rectangle 6"/>
          <p:cNvSpPr>
            <a:spLocks/>
          </p:cNvSpPr>
          <p:nvPr/>
        </p:nvSpPr>
        <p:spPr bwMode="auto">
          <a:xfrm>
            <a:off x="6070600" y="7804150"/>
            <a:ext cx="4143375" cy="1752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30734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35306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9878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44450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fr-FR" sz="2400">
                <a:ea typeface="Gill Sans" charset="0"/>
                <a:cs typeface="Gill Sans" charset="0"/>
              </a:rPr>
              <a:t> Duration of action: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fr-FR" sz="1400">
                <a:ea typeface="Gill Sans" charset="0"/>
                <a:cs typeface="Gill Sans" charset="0"/>
              </a:rPr>
              <a:t>      ( x AL concentr - adjuvants)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fr-FR" sz="2400">
                <a:ea typeface="Gill Sans" charset="0"/>
                <a:cs typeface="Gill Sans" charset="0"/>
              </a:rPr>
              <a:t>- caudal : max 6h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fr-FR" sz="2400">
                <a:ea typeface="Gill Sans" charset="0"/>
                <a:cs typeface="Gill Sans" charset="0"/>
              </a:rPr>
              <a:t>- peripheral NB: max 12h</a:t>
            </a: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fr-FR" sz="2400">
                <a:ea typeface="Gill Sans" charset="0"/>
                <a:cs typeface="Gill Sans" charset="0"/>
              </a:rPr>
              <a:t>- abdominal wall B: max 18h</a:t>
            </a:r>
          </a:p>
        </p:txBody>
      </p:sp>
      <p:sp>
        <p:nvSpPr>
          <p:cNvPr id="4" name="Flèche à angle droit 3"/>
          <p:cNvSpPr/>
          <p:nvPr/>
        </p:nvSpPr>
        <p:spPr bwMode="auto">
          <a:xfrm rot="5400000">
            <a:off x="5034756" y="7296945"/>
            <a:ext cx="809625" cy="754062"/>
          </a:xfrm>
          <a:prstGeom prst="bentUpArrow">
            <a:avLst>
              <a:gd name="adj1" fmla="val 6305"/>
              <a:gd name="adj2" fmla="val 12536"/>
              <a:gd name="adj3" fmla="val 18768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fr-FR">
              <a:ea typeface="ヒラギノ角ゴ ProN W3" charset="0"/>
              <a:cs typeface="ヒラギノ角ゴ ProN W3" charset="0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1598613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C00000"/>
                </a:solidFill>
                <a:latin typeface="Chalkduster" charset="0"/>
                <a:ea typeface="Chalkduster" charset="0"/>
                <a:cs typeface="Chalkduster" charset="0"/>
              </a:rPr>
              <a:t>Perioperative Pain in Children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33525" y="2143125"/>
            <a:ext cx="10620375" cy="5715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3200" dirty="0">
                <a:latin typeface="Comic Sans MS" charset="0"/>
                <a:ea typeface="Comic Sans MS" charset="0"/>
                <a:cs typeface="Comic Sans MS" charset="0"/>
              </a:rPr>
              <a:t>Multidisciplinary approach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>
                <a:latin typeface="Comic Sans MS" charset="0"/>
                <a:ea typeface="Comic Sans MS" charset="0"/>
                <a:cs typeface="Comic Sans MS" charset="0"/>
              </a:rPr>
              <a:t>Pre- ,per- , post-operative continuity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>
                <a:latin typeface="Comic Sans MS" charset="0"/>
                <a:ea typeface="Comic Sans MS" charset="0"/>
                <a:cs typeface="Comic Sans MS" charset="0"/>
              </a:rPr>
              <a:t>Institutional protocols </a:t>
            </a:r>
            <a:r>
              <a:rPr lang="en-US" sz="2400" dirty="0">
                <a:latin typeface="Comic Sans MS" charset="0"/>
                <a:ea typeface="Comic Sans MS" charset="0"/>
                <a:cs typeface="Comic Sans MS" charset="0"/>
              </a:rPr>
              <a:t>(validated by Anesth, Ped, Surgeon)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>
                <a:latin typeface="Comic Sans MS" charset="0"/>
                <a:ea typeface="Comic Sans MS" charset="0"/>
                <a:cs typeface="Comic Sans MS" charset="0"/>
              </a:rPr>
              <a:t>Flexibility : evolution, special care</a:t>
            </a:r>
          </a:p>
        </p:txBody>
      </p:sp>
      <p:pic>
        <p:nvPicPr>
          <p:cNvPr id="5123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50225"/>
            <a:ext cx="1300480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60500" y="49213"/>
            <a:ext cx="10080625" cy="1598612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00B050"/>
                </a:solidFill>
                <a:latin typeface="Chalkduster" charset="0"/>
                <a:ea typeface="Chalkduster" charset="0"/>
                <a:cs typeface="Chalkduster" charset="0"/>
              </a:rPr>
              <a:t>Nerve Blocks in Children</a:t>
            </a:r>
          </a:p>
        </p:txBody>
      </p:sp>
      <p:sp>
        <p:nvSpPr>
          <p:cNvPr id="24578" name="Rectangle 2"/>
          <p:cNvSpPr>
            <a:spLocks/>
          </p:cNvSpPr>
          <p:nvPr/>
        </p:nvSpPr>
        <p:spPr bwMode="auto">
          <a:xfrm>
            <a:off x="469900" y="1435100"/>
            <a:ext cx="12065000" cy="4140200"/>
          </a:xfrm>
          <a:prstGeom prst="rect">
            <a:avLst/>
          </a:prstGeom>
          <a:solidFill>
            <a:srgbClr val="FED198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endParaRPr lang="fr-BE" altLang="fr-FR"/>
          </a:p>
        </p:txBody>
      </p:sp>
      <p:pic>
        <p:nvPicPr>
          <p:cNvPr id="2457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803400"/>
            <a:ext cx="401955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13" y="1801813"/>
            <a:ext cx="4025900" cy="310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5" y="1803400"/>
            <a:ext cx="2824163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Rectangle 8"/>
          <p:cNvSpPr>
            <a:spLocks/>
          </p:cNvSpPr>
          <p:nvPr/>
        </p:nvSpPr>
        <p:spPr bwMode="auto">
          <a:xfrm>
            <a:off x="5294313" y="1377950"/>
            <a:ext cx="2252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30734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35306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9878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44450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fr-FR" sz="2400">
                <a:ea typeface="Gill Sans" charset="0"/>
                <a:cs typeface="Gill Sans" charset="0"/>
              </a:rPr>
              <a:t>Peripheral Blocks</a:t>
            </a:r>
          </a:p>
        </p:txBody>
      </p:sp>
      <p:sp>
        <p:nvSpPr>
          <p:cNvPr id="24583" name="Rectangle 10"/>
          <p:cNvSpPr>
            <a:spLocks/>
          </p:cNvSpPr>
          <p:nvPr/>
        </p:nvSpPr>
        <p:spPr bwMode="auto">
          <a:xfrm>
            <a:off x="1065213" y="4838700"/>
            <a:ext cx="6413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30734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35306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9878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44450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fr-FR" sz="1800">
                <a:ea typeface="Gill Sans" charset="0"/>
                <a:cs typeface="Gill Sans" charset="0"/>
              </a:rPr>
              <a:t>finger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fr-FR" sz="1800">
                <a:ea typeface="Gill Sans" charset="0"/>
                <a:cs typeface="Gill Sans" charset="0"/>
              </a:rPr>
              <a:t>wrist</a:t>
            </a:r>
          </a:p>
        </p:txBody>
      </p:sp>
      <p:sp>
        <p:nvSpPr>
          <p:cNvPr id="24584" name="Rectangle 11"/>
          <p:cNvSpPr>
            <a:spLocks/>
          </p:cNvSpPr>
          <p:nvPr/>
        </p:nvSpPr>
        <p:spPr bwMode="auto">
          <a:xfrm>
            <a:off x="2260600" y="4978400"/>
            <a:ext cx="77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30734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35306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9878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44450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fr-FR" sz="1800">
                <a:ea typeface="Gill Sans" charset="0"/>
                <a:cs typeface="Gill Sans" charset="0"/>
              </a:rPr>
              <a:t>axillary</a:t>
            </a:r>
          </a:p>
        </p:txBody>
      </p:sp>
      <p:sp>
        <p:nvSpPr>
          <p:cNvPr id="24585" name="Rectangle 12"/>
          <p:cNvSpPr>
            <a:spLocks/>
          </p:cNvSpPr>
          <p:nvPr/>
        </p:nvSpPr>
        <p:spPr bwMode="auto">
          <a:xfrm>
            <a:off x="3346450" y="4978400"/>
            <a:ext cx="12652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30734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35306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9878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44450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fr-FR" sz="1800">
                <a:ea typeface="Gill Sans" charset="0"/>
                <a:cs typeface="Gill Sans" charset="0"/>
              </a:rPr>
              <a:t>interscalenic</a:t>
            </a:r>
          </a:p>
        </p:txBody>
      </p:sp>
      <p:sp>
        <p:nvSpPr>
          <p:cNvPr id="24586" name="Rectangle 13"/>
          <p:cNvSpPr>
            <a:spLocks/>
          </p:cNvSpPr>
          <p:nvPr/>
        </p:nvSpPr>
        <p:spPr bwMode="auto">
          <a:xfrm>
            <a:off x="5391150" y="4978400"/>
            <a:ext cx="819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30734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35306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9878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44450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fr-FR" sz="1800">
                <a:ea typeface="Gill Sans" charset="0"/>
                <a:cs typeface="Gill Sans" charset="0"/>
              </a:rPr>
              <a:t>femoral</a:t>
            </a:r>
          </a:p>
        </p:txBody>
      </p:sp>
      <p:sp>
        <p:nvSpPr>
          <p:cNvPr id="24587" name="Rectangle 14"/>
          <p:cNvSpPr>
            <a:spLocks/>
          </p:cNvSpPr>
          <p:nvPr/>
        </p:nvSpPr>
        <p:spPr bwMode="auto">
          <a:xfrm>
            <a:off x="6840538" y="4978400"/>
            <a:ext cx="676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30734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35306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9878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44450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fr-FR" sz="1800">
                <a:ea typeface="Gill Sans" charset="0"/>
                <a:cs typeface="Gill Sans" charset="0"/>
              </a:rPr>
              <a:t>sciatic</a:t>
            </a:r>
          </a:p>
        </p:txBody>
      </p:sp>
      <p:sp>
        <p:nvSpPr>
          <p:cNvPr id="24588" name="Rectangle 15"/>
          <p:cNvSpPr>
            <a:spLocks/>
          </p:cNvSpPr>
          <p:nvPr/>
        </p:nvSpPr>
        <p:spPr bwMode="auto">
          <a:xfrm>
            <a:off x="8213725" y="4978400"/>
            <a:ext cx="13922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30734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35306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9878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44450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fr-FR" sz="1800">
                <a:ea typeface="Gill Sans" charset="0"/>
                <a:cs typeface="Gill Sans" charset="0"/>
              </a:rPr>
              <a:t>para-umbilical</a:t>
            </a:r>
          </a:p>
        </p:txBody>
      </p:sp>
      <p:sp>
        <p:nvSpPr>
          <p:cNvPr id="24589" name="Rectangle 16"/>
          <p:cNvSpPr>
            <a:spLocks/>
          </p:cNvSpPr>
          <p:nvPr/>
        </p:nvSpPr>
        <p:spPr bwMode="auto">
          <a:xfrm>
            <a:off x="9756775" y="4978400"/>
            <a:ext cx="11541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30734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35306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9878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44450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fr-FR" sz="1800">
                <a:ea typeface="Gill Sans" charset="0"/>
                <a:cs typeface="Gill Sans" charset="0"/>
              </a:rPr>
              <a:t>ilio-inguinal</a:t>
            </a:r>
          </a:p>
        </p:txBody>
      </p:sp>
      <p:sp>
        <p:nvSpPr>
          <p:cNvPr id="24590" name="Rectangle 17"/>
          <p:cNvSpPr>
            <a:spLocks/>
          </p:cNvSpPr>
          <p:nvPr/>
        </p:nvSpPr>
        <p:spPr bwMode="auto">
          <a:xfrm>
            <a:off x="11388725" y="4978400"/>
            <a:ext cx="498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30734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35306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9878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44450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fr-FR" sz="1800">
                <a:ea typeface="Gill Sans" charset="0"/>
                <a:cs typeface="Gill Sans" charset="0"/>
              </a:rPr>
              <a:t>TAP</a:t>
            </a:r>
          </a:p>
        </p:txBody>
      </p:sp>
      <p:sp>
        <p:nvSpPr>
          <p:cNvPr id="24591" name="Rectangle 18"/>
          <p:cNvSpPr>
            <a:spLocks/>
          </p:cNvSpPr>
          <p:nvPr/>
        </p:nvSpPr>
        <p:spPr bwMode="auto">
          <a:xfrm>
            <a:off x="495300" y="5715000"/>
            <a:ext cx="6362700" cy="3441700"/>
          </a:xfrm>
          <a:prstGeom prst="rect">
            <a:avLst/>
          </a:prstGeom>
          <a:solidFill>
            <a:srgbClr val="84DDFD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endParaRPr lang="fr-BE" altLang="fr-FR"/>
          </a:p>
        </p:txBody>
      </p:sp>
      <p:pic>
        <p:nvPicPr>
          <p:cNvPr id="24592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63" y="5892800"/>
            <a:ext cx="4025900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3" name="Rectangle 20"/>
          <p:cNvSpPr>
            <a:spLocks/>
          </p:cNvSpPr>
          <p:nvPr/>
        </p:nvSpPr>
        <p:spPr bwMode="auto">
          <a:xfrm>
            <a:off x="563563" y="5797550"/>
            <a:ext cx="1935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30734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35306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9878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44450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fr-FR" sz="2400">
                <a:ea typeface="Gill Sans" charset="0"/>
                <a:cs typeface="Gill Sans" charset="0"/>
              </a:rPr>
              <a:t>Central Blocks</a:t>
            </a:r>
          </a:p>
        </p:txBody>
      </p:sp>
      <p:pic>
        <p:nvPicPr>
          <p:cNvPr id="2459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5730875"/>
            <a:ext cx="4270375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60500" y="49213"/>
            <a:ext cx="10080625" cy="1598612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00B050"/>
                </a:solidFill>
                <a:latin typeface="Chalkduster" charset="0"/>
                <a:ea typeface="Chalkduster" charset="0"/>
                <a:cs typeface="Chalkduster" charset="0"/>
              </a:rPr>
              <a:t>Nerve Blocks in Children</a:t>
            </a:r>
          </a:p>
        </p:txBody>
      </p:sp>
      <p:sp>
        <p:nvSpPr>
          <p:cNvPr id="25602" name="Rectangle 2"/>
          <p:cNvSpPr>
            <a:spLocks/>
          </p:cNvSpPr>
          <p:nvPr/>
        </p:nvSpPr>
        <p:spPr bwMode="auto">
          <a:xfrm>
            <a:off x="469900" y="1435100"/>
            <a:ext cx="12065000" cy="4140200"/>
          </a:xfrm>
          <a:prstGeom prst="rect">
            <a:avLst/>
          </a:prstGeom>
          <a:solidFill>
            <a:srgbClr val="FED198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endParaRPr lang="fr-BE" altLang="fr-FR"/>
          </a:p>
        </p:txBody>
      </p: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803400"/>
            <a:ext cx="401955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13" y="1801813"/>
            <a:ext cx="4025900" cy="310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5" y="1803400"/>
            <a:ext cx="2824163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Rectangle 8"/>
          <p:cNvSpPr>
            <a:spLocks/>
          </p:cNvSpPr>
          <p:nvPr/>
        </p:nvSpPr>
        <p:spPr bwMode="auto">
          <a:xfrm>
            <a:off x="5294313" y="1377950"/>
            <a:ext cx="2252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30734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35306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9878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44450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fr-FR" sz="2400">
                <a:ea typeface="Gill Sans" charset="0"/>
                <a:cs typeface="Gill Sans" charset="0"/>
              </a:rPr>
              <a:t>Peripheral Blocks</a:t>
            </a:r>
          </a:p>
        </p:txBody>
      </p:sp>
      <p:sp>
        <p:nvSpPr>
          <p:cNvPr id="25607" name="Rectangle 10"/>
          <p:cNvSpPr>
            <a:spLocks/>
          </p:cNvSpPr>
          <p:nvPr/>
        </p:nvSpPr>
        <p:spPr bwMode="auto">
          <a:xfrm>
            <a:off x="1065213" y="4838700"/>
            <a:ext cx="6413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30734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35306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9878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44450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fr-FR" sz="1800">
                <a:ea typeface="Gill Sans" charset="0"/>
                <a:cs typeface="Gill Sans" charset="0"/>
              </a:rPr>
              <a:t>finger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fr-FR" sz="1800">
                <a:ea typeface="Gill Sans" charset="0"/>
                <a:cs typeface="Gill Sans" charset="0"/>
              </a:rPr>
              <a:t>wrist</a:t>
            </a:r>
          </a:p>
        </p:txBody>
      </p:sp>
      <p:sp>
        <p:nvSpPr>
          <p:cNvPr id="25608" name="Rectangle 11"/>
          <p:cNvSpPr>
            <a:spLocks/>
          </p:cNvSpPr>
          <p:nvPr/>
        </p:nvSpPr>
        <p:spPr bwMode="auto">
          <a:xfrm>
            <a:off x="2260600" y="4978400"/>
            <a:ext cx="77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30734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35306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9878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44450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fr-FR" sz="1800">
                <a:ea typeface="Gill Sans" charset="0"/>
                <a:cs typeface="Gill Sans" charset="0"/>
              </a:rPr>
              <a:t>axillary</a:t>
            </a:r>
          </a:p>
        </p:txBody>
      </p:sp>
      <p:sp>
        <p:nvSpPr>
          <p:cNvPr id="25609" name="Rectangle 12"/>
          <p:cNvSpPr>
            <a:spLocks/>
          </p:cNvSpPr>
          <p:nvPr/>
        </p:nvSpPr>
        <p:spPr bwMode="auto">
          <a:xfrm>
            <a:off x="3346450" y="4978400"/>
            <a:ext cx="12652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30734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35306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9878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44450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fr-FR" sz="1800">
                <a:ea typeface="Gill Sans" charset="0"/>
                <a:cs typeface="Gill Sans" charset="0"/>
              </a:rPr>
              <a:t>interscalenic</a:t>
            </a:r>
          </a:p>
        </p:txBody>
      </p:sp>
      <p:sp>
        <p:nvSpPr>
          <p:cNvPr id="25610" name="Rectangle 13"/>
          <p:cNvSpPr>
            <a:spLocks/>
          </p:cNvSpPr>
          <p:nvPr/>
        </p:nvSpPr>
        <p:spPr bwMode="auto">
          <a:xfrm>
            <a:off x="5391150" y="4978400"/>
            <a:ext cx="819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30734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35306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9878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44450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fr-FR" sz="1800">
                <a:ea typeface="Gill Sans" charset="0"/>
                <a:cs typeface="Gill Sans" charset="0"/>
              </a:rPr>
              <a:t>femoral</a:t>
            </a:r>
          </a:p>
        </p:txBody>
      </p:sp>
      <p:sp>
        <p:nvSpPr>
          <p:cNvPr id="25611" name="Rectangle 14"/>
          <p:cNvSpPr>
            <a:spLocks/>
          </p:cNvSpPr>
          <p:nvPr/>
        </p:nvSpPr>
        <p:spPr bwMode="auto">
          <a:xfrm>
            <a:off x="6840538" y="4978400"/>
            <a:ext cx="676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30734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35306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9878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44450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fr-FR" sz="1800">
                <a:ea typeface="Gill Sans" charset="0"/>
                <a:cs typeface="Gill Sans" charset="0"/>
              </a:rPr>
              <a:t>sciatic</a:t>
            </a:r>
          </a:p>
        </p:txBody>
      </p:sp>
      <p:sp>
        <p:nvSpPr>
          <p:cNvPr id="25612" name="Rectangle 15"/>
          <p:cNvSpPr>
            <a:spLocks/>
          </p:cNvSpPr>
          <p:nvPr/>
        </p:nvSpPr>
        <p:spPr bwMode="auto">
          <a:xfrm>
            <a:off x="8213725" y="4978400"/>
            <a:ext cx="13922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30734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35306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9878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44450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fr-FR" sz="1800">
                <a:ea typeface="Gill Sans" charset="0"/>
                <a:cs typeface="Gill Sans" charset="0"/>
              </a:rPr>
              <a:t>para-umbilical</a:t>
            </a:r>
          </a:p>
        </p:txBody>
      </p:sp>
      <p:sp>
        <p:nvSpPr>
          <p:cNvPr id="25613" name="Rectangle 16"/>
          <p:cNvSpPr>
            <a:spLocks/>
          </p:cNvSpPr>
          <p:nvPr/>
        </p:nvSpPr>
        <p:spPr bwMode="auto">
          <a:xfrm>
            <a:off x="9756775" y="4978400"/>
            <a:ext cx="11541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30734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35306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9878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44450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fr-FR" sz="1800">
                <a:ea typeface="Gill Sans" charset="0"/>
                <a:cs typeface="Gill Sans" charset="0"/>
              </a:rPr>
              <a:t>ilio-inguinal</a:t>
            </a:r>
          </a:p>
        </p:txBody>
      </p:sp>
      <p:sp>
        <p:nvSpPr>
          <p:cNvPr id="25614" name="Rectangle 17"/>
          <p:cNvSpPr>
            <a:spLocks/>
          </p:cNvSpPr>
          <p:nvPr/>
        </p:nvSpPr>
        <p:spPr bwMode="auto">
          <a:xfrm>
            <a:off x="11388725" y="4978400"/>
            <a:ext cx="498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30734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35306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9878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44450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fr-FR" sz="1800">
                <a:ea typeface="Gill Sans" charset="0"/>
                <a:cs typeface="Gill Sans" charset="0"/>
              </a:rPr>
              <a:t>TAP</a:t>
            </a:r>
          </a:p>
        </p:txBody>
      </p:sp>
      <p:sp>
        <p:nvSpPr>
          <p:cNvPr id="25615" name="Rectangle 18"/>
          <p:cNvSpPr>
            <a:spLocks/>
          </p:cNvSpPr>
          <p:nvPr/>
        </p:nvSpPr>
        <p:spPr bwMode="auto">
          <a:xfrm>
            <a:off x="495300" y="5715000"/>
            <a:ext cx="6362700" cy="3441700"/>
          </a:xfrm>
          <a:prstGeom prst="rect">
            <a:avLst/>
          </a:prstGeom>
          <a:solidFill>
            <a:srgbClr val="84DDFD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endParaRPr lang="fr-BE" altLang="fr-FR"/>
          </a:p>
        </p:txBody>
      </p:sp>
      <p:pic>
        <p:nvPicPr>
          <p:cNvPr id="25616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63" y="5892800"/>
            <a:ext cx="4025900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7" name="Rectangle 20"/>
          <p:cNvSpPr>
            <a:spLocks/>
          </p:cNvSpPr>
          <p:nvPr/>
        </p:nvSpPr>
        <p:spPr bwMode="auto">
          <a:xfrm>
            <a:off x="563563" y="5797550"/>
            <a:ext cx="1935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30734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35306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9878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44450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fr-FR" sz="2400">
                <a:ea typeface="Gill Sans" charset="0"/>
                <a:cs typeface="Gill Sans" charset="0"/>
              </a:rPr>
              <a:t>Central Blocks</a:t>
            </a:r>
          </a:p>
        </p:txBody>
      </p:sp>
      <p:sp>
        <p:nvSpPr>
          <p:cNvPr id="25618" name="Rectangle 25"/>
          <p:cNvSpPr>
            <a:spLocks/>
          </p:cNvSpPr>
          <p:nvPr/>
        </p:nvSpPr>
        <p:spPr bwMode="auto">
          <a:xfrm rot="-1879239">
            <a:off x="73025" y="1111250"/>
            <a:ext cx="2265363" cy="64770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30734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35306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9878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44450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fr-FR">
                <a:ea typeface="Gill Sans" charset="0"/>
                <a:cs typeface="Gill Sans" charset="0"/>
              </a:rPr>
              <a:t> Catheter </a:t>
            </a:r>
          </a:p>
        </p:txBody>
      </p:sp>
      <p:sp>
        <p:nvSpPr>
          <p:cNvPr id="25619" name="Oval 26"/>
          <p:cNvSpPr>
            <a:spLocks/>
          </p:cNvSpPr>
          <p:nvPr/>
        </p:nvSpPr>
        <p:spPr bwMode="auto">
          <a:xfrm>
            <a:off x="5778500" y="3289300"/>
            <a:ext cx="469900" cy="965200"/>
          </a:xfrm>
          <a:prstGeom prst="ellipse">
            <a:avLst/>
          </a:prstGeom>
          <a:noFill/>
          <a:ln w="25400">
            <a:solidFill>
              <a:srgbClr val="FF271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endParaRPr lang="fr-BE" altLang="fr-FR"/>
          </a:p>
        </p:txBody>
      </p:sp>
      <p:sp>
        <p:nvSpPr>
          <p:cNvPr id="25620" name="Oval 28"/>
          <p:cNvSpPr>
            <a:spLocks/>
          </p:cNvSpPr>
          <p:nvPr/>
        </p:nvSpPr>
        <p:spPr bwMode="auto">
          <a:xfrm>
            <a:off x="7162800" y="3759200"/>
            <a:ext cx="469900" cy="965200"/>
          </a:xfrm>
          <a:prstGeom prst="ellipse">
            <a:avLst/>
          </a:prstGeom>
          <a:noFill/>
          <a:ln w="25400">
            <a:solidFill>
              <a:srgbClr val="FF271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endParaRPr lang="fr-BE" altLang="fr-FR"/>
          </a:p>
        </p:txBody>
      </p:sp>
      <p:sp>
        <p:nvSpPr>
          <p:cNvPr id="25621" name="Oval 29"/>
          <p:cNvSpPr>
            <a:spLocks/>
          </p:cNvSpPr>
          <p:nvPr/>
        </p:nvSpPr>
        <p:spPr bwMode="auto">
          <a:xfrm rot="-1380000">
            <a:off x="2921000" y="2730500"/>
            <a:ext cx="469900" cy="965200"/>
          </a:xfrm>
          <a:prstGeom prst="ellipse">
            <a:avLst/>
          </a:prstGeom>
          <a:noFill/>
          <a:ln w="25400">
            <a:solidFill>
              <a:srgbClr val="FF271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endParaRPr lang="fr-BE" altLang="fr-FR"/>
          </a:p>
        </p:txBody>
      </p:sp>
      <p:sp>
        <p:nvSpPr>
          <p:cNvPr id="25622" name="Oval 30"/>
          <p:cNvSpPr>
            <a:spLocks/>
          </p:cNvSpPr>
          <p:nvPr/>
        </p:nvSpPr>
        <p:spPr bwMode="auto">
          <a:xfrm>
            <a:off x="5524500" y="6985000"/>
            <a:ext cx="901700" cy="431800"/>
          </a:xfrm>
          <a:prstGeom prst="ellipse">
            <a:avLst/>
          </a:prstGeom>
          <a:noFill/>
          <a:ln w="25400">
            <a:solidFill>
              <a:srgbClr val="FF271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endParaRPr lang="fr-BE" altLang="fr-FR"/>
          </a:p>
        </p:txBody>
      </p:sp>
      <p:sp>
        <p:nvSpPr>
          <p:cNvPr id="25623" name="Oval 31"/>
          <p:cNvSpPr>
            <a:spLocks/>
          </p:cNvSpPr>
          <p:nvPr/>
        </p:nvSpPr>
        <p:spPr bwMode="auto">
          <a:xfrm>
            <a:off x="4394200" y="7264400"/>
            <a:ext cx="711200" cy="901700"/>
          </a:xfrm>
          <a:prstGeom prst="ellipse">
            <a:avLst/>
          </a:prstGeom>
          <a:noFill/>
          <a:ln w="25400">
            <a:solidFill>
              <a:srgbClr val="FF271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algn="ctr" eaLnBrk="1" hangingPunct="1"/>
            <a:endParaRPr lang="fr-BE" altLang="fr-FR"/>
          </a:p>
        </p:txBody>
      </p:sp>
      <p:pic>
        <p:nvPicPr>
          <p:cNvPr id="2562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25" y="5835650"/>
            <a:ext cx="1971675" cy="31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5" name="Capture d’écran 2014-11-14 à 11.20.32.png" descr="Capture d’écran 2014-11-14 à 11.20.3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13" y="6243638"/>
            <a:ext cx="3378200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6288" y="268288"/>
            <a:ext cx="10080625" cy="1598612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00B050"/>
                </a:solidFill>
                <a:latin typeface="Chalkduster" charset="0"/>
                <a:ea typeface="Chalkduster" charset="0"/>
                <a:cs typeface="Chalkduster" charset="0"/>
              </a:rPr>
              <a:t>Nerve Blocks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9563" y="1636713"/>
            <a:ext cx="10547350" cy="4608512"/>
          </a:xfrm>
        </p:spPr>
        <p:txBody>
          <a:bodyPr/>
          <a:lstStyle/>
          <a:p>
            <a:pPr>
              <a:defRPr/>
            </a:pPr>
            <a:r>
              <a:rPr lang="nl-BE" sz="3200" dirty="0">
                <a:latin typeface="Comic Sans MS" charset="0"/>
                <a:ea typeface="Comic Sans MS" charset="0"/>
                <a:cs typeface="Comic Sans MS" charset="0"/>
              </a:rPr>
              <a:t>Are Safe</a:t>
            </a:r>
          </a:p>
          <a:p>
            <a:pPr lvl="2">
              <a:defRPr/>
            </a:pPr>
            <a:r>
              <a:rPr lang="nl-BE" sz="2800" dirty="0">
                <a:latin typeface="Comic Sans MS" charset="0"/>
                <a:ea typeface="Comic Sans MS" charset="0"/>
                <a:cs typeface="Comic Sans MS" charset="0"/>
              </a:rPr>
              <a:t>no mortality</a:t>
            </a:r>
          </a:p>
          <a:p>
            <a:pPr lvl="2">
              <a:defRPr/>
            </a:pPr>
            <a:r>
              <a:rPr lang="nl-BE" sz="2800" dirty="0">
                <a:latin typeface="Comic Sans MS" charset="0"/>
                <a:ea typeface="Comic Sans MS" charset="0"/>
                <a:cs typeface="Comic Sans MS" charset="0"/>
              </a:rPr>
              <a:t>no long lasting morbidity</a:t>
            </a:r>
          </a:p>
          <a:p>
            <a:pPr lvl="2">
              <a:defRPr/>
            </a:pPr>
            <a:r>
              <a:rPr lang="nl-BE" sz="2800" dirty="0">
                <a:latin typeface="Comic Sans MS" charset="0"/>
                <a:ea typeface="Comic Sans MS" charset="0"/>
                <a:cs typeface="Comic Sans MS" charset="0"/>
              </a:rPr>
              <a:t>! LA’s potential toxicity</a:t>
            </a:r>
          </a:p>
          <a:p>
            <a:pPr>
              <a:defRPr/>
            </a:pPr>
            <a:r>
              <a:rPr lang="nl-BE" sz="3200" dirty="0">
                <a:latin typeface="Comic Sans MS" charset="0"/>
                <a:ea typeface="Comic Sans MS" charset="0"/>
                <a:cs typeface="Comic Sans MS" charset="0"/>
              </a:rPr>
              <a:t>Can be performed under Anesthesia</a:t>
            </a:r>
          </a:p>
          <a:p>
            <a:pPr>
              <a:defRPr/>
            </a:pPr>
            <a:r>
              <a:rPr lang="nl-BE" sz="3200" dirty="0">
                <a:latin typeface="Comic Sans MS" charset="0"/>
                <a:ea typeface="Comic Sans MS" charset="0"/>
                <a:cs typeface="Comic Sans MS" charset="0"/>
              </a:rPr>
              <a:t>Are performed under US guidance</a:t>
            </a:r>
            <a:endParaRPr lang="en-US" sz="32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26627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287419" y="4036219"/>
            <a:ext cx="9753600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ZoneTexte 3"/>
          <p:cNvSpPr txBox="1">
            <a:spLocks noChangeArrowheads="1"/>
          </p:cNvSpPr>
          <p:nvPr/>
        </p:nvSpPr>
        <p:spPr bwMode="auto">
          <a:xfrm rot="985972" flipH="1">
            <a:off x="6664325" y="2882900"/>
            <a:ext cx="3987800" cy="76993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algn="ctr"/>
            <a:r>
              <a:rPr lang="fr-FR" altLang="x-none" sz="2400"/>
              <a:t>European &amp; American studies </a:t>
            </a:r>
          </a:p>
          <a:p>
            <a:pPr algn="ctr"/>
            <a:r>
              <a:rPr lang="fr-FR" altLang="x-none" sz="2000"/>
              <a:t>20.000 to 30.000 blocks in children</a:t>
            </a:r>
          </a:p>
        </p:txBody>
      </p:sp>
      <p:pic>
        <p:nvPicPr>
          <p:cNvPr id="26629" name="Picture 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5" y="6440488"/>
            <a:ext cx="3686175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6440488"/>
            <a:ext cx="3984625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6288" y="268288"/>
            <a:ext cx="10080625" cy="1598612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00B050"/>
                </a:solidFill>
                <a:latin typeface="Chalkduster" charset="0"/>
                <a:ea typeface="Chalkduster" charset="0"/>
                <a:cs typeface="Chalkduster" charset="0"/>
              </a:rPr>
              <a:t>Abdominal Wall Blocks</a:t>
            </a:r>
          </a:p>
        </p:txBody>
      </p:sp>
      <p:pic>
        <p:nvPicPr>
          <p:cNvPr id="2765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325" y="7208838"/>
            <a:ext cx="29718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263" y="4643438"/>
            <a:ext cx="29718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4584700"/>
            <a:ext cx="29718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5" y="2065338"/>
            <a:ext cx="29718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Rectangle 6"/>
          <p:cNvSpPr>
            <a:spLocks/>
          </p:cNvSpPr>
          <p:nvPr/>
        </p:nvSpPr>
        <p:spPr bwMode="auto">
          <a:xfrm>
            <a:off x="1547813" y="4289425"/>
            <a:ext cx="1930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3429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1282700" indent="-3937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727200" indent="-3937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2184400" indent="-3937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641600" indent="-3937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3098800" indent="-3937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3556000" indent="-3937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4013200" indent="-3937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4470400" indent="-3937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x-none" sz="1400">
                <a:latin typeface="Palatino" charset="0"/>
                <a:ea typeface="Palatino" charset="0"/>
                <a:cs typeface="Palatino" charset="0"/>
                <a:sym typeface="Palatino" charset="0"/>
              </a:rPr>
              <a:t>Para-Ombilical</a:t>
            </a:r>
          </a:p>
        </p:txBody>
      </p:sp>
      <p:sp>
        <p:nvSpPr>
          <p:cNvPr id="27655" name="Rectangle 7"/>
          <p:cNvSpPr>
            <a:spLocks/>
          </p:cNvSpPr>
          <p:nvPr/>
        </p:nvSpPr>
        <p:spPr bwMode="auto">
          <a:xfrm>
            <a:off x="5621338" y="4298950"/>
            <a:ext cx="1930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3429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1282700" indent="-3937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727200" indent="-3937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2184400" indent="-3937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641600" indent="-3937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3098800" indent="-3937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3556000" indent="-3937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4013200" indent="-3937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4470400" indent="-3937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x-none" sz="1400">
                <a:latin typeface="Palatino" charset="0"/>
                <a:ea typeface="Palatino" charset="0"/>
                <a:cs typeface="Palatino" charset="0"/>
                <a:sym typeface="Palatino" charset="0"/>
              </a:rPr>
              <a:t>ilio-inguinal</a:t>
            </a:r>
          </a:p>
        </p:txBody>
      </p:sp>
      <p:sp>
        <p:nvSpPr>
          <p:cNvPr id="27656" name="Rectangle 8"/>
          <p:cNvSpPr>
            <a:spLocks/>
          </p:cNvSpPr>
          <p:nvPr/>
        </p:nvSpPr>
        <p:spPr bwMode="auto">
          <a:xfrm>
            <a:off x="9702800" y="4319588"/>
            <a:ext cx="1930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3429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1282700" indent="-3937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727200" indent="-3937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2184400" indent="-3937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641600" indent="-3937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3098800" indent="-3937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3556000" indent="-3937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4013200" indent="-3937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4470400" indent="-3937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x-none" sz="1400">
                <a:latin typeface="Palatino" charset="0"/>
                <a:ea typeface="Palatino" charset="0"/>
                <a:cs typeface="Palatino" charset="0"/>
                <a:sym typeface="Palatino" charset="0"/>
              </a:rPr>
              <a:t>TAP</a:t>
            </a:r>
          </a:p>
        </p:txBody>
      </p:sp>
      <p:pic>
        <p:nvPicPr>
          <p:cNvPr id="27657" name="Picture 9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2068513"/>
            <a:ext cx="29718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0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163" y="2068513"/>
            <a:ext cx="29718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1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7208838"/>
            <a:ext cx="29718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Picture 12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13" y="7208838"/>
            <a:ext cx="29718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Picture 13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624388"/>
            <a:ext cx="29845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6288" y="268288"/>
            <a:ext cx="10080625" cy="1598612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00B050"/>
                </a:solidFill>
                <a:latin typeface="Chalkduster" charset="0"/>
                <a:ea typeface="Chalkduster" charset="0"/>
                <a:cs typeface="Chalkduster" charset="0"/>
              </a:rPr>
              <a:t>Caudal Block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9563" y="4191000"/>
            <a:ext cx="10547350" cy="4789488"/>
          </a:xfrm>
        </p:spPr>
        <p:txBody>
          <a:bodyPr/>
          <a:lstStyle/>
          <a:p>
            <a:pPr>
              <a:defRPr/>
            </a:pPr>
            <a:r>
              <a:rPr lang="nl-BE" sz="3200" dirty="0">
                <a:latin typeface="Comic Sans MS" charset="0"/>
                <a:ea typeface="Comic Sans MS" charset="0"/>
                <a:cs typeface="Comic Sans MS" charset="0"/>
              </a:rPr>
              <a:t> = single shot Epidural block</a:t>
            </a:r>
          </a:p>
          <a:p>
            <a:pPr>
              <a:defRPr/>
            </a:pPr>
            <a:r>
              <a:rPr lang="nl-BE" sz="3200" dirty="0">
                <a:latin typeface="Comic Sans MS" charset="0"/>
                <a:ea typeface="Comic Sans MS" charset="0"/>
                <a:cs typeface="Comic Sans MS" charset="0"/>
              </a:rPr>
              <a:t>0 to 6 years old</a:t>
            </a:r>
          </a:p>
          <a:p>
            <a:pPr>
              <a:defRPr/>
            </a:pPr>
            <a:r>
              <a:rPr lang="nl-BE" sz="3200" dirty="0">
                <a:latin typeface="Comic Sans MS" charset="0"/>
                <a:ea typeface="Comic Sans MS" charset="0"/>
                <a:cs typeface="Comic Sans MS" charset="0"/>
              </a:rPr>
              <a:t>Infra-umbilical surgeries</a:t>
            </a:r>
          </a:p>
          <a:p>
            <a:pPr>
              <a:defRPr/>
            </a:pPr>
            <a:r>
              <a:rPr lang="nl-BE" sz="3200" dirty="0">
                <a:latin typeface="Comic Sans MS" charset="0"/>
                <a:ea typeface="Comic Sans MS" charset="0"/>
                <a:cs typeface="Comic Sans MS" charset="0"/>
              </a:rPr>
              <a:t>Anesthesia: 2 h, Analgesia: 6 h</a:t>
            </a:r>
          </a:p>
          <a:p>
            <a:pPr>
              <a:defRPr/>
            </a:pPr>
            <a:r>
              <a:rPr lang="nl-BE" sz="3200" dirty="0">
                <a:latin typeface="Comic Sans MS" charset="0"/>
                <a:ea typeface="Comic Sans MS" charset="0"/>
                <a:cs typeface="Comic Sans MS" charset="0"/>
              </a:rPr>
              <a:t>Voiding ok (daycases)</a:t>
            </a:r>
            <a:endParaRPr lang="en-US" sz="32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28675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287419" y="4036219"/>
            <a:ext cx="9753600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038" y="4611688"/>
            <a:ext cx="3538537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752600"/>
            <a:ext cx="11339513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678" name="Connecteur droit avec flèche 10"/>
          <p:cNvCxnSpPr>
            <a:cxnSpLocks noChangeShapeType="1"/>
          </p:cNvCxnSpPr>
          <p:nvPr/>
        </p:nvCxnSpPr>
        <p:spPr bwMode="auto">
          <a:xfrm flipH="1">
            <a:off x="9940925" y="1866900"/>
            <a:ext cx="915988" cy="484188"/>
          </a:xfrm>
          <a:prstGeom prst="straightConnector1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8679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025" y="6453188"/>
            <a:ext cx="2187575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6288" y="268288"/>
            <a:ext cx="10080625" cy="1598612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00B050"/>
                </a:solidFill>
                <a:latin typeface="Chalkduster" charset="0"/>
                <a:ea typeface="Chalkduster" charset="0"/>
                <a:cs typeface="Chalkduster" charset="0"/>
              </a:rPr>
              <a:t>Epidural catheter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9563" y="4498975"/>
            <a:ext cx="10547350" cy="4608513"/>
          </a:xfrm>
        </p:spPr>
        <p:txBody>
          <a:bodyPr/>
          <a:lstStyle/>
          <a:p>
            <a:pPr>
              <a:defRPr/>
            </a:pPr>
            <a:r>
              <a:rPr lang="nl-BE" sz="3200" dirty="0">
                <a:latin typeface="Comic Sans MS" charset="0"/>
                <a:ea typeface="Comic Sans MS" charset="0"/>
                <a:cs typeface="Comic Sans MS" charset="0"/>
              </a:rPr>
              <a:t>Experience in young children &amp; neonate !</a:t>
            </a:r>
          </a:p>
          <a:p>
            <a:pPr>
              <a:defRPr/>
            </a:pPr>
            <a:r>
              <a:rPr lang="nl-BE" sz="3200" dirty="0">
                <a:latin typeface="Comic Sans MS" charset="0"/>
                <a:ea typeface="Comic Sans MS" charset="0"/>
                <a:cs typeface="Comic Sans MS" charset="0"/>
              </a:rPr>
              <a:t>Level = level of incision</a:t>
            </a:r>
          </a:p>
          <a:p>
            <a:pPr>
              <a:defRPr/>
            </a:pPr>
            <a:r>
              <a:rPr lang="nl-BE" sz="3200" dirty="0">
                <a:latin typeface="Comic Sans MS" charset="0"/>
                <a:ea typeface="Comic Sans MS" charset="0"/>
                <a:cs typeface="Comic Sans MS" charset="0"/>
              </a:rPr>
              <a:t>“Hanging” analgesia</a:t>
            </a:r>
          </a:p>
          <a:p>
            <a:pPr lvl="2">
              <a:defRPr/>
            </a:pPr>
            <a:r>
              <a:rPr lang="nl-BE" sz="3200" dirty="0">
                <a:latin typeface="Comic Sans MS" charset="0"/>
                <a:ea typeface="Comic Sans MS" charset="0"/>
                <a:cs typeface="Comic Sans MS" charset="0"/>
              </a:rPr>
              <a:t>thoracic KT : bladder ok</a:t>
            </a:r>
          </a:p>
          <a:p>
            <a:pPr>
              <a:defRPr/>
            </a:pPr>
            <a:r>
              <a:rPr lang="nl-BE" sz="3200" dirty="0">
                <a:latin typeface="Comic Sans MS" charset="0"/>
                <a:ea typeface="Comic Sans MS" charset="0"/>
                <a:cs typeface="Comic Sans MS" charset="0"/>
              </a:rPr>
              <a:t>Extremely rare Infections</a:t>
            </a:r>
          </a:p>
          <a:p>
            <a:pPr lvl="2">
              <a:defRPr/>
            </a:pPr>
            <a:r>
              <a:rPr lang="nl-BE" sz="3200" dirty="0">
                <a:latin typeface="Comic Sans MS" charset="0"/>
                <a:ea typeface="Comic Sans MS" charset="0"/>
                <a:cs typeface="Comic Sans MS" charset="0"/>
              </a:rPr>
              <a:t>postop fever ≠ withdrawal</a:t>
            </a:r>
            <a:endParaRPr lang="en-US" sz="32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29699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287419" y="4036219"/>
            <a:ext cx="9753600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75" y="5170488"/>
            <a:ext cx="1958975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613" y="7756525"/>
            <a:ext cx="3071812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752600"/>
            <a:ext cx="11339513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703" name="Connecteur droit avec flèche 8"/>
          <p:cNvCxnSpPr>
            <a:cxnSpLocks noChangeShapeType="1"/>
          </p:cNvCxnSpPr>
          <p:nvPr/>
        </p:nvCxnSpPr>
        <p:spPr bwMode="auto">
          <a:xfrm flipH="1">
            <a:off x="6816725" y="1846263"/>
            <a:ext cx="333375" cy="544512"/>
          </a:xfrm>
          <a:prstGeom prst="straightConnector1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04" name="Connecteur droit avec flèche 10"/>
          <p:cNvCxnSpPr>
            <a:cxnSpLocks noChangeShapeType="1"/>
          </p:cNvCxnSpPr>
          <p:nvPr/>
        </p:nvCxnSpPr>
        <p:spPr bwMode="auto">
          <a:xfrm flipH="1">
            <a:off x="2016125" y="1873250"/>
            <a:ext cx="333375" cy="544513"/>
          </a:xfrm>
          <a:prstGeom prst="straightConnector1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05" name="Connecteur droit avec flèche 11"/>
          <p:cNvCxnSpPr>
            <a:cxnSpLocks noChangeShapeType="1"/>
          </p:cNvCxnSpPr>
          <p:nvPr/>
        </p:nvCxnSpPr>
        <p:spPr bwMode="auto">
          <a:xfrm flipH="1">
            <a:off x="4381500" y="1873250"/>
            <a:ext cx="334963" cy="544513"/>
          </a:xfrm>
          <a:prstGeom prst="straightConnector1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9706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8475" y="4341813"/>
            <a:ext cx="163195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1598613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C00000"/>
                </a:solidFill>
                <a:latin typeface="Chalkduster" charset="0"/>
                <a:ea typeface="Chalkduster" charset="0"/>
                <a:cs typeface="Chalkduster" charset="0"/>
              </a:rPr>
              <a:t>Postoperative Prescription</a:t>
            </a:r>
          </a:p>
        </p:txBody>
      </p:sp>
      <p:pic>
        <p:nvPicPr>
          <p:cNvPr id="30722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50225"/>
            <a:ext cx="1300480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542925" y="1866900"/>
            <a:ext cx="10547350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838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1pPr>
            <a:lvl2pPr marL="1282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2pPr>
            <a:lvl3pPr marL="1727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3pPr>
            <a:lvl4pPr marL="2171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4pPr>
            <a:lvl5pPr marL="2616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nl-BE" sz="3200" dirty="0">
                <a:latin typeface="Comic Sans MS" charset="0"/>
                <a:ea typeface="Comic Sans MS" charset="0"/>
                <a:cs typeface="Comic Sans MS" charset="0"/>
              </a:rPr>
              <a:t>Multimodal</a:t>
            </a:r>
          </a:p>
          <a:p>
            <a:pPr lvl="2">
              <a:defRPr/>
            </a:pPr>
            <a:r>
              <a:rPr lang="nl-BE" sz="2000" dirty="0">
                <a:latin typeface="Comic Sans MS" charset="0"/>
                <a:ea typeface="Comic Sans MS" charset="0"/>
                <a:cs typeface="Comic Sans MS" charset="0"/>
              </a:rPr>
              <a:t>PCM</a:t>
            </a:r>
          </a:p>
          <a:p>
            <a:pPr lvl="2">
              <a:defRPr/>
            </a:pPr>
            <a:r>
              <a:rPr lang="nl-BE" sz="2000" dirty="0">
                <a:latin typeface="Comic Sans MS" charset="0"/>
                <a:ea typeface="Comic Sans MS" charset="0"/>
                <a:cs typeface="Comic Sans MS" charset="0"/>
              </a:rPr>
              <a:t>PCM + NSAID</a:t>
            </a:r>
          </a:p>
          <a:p>
            <a:pPr lvl="2">
              <a:defRPr/>
            </a:pPr>
            <a:r>
              <a:rPr lang="nl-BE" sz="2000" dirty="0">
                <a:latin typeface="Comic Sans MS" charset="0"/>
                <a:ea typeface="Comic Sans MS" charset="0"/>
                <a:cs typeface="Comic Sans MS" charset="0"/>
              </a:rPr>
              <a:t>PCM + NSAID + Tramadol</a:t>
            </a:r>
          </a:p>
          <a:p>
            <a:pPr lvl="2">
              <a:defRPr/>
            </a:pPr>
            <a:r>
              <a:rPr lang="nl-BE" sz="2000" dirty="0">
                <a:latin typeface="Comic Sans MS" charset="0"/>
                <a:ea typeface="Comic Sans MS" charset="0"/>
                <a:cs typeface="Comic Sans MS" charset="0"/>
              </a:rPr>
              <a:t>PCM + NSAID + Opioids</a:t>
            </a:r>
          </a:p>
          <a:p>
            <a:pPr lvl="2">
              <a:defRPr/>
            </a:pPr>
            <a:r>
              <a:rPr lang="nl-BE" sz="2000" dirty="0">
                <a:latin typeface="Comic Sans MS" charset="0"/>
                <a:ea typeface="Comic Sans MS" charset="0"/>
                <a:cs typeface="Comic Sans MS" charset="0"/>
              </a:rPr>
              <a:t>PCM + NSAID + Opioids + alpha2 Ag / keta / </a:t>
            </a:r>
            <a:r>
              <a:rPr lang="mr-IN" sz="2000" dirty="0">
                <a:latin typeface="Comic Sans MS" charset="0"/>
                <a:ea typeface="Comic Sans MS" charset="0"/>
                <a:cs typeface="Comic Sans MS" charset="0"/>
              </a:rPr>
              <a:t>…</a:t>
            </a:r>
            <a:endParaRPr lang="nl-BE" sz="20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defRPr/>
            </a:pPr>
            <a:r>
              <a:rPr lang="nl-BE" sz="3200" i="1" dirty="0">
                <a:latin typeface="Comic Sans MS" charset="0"/>
                <a:ea typeface="Comic Sans MS" charset="0"/>
                <a:cs typeface="Comic Sans MS" charset="0"/>
              </a:rPr>
              <a:t>! After a single shot Nerve Block</a:t>
            </a:r>
          </a:p>
          <a:p>
            <a:pPr>
              <a:defRPr/>
            </a:pPr>
            <a:r>
              <a:rPr lang="nl-BE" sz="3200" i="1" dirty="0">
                <a:latin typeface="Comic Sans MS" charset="0"/>
                <a:ea typeface="Comic Sans MS" charset="0"/>
                <a:cs typeface="Comic Sans MS" charset="0"/>
              </a:rPr>
              <a:t>! During a continuous Nerve Block</a:t>
            </a:r>
          </a:p>
        </p:txBody>
      </p:sp>
      <p:pic>
        <p:nvPicPr>
          <p:cNvPr id="30724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9918">
            <a:off x="7797800" y="4432300"/>
            <a:ext cx="42291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738" y="1871663"/>
            <a:ext cx="5118100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14613" y="254000"/>
            <a:ext cx="10080625" cy="1598613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00B050"/>
                </a:solidFill>
                <a:latin typeface="Chalkduster" charset="0"/>
                <a:ea typeface="Chalkduster" charset="0"/>
                <a:cs typeface="Chalkduster" charset="0"/>
              </a:rPr>
              <a:t>After a single shot Nerve Block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792288" y="2303463"/>
            <a:ext cx="10464800" cy="7253287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latin typeface="Comic Sans MS" charset="0"/>
                <a:ea typeface="Comic Sans MS" charset="0"/>
                <a:cs typeface="Comic Sans MS" charset="0"/>
              </a:rPr>
              <a:t>Avoiding « tears at bed time »</a:t>
            </a:r>
          </a:p>
          <a:p>
            <a:pPr lvl="2">
              <a:defRPr/>
            </a:pPr>
            <a:r>
              <a:rPr lang="en-US" sz="2800" dirty="0">
                <a:latin typeface="Comic Sans MS" charset="0"/>
                <a:ea typeface="Comic Sans MS" charset="0"/>
                <a:cs typeface="Comic Sans MS" charset="0"/>
              </a:rPr>
              <a:t>send home pain–free without any prescriptions</a:t>
            </a:r>
          </a:p>
          <a:p>
            <a:pPr lvl="2">
              <a:defRPr/>
            </a:pPr>
            <a:r>
              <a:rPr lang="en-US" sz="2800" dirty="0">
                <a:latin typeface="Comic Sans MS" charset="0"/>
                <a:ea typeface="Comic Sans MS" charset="0"/>
                <a:cs typeface="Comic Sans MS" charset="0"/>
              </a:rPr>
              <a:t>+++ pain when limb wakes up</a:t>
            </a:r>
          </a:p>
          <a:p>
            <a:pPr>
              <a:defRPr/>
            </a:pPr>
            <a:r>
              <a:rPr lang="en-US" sz="3600" dirty="0">
                <a:latin typeface="Comic Sans MS" charset="0"/>
                <a:ea typeface="Comic Sans MS" charset="0"/>
                <a:cs typeface="Comic Sans MS" charset="0"/>
              </a:rPr>
              <a:t>Estimate the duration of the nerve block</a:t>
            </a:r>
          </a:p>
          <a:p>
            <a:pPr>
              <a:defRPr/>
            </a:pPr>
            <a:r>
              <a:rPr lang="en-US" sz="3600" dirty="0">
                <a:latin typeface="Comic Sans MS" charset="0"/>
                <a:ea typeface="Comic Sans MS" charset="0"/>
                <a:cs typeface="Comic Sans MS" charset="0"/>
              </a:rPr>
              <a:t>Analgesics prescription &amp; advices</a:t>
            </a:r>
          </a:p>
          <a:p>
            <a:pPr lvl="2">
              <a:defRPr/>
            </a:pPr>
            <a:r>
              <a:rPr lang="en-US" sz="2800" dirty="0">
                <a:latin typeface="Comic Sans MS" charset="0"/>
                <a:ea typeface="Comic Sans MS" charset="0"/>
                <a:cs typeface="Comic Sans MS" charset="0"/>
              </a:rPr>
              <a:t>Analgesics preventively</a:t>
            </a:r>
          </a:p>
          <a:p>
            <a:pPr lvl="2">
              <a:defRPr/>
            </a:pPr>
            <a:r>
              <a:rPr lang="en-US" sz="2800" dirty="0">
                <a:latin typeface="Comic Sans MS" charset="0"/>
                <a:ea typeface="Comic Sans MS" charset="0"/>
                <a:cs typeface="Comic Sans MS" charset="0"/>
              </a:rPr>
              <a:t>« by the clock » , not « if needed »</a:t>
            </a:r>
          </a:p>
          <a:p>
            <a:pPr lvl="2">
              <a:defRPr/>
            </a:pPr>
            <a:r>
              <a:rPr lang="en-US" sz="2800" dirty="0">
                <a:latin typeface="Comic Sans MS" charset="0"/>
                <a:ea typeface="Comic Sans MS" charset="0"/>
                <a:cs typeface="Comic Sans MS" charset="0"/>
              </a:rPr>
              <a:t>Tramadol or opioids in case of extensive surgery</a:t>
            </a: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2068">
            <a:off x="8431213" y="2030413"/>
            <a:ext cx="434022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980656" y="3980656"/>
            <a:ext cx="9753600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98713" y="268288"/>
            <a:ext cx="10080625" cy="1598612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00B050"/>
                </a:solidFill>
                <a:latin typeface="Chalkduster" charset="0"/>
                <a:ea typeface="Chalkduster" charset="0"/>
                <a:cs typeface="Chalkduster" charset="0"/>
              </a:rPr>
              <a:t>During a continuous Nerve Block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206625" y="3508375"/>
            <a:ext cx="10464800" cy="4995863"/>
          </a:xfrm>
        </p:spPr>
        <p:txBody>
          <a:bodyPr/>
          <a:lstStyle/>
          <a:p>
            <a:r>
              <a:rPr lang="fr-FR" altLang="x-none" sz="4000"/>
              <a:t>Technical issues : </a:t>
            </a:r>
            <a:r>
              <a:rPr lang="fr-FR" altLang="x-none" sz="3200"/>
              <a:t>Neonates &gt; Children &gt; Ad</a:t>
            </a:r>
          </a:p>
          <a:p>
            <a:r>
              <a:rPr lang="fr-FR" altLang="x-none" sz="4000"/>
              <a:t>Catheter kinking, leakage, withdrawal,</a:t>
            </a:r>
            <a:r>
              <a:rPr lang="mr-IN" altLang="x-none" sz="4000"/>
              <a:t>…</a:t>
            </a:r>
            <a:endParaRPr lang="nl-BE" altLang="x-none" sz="4000"/>
          </a:p>
          <a:p>
            <a:r>
              <a:rPr lang="nl-BE" altLang="x-none" sz="4000"/>
              <a:t>Team 24/24 - 7/7</a:t>
            </a:r>
          </a:p>
          <a:p>
            <a:r>
              <a:rPr lang="nl-BE" altLang="x-none" sz="4000"/>
              <a:t>Switch to opioids if failure 24/24 </a:t>
            </a:r>
            <a:r>
              <a:rPr lang="mr-IN" altLang="x-none" sz="4000"/>
              <a:t>–</a:t>
            </a:r>
            <a:r>
              <a:rPr lang="nl-BE" altLang="x-none" sz="4000"/>
              <a:t> 7/7</a:t>
            </a:r>
            <a:endParaRPr lang="fr-FR" altLang="x-none" sz="4000"/>
          </a:p>
        </p:txBody>
      </p:sp>
      <p:pic>
        <p:nvPicPr>
          <p:cNvPr id="32771" name="Picture 4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25" y="7704138"/>
            <a:ext cx="2844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980656" y="3980656"/>
            <a:ext cx="9753600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275" y="1703388"/>
            <a:ext cx="316706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13" y="1708150"/>
            <a:ext cx="3268662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6538"/>
            <a:ext cx="13050838" cy="999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-236538"/>
            <a:ext cx="13023850" cy="563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1822450" y="6764338"/>
            <a:ext cx="10464800" cy="159861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4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Gill Sans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>
              <a:defRPr/>
            </a:pPr>
            <a:r>
              <a:rPr lang="en-US" sz="7200" dirty="0">
                <a:solidFill>
                  <a:schemeClr val="accent3">
                    <a:lumMod val="50000"/>
                  </a:schemeClr>
                </a:solidFill>
                <a:latin typeface="Chalkduster" charset="0"/>
                <a:ea typeface="Chalkduster" charset="0"/>
                <a:cs typeface="Chalkduster" charset="0"/>
              </a:rPr>
              <a:t>To Conclude</a:t>
            </a:r>
            <a:r>
              <a:rPr lang="mr-IN" sz="7200" dirty="0">
                <a:solidFill>
                  <a:schemeClr val="accent3">
                    <a:lumMod val="50000"/>
                  </a:schemeClr>
                </a:solidFill>
                <a:latin typeface="Chalkduster" charset="0"/>
                <a:ea typeface="Chalkduster" charset="0"/>
                <a:cs typeface="Chalkduster" charset="0"/>
              </a:rPr>
              <a:t>…</a:t>
            </a:r>
            <a:endParaRPr lang="en-US" sz="7200" dirty="0">
              <a:solidFill>
                <a:schemeClr val="accent3">
                  <a:lumMod val="50000"/>
                </a:schemeClr>
              </a:solidFill>
              <a:latin typeface="Chalkduster" charset="0"/>
              <a:ea typeface="Chalkduster" charset="0"/>
              <a:cs typeface="Chalkduster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98713" y="273050"/>
            <a:ext cx="10080625" cy="1598613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C00000"/>
                </a:solidFill>
                <a:latin typeface="Chalkduster" charset="0"/>
                <a:ea typeface="Chalkduster" charset="0"/>
                <a:cs typeface="Chalkduster" charset="0"/>
              </a:rPr>
              <a:t>Anxiety </a:t>
            </a:r>
            <a:r>
              <a:rPr lang="en-US" sz="3200" dirty="0">
                <a:solidFill>
                  <a:srgbClr val="C00000"/>
                </a:solidFill>
                <a:latin typeface="Chalkduster" charset="0"/>
                <a:ea typeface="Chalkduster" charset="0"/>
                <a:cs typeface="Chalkduster" charset="0"/>
              </a:rPr>
              <a:t>or</a:t>
            </a:r>
            <a:r>
              <a:rPr lang="en-US" sz="4000" dirty="0">
                <a:solidFill>
                  <a:srgbClr val="C00000"/>
                </a:solidFill>
                <a:latin typeface="Chalkduster" charset="0"/>
                <a:ea typeface="Chalkduster" charset="0"/>
                <a:cs typeface="Chalkduster" charset="0"/>
              </a:rPr>
              <a:t> lack of information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63763" y="2212975"/>
            <a:ext cx="10548937" cy="73406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3200" dirty="0">
                <a:latin typeface="Comic Sans MS" charset="0"/>
                <a:ea typeface="Comic Sans MS" charset="0"/>
                <a:cs typeface="Comic Sans MS" charset="0"/>
              </a:rPr>
              <a:t>Pre-operative anxiety increase post-operative pain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>
                <a:latin typeface="Comic Sans MS" charset="0"/>
                <a:ea typeface="Comic Sans MS" charset="0"/>
                <a:cs typeface="Comic Sans MS" charset="0"/>
              </a:rPr>
              <a:t>Parental anxiety increase anxiety of the child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>
                <a:latin typeface="Comic Sans MS" charset="0"/>
                <a:ea typeface="Comic Sans MS" charset="0"/>
                <a:cs typeface="Comic Sans MS" charset="0"/>
              </a:rPr>
              <a:t>Separation anxiety in young children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>
                <a:latin typeface="Comic Sans MS" charset="0"/>
                <a:ea typeface="Comic Sans MS" charset="0"/>
                <a:cs typeface="Comic Sans MS" charset="0"/>
              </a:rPr>
              <a:t>R/ anxiety</a:t>
            </a:r>
          </a:p>
          <a:p>
            <a:pPr lvl="2">
              <a:defRPr/>
            </a:pPr>
            <a:r>
              <a:rPr lang="en-US" sz="2400" dirty="0">
                <a:latin typeface="Comic Sans MS" charset="0"/>
                <a:ea typeface="Comic Sans MS" charset="0"/>
                <a:cs typeface="Comic Sans MS" charset="0"/>
              </a:rPr>
              <a:t>Information &amp; Support</a:t>
            </a:r>
          </a:p>
          <a:p>
            <a:pPr lvl="2">
              <a:defRPr/>
            </a:pPr>
            <a:r>
              <a:rPr lang="en-US" sz="2400" dirty="0">
                <a:latin typeface="Comic Sans MS" charset="0"/>
                <a:ea typeface="Comic Sans MS" charset="0"/>
                <a:cs typeface="Comic Sans MS" charset="0"/>
              </a:rPr>
              <a:t>Parental presence</a:t>
            </a:r>
          </a:p>
          <a:p>
            <a:pPr lvl="2">
              <a:defRPr/>
            </a:pPr>
            <a:r>
              <a:rPr lang="en-US" sz="2400" dirty="0">
                <a:latin typeface="Comic Sans MS" charset="0"/>
                <a:ea typeface="Comic Sans MS" charset="0"/>
                <a:cs typeface="Comic Sans MS" charset="0"/>
              </a:rPr>
              <a:t>Distraction</a:t>
            </a:r>
          </a:p>
          <a:p>
            <a:pPr lvl="2">
              <a:defRPr/>
            </a:pPr>
            <a:r>
              <a:rPr lang="en-US" sz="2400" dirty="0">
                <a:latin typeface="Comic Sans MS" charset="0"/>
                <a:ea typeface="Comic Sans MS" charset="0"/>
                <a:cs typeface="Comic Sans MS" charset="0"/>
              </a:rPr>
              <a:t>Dedicated staff</a:t>
            </a:r>
            <a:endParaRPr lang="en-US" sz="18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6147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980656" y="3980656"/>
            <a:ext cx="9753600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3" descr="visite préop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825" y="6245225"/>
            <a:ext cx="4229100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6538"/>
            <a:ext cx="13050838" cy="999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213" y="5597525"/>
            <a:ext cx="7327900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Espace réservé du contenu 2"/>
          <p:cNvSpPr txBox="1">
            <a:spLocks/>
          </p:cNvSpPr>
          <p:nvPr/>
        </p:nvSpPr>
        <p:spPr bwMode="auto">
          <a:xfrm>
            <a:off x="2181225" y="1154113"/>
            <a:ext cx="9434513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38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30734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35306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9878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4445000" indent="-5715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r>
              <a:rPr lang="nl-BE" altLang="x-none" sz="3200">
                <a:latin typeface="Comic Sans MS" charset="0"/>
                <a:ea typeface="Comic Sans MS" charset="0"/>
                <a:cs typeface="Comic Sans MS" charset="0"/>
              </a:rPr>
              <a:t>Anesthesia ≠ only performing Nerve Blocks</a:t>
            </a:r>
          </a:p>
          <a:p>
            <a:endParaRPr lang="nl-BE" altLang="x-none" sz="320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nl-BE" altLang="x-none" sz="3200">
                <a:latin typeface="Comic Sans MS" charset="0"/>
                <a:ea typeface="Comic Sans MS" charset="0"/>
                <a:cs typeface="Comic Sans MS" charset="0"/>
              </a:rPr>
              <a:t>Preoperative preparation</a:t>
            </a:r>
          </a:p>
          <a:p>
            <a:r>
              <a:rPr lang="nl-BE" altLang="x-none" sz="3200">
                <a:latin typeface="Comic Sans MS" charset="0"/>
                <a:ea typeface="Comic Sans MS" charset="0"/>
                <a:cs typeface="Comic Sans MS" charset="0"/>
              </a:rPr>
              <a:t>Discussion with surgeon</a:t>
            </a:r>
          </a:p>
          <a:p>
            <a:r>
              <a:rPr lang="nl-BE" altLang="x-none" sz="3200">
                <a:latin typeface="Comic Sans MS" charset="0"/>
                <a:ea typeface="Comic Sans MS" charset="0"/>
                <a:cs typeface="Comic Sans MS" charset="0"/>
              </a:rPr>
              <a:t>Apply analgesic protocoles (Ped, nurse)</a:t>
            </a:r>
          </a:p>
          <a:p>
            <a:r>
              <a:rPr lang="nl-BE" altLang="x-none" sz="3200">
                <a:latin typeface="Comic Sans MS" charset="0"/>
                <a:ea typeface="Comic Sans MS" charset="0"/>
                <a:cs typeface="Comic Sans MS" charset="0"/>
              </a:rPr>
              <a:t>Early prescriptions &amp; advices</a:t>
            </a:r>
          </a:p>
          <a:p>
            <a:r>
              <a:rPr lang="nl-BE" altLang="x-none" sz="3200">
                <a:latin typeface="Comic Sans MS" charset="0"/>
                <a:ea typeface="Comic Sans MS" charset="0"/>
                <a:cs typeface="Comic Sans MS" charset="0"/>
              </a:rPr>
              <a:t>Follow up &amp; Team work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6538"/>
            <a:ext cx="13050838" cy="999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407" y="6073751"/>
            <a:ext cx="7118840" cy="3178902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81342">
            <a:off x="1990725" y="955675"/>
            <a:ext cx="253047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Sous-titre 2"/>
          <p:cNvSpPr txBox="1">
            <a:spLocks/>
          </p:cNvSpPr>
          <p:nvPr/>
        </p:nvSpPr>
        <p:spPr bwMode="auto">
          <a:xfrm>
            <a:off x="5957888" y="6272213"/>
            <a:ext cx="59880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685800" indent="-2286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SzTx/>
              <a:buFont typeface="Arial" charset="0"/>
              <a:buNone/>
            </a:pPr>
            <a:r>
              <a:rPr lang="en-US" altLang="x-none" sz="2800" b="1"/>
              <a:t>t.pirotte@saintluc.uclouvain.be</a:t>
            </a:r>
          </a:p>
        </p:txBody>
      </p:sp>
      <p:sp>
        <p:nvSpPr>
          <p:cNvPr id="35845" name="Titre 1"/>
          <p:cNvSpPr txBox="1">
            <a:spLocks/>
          </p:cNvSpPr>
          <p:nvPr/>
        </p:nvSpPr>
        <p:spPr bwMode="auto">
          <a:xfrm>
            <a:off x="2686050" y="3076575"/>
            <a:ext cx="83693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x-none" sz="33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Thank you for your attention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6288" y="268288"/>
            <a:ext cx="10080625" cy="1598612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00B050"/>
                </a:solidFill>
                <a:latin typeface="Chalkduster" charset="0"/>
                <a:ea typeface="Chalkduster" charset="0"/>
                <a:cs typeface="Chalkduster" charset="0"/>
              </a:rPr>
              <a:t>Information and Support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9563" y="2000250"/>
            <a:ext cx="10547350" cy="6010275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3200" dirty="0">
                <a:latin typeface="Comic Sans MS" charset="0"/>
                <a:ea typeface="Comic Sans MS" charset="0"/>
                <a:cs typeface="Comic Sans MS" charset="0"/>
              </a:rPr>
              <a:t>Ambulatory surgery : up to 70%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>
                <a:latin typeface="Comic Sans MS" charset="0"/>
                <a:ea typeface="Comic Sans MS" charset="0"/>
                <a:cs typeface="Comic Sans MS" charset="0"/>
              </a:rPr>
              <a:t>Parents = caregivers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>
                <a:latin typeface="Comic Sans MS" charset="0"/>
                <a:ea typeface="Comic Sans MS" charset="0"/>
                <a:cs typeface="Comic Sans MS" charset="0"/>
              </a:rPr>
              <a:t>Written &amp; Oral information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>
                <a:latin typeface="Comic Sans MS" charset="0"/>
                <a:ea typeface="Comic Sans MS" charset="0"/>
                <a:cs typeface="Comic Sans MS" charset="0"/>
              </a:rPr>
              <a:t>Pain rating scale for home *</a:t>
            </a:r>
          </a:p>
          <a:p>
            <a:pPr>
              <a:lnSpc>
                <a:spcPct val="150000"/>
              </a:lnSpc>
              <a:defRPr/>
            </a:pPr>
            <a:r>
              <a:rPr lang="en-US" sz="3200" dirty="0">
                <a:latin typeface="Comic Sans MS" charset="0"/>
                <a:ea typeface="Comic Sans MS" charset="0"/>
                <a:cs typeface="Comic Sans MS" charset="0"/>
              </a:rPr>
              <a:t>Phone calls</a:t>
            </a:r>
          </a:p>
        </p:txBody>
      </p:sp>
      <p:pic>
        <p:nvPicPr>
          <p:cNvPr id="7171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287419" y="4036219"/>
            <a:ext cx="9753600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3" y="3363913"/>
            <a:ext cx="4192587" cy="38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info et packet-filtered.jpe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75" y="7685088"/>
            <a:ext cx="3351213" cy="17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7174" name="phone call 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50" y="7667625"/>
            <a:ext cx="3451225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50225"/>
            <a:ext cx="1300480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700088"/>
            <a:ext cx="12607925" cy="705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6288" y="268288"/>
            <a:ext cx="10080625" cy="1598612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00B050"/>
                </a:solidFill>
                <a:latin typeface="Chalkduster" charset="0"/>
                <a:ea typeface="Chalkduster" charset="0"/>
                <a:cs typeface="Chalkduster" charset="0"/>
              </a:rPr>
              <a:t>Parental presence</a:t>
            </a:r>
          </a:p>
        </p:txBody>
      </p:sp>
      <p:pic>
        <p:nvPicPr>
          <p:cNvPr id="9218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287419" y="4036219"/>
            <a:ext cx="9753600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636713"/>
            <a:ext cx="10717212" cy="748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9563" y="8764588"/>
            <a:ext cx="10547350" cy="788987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nl-BE" sz="2400" dirty="0">
                <a:latin typeface="Comic Sans MS" charset="0"/>
                <a:ea typeface="Comic Sans MS" charset="0"/>
                <a:cs typeface="Comic Sans MS" charset="0"/>
              </a:rPr>
              <a:t>Organisation, habits</a:t>
            </a:r>
            <a:r>
              <a:rPr lang="mr-IN" sz="2400" dirty="0">
                <a:latin typeface="Comic Sans MS" charset="0"/>
                <a:ea typeface="Comic Sans MS" charset="0"/>
                <a:cs typeface="Comic Sans MS" charset="0"/>
              </a:rPr>
              <a:t>……</a:t>
            </a:r>
            <a:endParaRPr lang="en-US" sz="24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6288" y="268288"/>
            <a:ext cx="10080625" cy="1152525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00B050"/>
                </a:solidFill>
                <a:latin typeface="Chalkduster" charset="0"/>
                <a:ea typeface="Chalkduster" charset="0"/>
                <a:cs typeface="Chalkduster" charset="0"/>
              </a:rPr>
              <a:t>Distraction techniques</a:t>
            </a:r>
          </a:p>
        </p:txBody>
      </p:sp>
      <p:pic>
        <p:nvPicPr>
          <p:cNvPr id="10242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287419" y="4036219"/>
            <a:ext cx="9753600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IMG_2652.jpg" descr="IMG_265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1744663"/>
            <a:ext cx="4806950" cy="750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024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538" y="5813425"/>
            <a:ext cx="5383212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0" y="1744663"/>
            <a:ext cx="542290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6288" y="268288"/>
            <a:ext cx="10080625" cy="1598612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00B050"/>
                </a:solidFill>
                <a:latin typeface="Chalkduster" charset="0"/>
                <a:ea typeface="Chalkduster" charset="0"/>
                <a:cs typeface="Chalkduster" charset="0"/>
              </a:rPr>
              <a:t>Distraction techniques </a:t>
            </a:r>
          </a:p>
        </p:txBody>
      </p:sp>
      <p:pic>
        <p:nvPicPr>
          <p:cNvPr id="1126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287419" y="4036219"/>
            <a:ext cx="9753600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5018088"/>
            <a:ext cx="7475538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895475"/>
            <a:ext cx="6769100" cy="498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6288" y="268288"/>
            <a:ext cx="8174037" cy="1598612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00B050"/>
                </a:solidFill>
                <a:latin typeface="Chalkduster" charset="0"/>
                <a:ea typeface="Chalkduster" charset="0"/>
                <a:cs typeface="Chalkduster" charset="0"/>
              </a:rPr>
              <a:t>Dedicated Staff</a:t>
            </a:r>
            <a:br>
              <a:rPr lang="en-US" sz="4000" dirty="0">
                <a:solidFill>
                  <a:srgbClr val="00B050"/>
                </a:solidFill>
                <a:latin typeface="Chalkduster" charset="0"/>
                <a:ea typeface="Chalkduster" charset="0"/>
                <a:cs typeface="Chalkduster" charset="0"/>
              </a:rPr>
            </a:br>
            <a:r>
              <a:rPr lang="en-US" sz="2400" dirty="0">
                <a:solidFill>
                  <a:srgbClr val="00B050"/>
                </a:solidFill>
                <a:latin typeface="Chalkduster" charset="0"/>
                <a:ea typeface="Chalkduster" charset="0"/>
                <a:cs typeface="Chalkduster" charset="0"/>
              </a:rPr>
              <a:t>(pre-, per-, post-operative)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9563" y="2212975"/>
            <a:ext cx="10547350" cy="73406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nl-BE" sz="3200" dirty="0">
                <a:latin typeface="Comic Sans MS" charset="0"/>
                <a:ea typeface="Comic Sans MS" charset="0"/>
                <a:cs typeface="Comic Sans MS" charset="0"/>
              </a:rPr>
              <a:t>Friendly contact with children</a:t>
            </a:r>
          </a:p>
          <a:p>
            <a:pPr lvl="1">
              <a:lnSpc>
                <a:spcPct val="150000"/>
              </a:lnSpc>
              <a:defRPr/>
            </a:pPr>
            <a:r>
              <a:rPr lang="nl-BE" sz="2800" dirty="0">
                <a:latin typeface="Comic Sans MS" charset="0"/>
                <a:ea typeface="Comic Sans MS" charset="0"/>
                <a:cs typeface="Comic Sans MS" charset="0"/>
              </a:rPr>
              <a:t>Verbal</a:t>
            </a:r>
          </a:p>
          <a:p>
            <a:pPr lvl="1">
              <a:lnSpc>
                <a:spcPct val="150000"/>
              </a:lnSpc>
              <a:defRPr/>
            </a:pPr>
            <a:r>
              <a:rPr lang="nl-BE" sz="2800" dirty="0">
                <a:latin typeface="Comic Sans MS" charset="0"/>
                <a:ea typeface="Comic Sans MS" charset="0"/>
                <a:cs typeface="Comic Sans MS" charset="0"/>
              </a:rPr>
              <a:t>Paraverbal</a:t>
            </a:r>
          </a:p>
          <a:p>
            <a:pPr lvl="1">
              <a:lnSpc>
                <a:spcPct val="150000"/>
              </a:lnSpc>
              <a:defRPr/>
            </a:pPr>
            <a:r>
              <a:rPr lang="nl-BE" sz="2800" dirty="0">
                <a:latin typeface="Comic Sans MS" charset="0"/>
                <a:ea typeface="Comic Sans MS" charset="0"/>
                <a:cs typeface="Comic Sans MS" charset="0"/>
              </a:rPr>
              <a:t>Therapeutic communication</a:t>
            </a:r>
          </a:p>
          <a:p>
            <a:pPr lvl="1">
              <a:lnSpc>
                <a:spcPct val="150000"/>
              </a:lnSpc>
              <a:defRPr/>
            </a:pPr>
            <a:r>
              <a:rPr lang="nl-BE" sz="2800" dirty="0">
                <a:latin typeface="Comic Sans MS" charset="0"/>
                <a:ea typeface="Comic Sans MS" charset="0"/>
                <a:cs typeface="Comic Sans MS" charset="0"/>
              </a:rPr>
              <a:t>Distraction</a:t>
            </a:r>
          </a:p>
          <a:p>
            <a:pPr lvl="1">
              <a:lnSpc>
                <a:spcPct val="150000"/>
              </a:lnSpc>
              <a:defRPr/>
            </a:pPr>
            <a:r>
              <a:rPr lang="nl-BE" sz="2800" dirty="0">
                <a:solidFill>
                  <a:schemeClr val="accent1">
                    <a:lumMod val="50000"/>
                  </a:schemeClr>
                </a:solidFill>
                <a:latin typeface="Comic Sans MS" charset="0"/>
                <a:ea typeface="Comic Sans MS" charset="0"/>
                <a:cs typeface="Comic Sans MS" charset="0"/>
              </a:rPr>
              <a:t>Hypnosis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12291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287419" y="4036219"/>
            <a:ext cx="9753600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00" y="2962275"/>
            <a:ext cx="3238500" cy="349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00" y="6564313"/>
            <a:ext cx="3243263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67402">
            <a:off x="9196388" y="311150"/>
            <a:ext cx="15113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ZoneTexte 6"/>
          <p:cNvSpPr txBox="1">
            <a:spLocks noChangeArrowheads="1"/>
          </p:cNvSpPr>
          <p:nvPr/>
        </p:nvSpPr>
        <p:spPr bwMode="auto">
          <a:xfrm>
            <a:off x="8297863" y="2500313"/>
            <a:ext cx="2505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r>
              <a:rPr lang="fr-FR" altLang="x-none" sz="2400"/>
              <a:t>Les « Gros Mots »</a:t>
            </a:r>
          </a:p>
        </p:txBody>
      </p:sp>
      <p:sp>
        <p:nvSpPr>
          <p:cNvPr id="12296" name="ZoneTexte 9"/>
          <p:cNvSpPr txBox="1">
            <a:spLocks noChangeArrowheads="1"/>
          </p:cNvSpPr>
          <p:nvPr/>
        </p:nvSpPr>
        <p:spPr bwMode="auto">
          <a:xfrm>
            <a:off x="8164513" y="9202738"/>
            <a:ext cx="2582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r>
              <a:rPr lang="fr-FR" altLang="x-none" sz="2400"/>
              <a:t>Les « Mots Doux »</a:t>
            </a:r>
          </a:p>
        </p:txBody>
      </p:sp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re et puce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re et puce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fr-FR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fr-FR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re et puc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2010</TotalTime>
  <Pages>0</Pages>
  <Words>834</Words>
  <Characters>0</Characters>
  <Application>Microsoft Office PowerPoint</Application>
  <PresentationFormat>Aangepast</PresentationFormat>
  <Lines>0</Lines>
  <Paragraphs>207</Paragraphs>
  <Slides>31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8" baseType="lpstr">
      <vt:lpstr>Arial</vt:lpstr>
      <vt:lpstr>Calibri</vt:lpstr>
      <vt:lpstr>Chalkduster</vt:lpstr>
      <vt:lpstr>Comic Sans MS</vt:lpstr>
      <vt:lpstr>Gill Sans</vt:lpstr>
      <vt:lpstr>Palatino</vt:lpstr>
      <vt:lpstr>Titre et puces</vt:lpstr>
      <vt:lpstr>Postoperative Pain                    in Children    available resources     during the      perioperative period</vt:lpstr>
      <vt:lpstr>Perioperative Pain in Children</vt:lpstr>
      <vt:lpstr>Anxiety or lack of information</vt:lpstr>
      <vt:lpstr>Information and Support</vt:lpstr>
      <vt:lpstr>PowerPoint-presentatie</vt:lpstr>
      <vt:lpstr>Parental presence</vt:lpstr>
      <vt:lpstr>Distraction techniques</vt:lpstr>
      <vt:lpstr>Distraction techniques </vt:lpstr>
      <vt:lpstr>Dedicated Staff (pre-, per-, post-operative)</vt:lpstr>
      <vt:lpstr>Per-operative Management</vt:lpstr>
      <vt:lpstr>Avoiding postoperative  catheter-related discomfort</vt:lpstr>
      <vt:lpstr>Minimal invasive Surgery</vt:lpstr>
      <vt:lpstr>Minimal invasive Surgery</vt:lpstr>
      <vt:lpstr>Classic open Surgery</vt:lpstr>
      <vt:lpstr>Pediatric Anesthesia</vt:lpstr>
      <vt:lpstr>Anesthesia for Laparoscopic Surgery</vt:lpstr>
      <vt:lpstr>Pain after Laparoscopic Surgery</vt:lpstr>
      <vt:lpstr>Multimodal Anesthesia</vt:lpstr>
      <vt:lpstr>Nerve Blocks</vt:lpstr>
      <vt:lpstr>Nerve Blocks in Children</vt:lpstr>
      <vt:lpstr>Nerve Blocks in Children</vt:lpstr>
      <vt:lpstr>Nerve Blocks</vt:lpstr>
      <vt:lpstr>Abdominal Wall Blocks</vt:lpstr>
      <vt:lpstr>Caudal Block</vt:lpstr>
      <vt:lpstr>Epidural catheter</vt:lpstr>
      <vt:lpstr>Postoperative Prescription</vt:lpstr>
      <vt:lpstr>After a single shot Nerve Block</vt:lpstr>
      <vt:lpstr>During a continuous Nerve Block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Perioperative Analgesia Techniques and Surgery</dc:title>
  <dc:subject/>
  <dc:creator>Thierry</dc:creator>
  <cp:keywords/>
  <dc:description/>
  <cp:lastModifiedBy>Marieke Allegaert</cp:lastModifiedBy>
  <cp:revision>61</cp:revision>
  <dcterms:modified xsi:type="dcterms:W3CDTF">2023-02-28T08:12:31Z</dcterms:modified>
</cp:coreProperties>
</file>